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82" r:id="rId2"/>
    <p:sldId id="285" r:id="rId3"/>
    <p:sldId id="256" r:id="rId4"/>
    <p:sldId id="268" r:id="rId5"/>
    <p:sldId id="258" r:id="rId6"/>
    <p:sldId id="272" r:id="rId7"/>
    <p:sldId id="270" r:id="rId8"/>
    <p:sldId id="271" r:id="rId9"/>
    <p:sldId id="260" r:id="rId10"/>
    <p:sldId id="261" r:id="rId11"/>
    <p:sldId id="273" r:id="rId12"/>
    <p:sldId id="274" r:id="rId13"/>
    <p:sldId id="275" r:id="rId14"/>
    <p:sldId id="276" r:id="rId15"/>
    <p:sldId id="262" r:id="rId16"/>
    <p:sldId id="277" r:id="rId17"/>
    <p:sldId id="278" r:id="rId18"/>
    <p:sldId id="279" r:id="rId19"/>
    <p:sldId id="263" r:id="rId20"/>
    <p:sldId id="280" r:id="rId21"/>
    <p:sldId id="264" r:id="rId22"/>
    <p:sldId id="265" r:id="rId23"/>
    <p:sldId id="266" r:id="rId24"/>
    <p:sldId id="287" r:id="rId2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3" autoAdjust="0"/>
    <p:restoredTop sz="91667" autoAdjust="0"/>
  </p:normalViewPr>
  <p:slideViewPr>
    <p:cSldViewPr snapToGrid="0" snapToObjects="1">
      <p:cViewPr varScale="1">
        <p:scale>
          <a:sx n="105" d="100"/>
          <a:sy n="105" d="100"/>
        </p:scale>
        <p:origin x="69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46582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2143649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619342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D4113B-146D-4387-A1B2-7107DD3CFD3C}" type="datetimeFigureOut">
              <a:rPr lang="en-US" smtClean="0"/>
              <a:t>7/29/2026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27EDC38-168D-47BE-B640-870098199C7A}" type="slidenum">
              <a:rPr lang="en-US" smtClean="0"/>
              <a:t>‹#›</a:t>
            </a:fld>
            <a:endParaRPr lang="en-US"/>
          </a:p>
        </p:txBody>
      </p:sp>
    </p:spTree>
    <p:extLst>
      <p:ext uri="{BB962C8B-B14F-4D97-AF65-F5344CB8AC3E}">
        <p14:creationId xmlns:p14="http://schemas.microsoft.com/office/powerpoint/2010/main" val="65838077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006839" cy="5143500"/>
          </a:xfrm>
          <a:prstGeom prst="rect">
            <a:avLst/>
          </a:prstGeom>
        </p:spPr>
      </p:pic>
      <p:sp>
        <p:nvSpPr>
          <p:cNvPr id="5" name="TextBox 4"/>
          <p:cNvSpPr txBox="1"/>
          <p:nvPr/>
        </p:nvSpPr>
        <p:spPr>
          <a:xfrm>
            <a:off x="1119625" y="3481507"/>
            <a:ext cx="5864339" cy="1685077"/>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0350" b="1" dirty="0" err="1">
                <a:ln w="6600">
                  <a:solidFill>
                    <a:schemeClr val="accent2"/>
                  </a:solidFill>
                  <a:prstDash val="solid"/>
                </a:ln>
                <a:solidFill>
                  <a:srgbClr val="00B0F0"/>
                </a:solidFill>
                <a:effectLst>
                  <a:outerShdw dist="38100" dir="2700000" algn="tl" rotWithShape="0">
                    <a:schemeClr val="accent2"/>
                  </a:outerShdw>
                </a:effectLst>
                <a:latin typeface="NikoshBAN" pitchFamily="2" charset="0"/>
                <a:cs typeface="NikoshBAN" pitchFamily="2" charset="0"/>
              </a:rPr>
              <a:t>স্বাগতম</a:t>
            </a:r>
            <a:endParaRPr lang="en-US" sz="10350" b="1" dirty="0">
              <a:ln w="6600">
                <a:solidFill>
                  <a:schemeClr val="accent2"/>
                </a:solidFill>
                <a:prstDash val="solid"/>
              </a:ln>
              <a:solidFill>
                <a:srgbClr val="00B0F0"/>
              </a:solidFill>
              <a:effectLst>
                <a:outerShdw dist="38100" dir="2700000" algn="tl" rotWithShape="0">
                  <a:schemeClr val="accent2"/>
                </a:outerShdw>
              </a:effectLst>
              <a:latin typeface="NikoshBAN" pitchFamily="2" charset="0"/>
              <a:cs typeface="NikoshBAN" pitchFamily="2" charset="0"/>
            </a:endParaRPr>
          </a:p>
        </p:txBody>
      </p:sp>
    </p:spTree>
    <p:extLst>
      <p:ext uri="{BB962C8B-B14F-4D97-AF65-F5344CB8AC3E}">
        <p14:creationId xmlns:p14="http://schemas.microsoft.com/office/powerpoint/2010/main" val="312158884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name="Slide 6">
    <p:bg>
      <p:bgPr>
        <a:solidFill>
          <a:srgbClr val="F0F5FA"/>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3A60"/>
          </a:solidFill>
          <a:ln w="12700">
            <a:solidFill>
              <a:srgbClr val="1A3A60"/>
            </a:solidFill>
            <a:prstDash val="solid"/>
          </a:ln>
        </p:spPr>
      </p:sp>
      <p:sp>
        <p:nvSpPr>
          <p:cNvPr id="3" name="Text 1"/>
          <p:cNvSpPr/>
          <p:nvPr/>
        </p:nvSpPr>
        <p:spPr>
          <a:xfrm>
            <a:off x="365760" y="0"/>
            <a:ext cx="8412480" cy="1005840"/>
          </a:xfrm>
          <a:prstGeom prst="rect">
            <a:avLst/>
          </a:prstGeom>
          <a:noFill/>
          <a:ln/>
        </p:spPr>
        <p:txBody>
          <a:bodyPr wrap="square" rtlCol="0" anchor="ctr"/>
          <a:lstStyle/>
          <a:p>
            <a:pPr marL="0" indent="0">
              <a:buNone/>
            </a:pPr>
            <a:r>
              <a:rPr lang="en-US" sz="3200" b="1" dirty="0" err="1" smtClean="0">
                <a:solidFill>
                  <a:srgbClr val="FFFFFF"/>
                </a:solidFill>
              </a:rPr>
              <a:t>পূর্ণ</a:t>
            </a:r>
            <a:r>
              <a:rPr lang="en-US" sz="3200" b="1" dirty="0" smtClean="0">
                <a:solidFill>
                  <a:srgbClr val="FFFFFF"/>
                </a:solidFill>
              </a:rPr>
              <a:t> </a:t>
            </a:r>
            <a:r>
              <a:rPr lang="en-US" sz="3200" b="1" dirty="0">
                <a:solidFill>
                  <a:srgbClr val="FFFFFF"/>
                </a:solidFill>
              </a:rPr>
              <a:t>অভ্যন্তরীণ প্রতিফলন ও সংকট কোণ</a:t>
            </a:r>
            <a:endParaRPr lang="en-US" sz="3200" dirty="0"/>
          </a:p>
        </p:txBody>
      </p:sp>
      <p:sp>
        <p:nvSpPr>
          <p:cNvPr id="4" name="Shape 2"/>
          <p:cNvSpPr/>
          <p:nvPr/>
        </p:nvSpPr>
        <p:spPr>
          <a:xfrm>
            <a:off x="0" y="1005840"/>
            <a:ext cx="9144000" cy="64008"/>
          </a:xfrm>
          <a:prstGeom prst="rect">
            <a:avLst/>
          </a:prstGeom>
          <a:solidFill>
            <a:srgbClr val="F5A623"/>
          </a:solidFill>
          <a:ln w="12700">
            <a:solidFill>
              <a:srgbClr val="F5A623"/>
            </a:solidFill>
            <a:prstDash val="solid"/>
          </a:ln>
        </p:spPr>
      </p:sp>
      <p:sp>
        <p:nvSpPr>
          <p:cNvPr id="5" name="Shape 3"/>
          <p:cNvSpPr/>
          <p:nvPr/>
        </p:nvSpPr>
        <p:spPr>
          <a:xfrm>
            <a:off x="274320" y="1143000"/>
            <a:ext cx="4754880" cy="1188720"/>
          </a:xfrm>
          <a:prstGeom prst="rect">
            <a:avLst/>
          </a:prstGeom>
          <a:solidFill>
            <a:srgbClr val="0D2244"/>
          </a:solidFill>
          <a:ln w="12700">
            <a:solidFill>
              <a:srgbClr val="0D2244"/>
            </a:solidFill>
            <a:prstDash val="solid"/>
          </a:ln>
        </p:spPr>
      </p:sp>
      <p:sp>
        <p:nvSpPr>
          <p:cNvPr id="6" name="Text 4"/>
          <p:cNvSpPr/>
          <p:nvPr/>
        </p:nvSpPr>
        <p:spPr>
          <a:xfrm>
            <a:off x="457200" y="1234440"/>
            <a:ext cx="4572000" cy="365760"/>
          </a:xfrm>
          <a:prstGeom prst="rect">
            <a:avLst/>
          </a:prstGeom>
          <a:noFill/>
          <a:ln/>
        </p:spPr>
        <p:txBody>
          <a:bodyPr wrap="square" rtlCol="0" anchor="ctr"/>
          <a:lstStyle/>
          <a:p>
            <a:pPr marL="0" indent="0">
              <a:buNone/>
            </a:pPr>
            <a:r>
              <a:rPr lang="en-US" b="1" dirty="0">
                <a:solidFill>
                  <a:srgbClr val="FFD180"/>
                </a:solidFill>
              </a:rPr>
              <a:t>সংকট কোণ (Critical Angle)</a:t>
            </a:r>
            <a:endParaRPr lang="en-US" dirty="0"/>
          </a:p>
        </p:txBody>
      </p:sp>
      <p:sp>
        <p:nvSpPr>
          <p:cNvPr id="7" name="Text 5"/>
          <p:cNvSpPr/>
          <p:nvPr/>
        </p:nvSpPr>
        <p:spPr>
          <a:xfrm>
            <a:off x="457200" y="1572768"/>
            <a:ext cx="4480560" cy="685800"/>
          </a:xfrm>
          <a:prstGeom prst="rect">
            <a:avLst/>
          </a:prstGeom>
          <a:noFill/>
          <a:ln/>
        </p:spPr>
        <p:txBody>
          <a:bodyPr wrap="square" rtlCol="0" anchor="ctr"/>
          <a:lstStyle/>
          <a:p>
            <a:pPr marL="0" indent="0" algn="l">
              <a:buNone/>
            </a:pPr>
            <a:r>
              <a:rPr lang="en-US" sz="1400" dirty="0">
                <a:solidFill>
                  <a:srgbClr val="E8EEF4"/>
                </a:solidFill>
              </a:rPr>
              <a:t>ঘন মাধ্যম থেকে হালকা মাধ্যমে আলো যাওয়ার সময় যে আপতন কোণে প্রতিসরণ কোণ ৯০° হয়, তাকে সংকট কোণ বলে।</a:t>
            </a:r>
            <a:endParaRPr lang="en-US" sz="1400" dirty="0"/>
          </a:p>
        </p:txBody>
      </p:sp>
      <p:sp>
        <p:nvSpPr>
          <p:cNvPr id="8" name="Shape 6"/>
          <p:cNvSpPr/>
          <p:nvPr/>
        </p:nvSpPr>
        <p:spPr>
          <a:xfrm>
            <a:off x="274320" y="2423160"/>
            <a:ext cx="4754880" cy="1371600"/>
          </a:xfrm>
          <a:prstGeom prst="rect">
            <a:avLst/>
          </a:prstGeom>
          <a:solidFill>
            <a:srgbClr val="0D2244"/>
          </a:solidFill>
          <a:ln w="12700">
            <a:solidFill>
              <a:srgbClr val="0D2244"/>
            </a:solidFill>
            <a:prstDash val="solid"/>
          </a:ln>
        </p:spPr>
      </p:sp>
      <p:sp>
        <p:nvSpPr>
          <p:cNvPr id="9" name="Text 7"/>
          <p:cNvSpPr/>
          <p:nvPr/>
        </p:nvSpPr>
        <p:spPr>
          <a:xfrm>
            <a:off x="457200" y="2496312"/>
            <a:ext cx="4572000" cy="365760"/>
          </a:xfrm>
          <a:prstGeom prst="rect">
            <a:avLst/>
          </a:prstGeom>
          <a:noFill/>
          <a:ln/>
        </p:spPr>
        <p:txBody>
          <a:bodyPr wrap="square" rtlCol="0" anchor="ctr"/>
          <a:lstStyle/>
          <a:p>
            <a:pPr marL="0" indent="0">
              <a:buNone/>
            </a:pPr>
            <a:r>
              <a:rPr lang="en-US" b="1" dirty="0">
                <a:solidFill>
                  <a:srgbClr val="FFD180"/>
                </a:solidFill>
              </a:rPr>
              <a:t>পূর্ণ অভ্যন্তরীণ প্রতিফলন</a:t>
            </a:r>
            <a:endParaRPr lang="en-US" dirty="0"/>
          </a:p>
        </p:txBody>
      </p:sp>
      <p:sp>
        <p:nvSpPr>
          <p:cNvPr id="10" name="Text 8"/>
          <p:cNvSpPr/>
          <p:nvPr/>
        </p:nvSpPr>
        <p:spPr>
          <a:xfrm>
            <a:off x="457200" y="2834640"/>
            <a:ext cx="4480560" cy="914400"/>
          </a:xfrm>
          <a:prstGeom prst="rect">
            <a:avLst/>
          </a:prstGeom>
          <a:noFill/>
          <a:ln/>
        </p:spPr>
        <p:txBody>
          <a:bodyPr wrap="square" rtlCol="0" anchor="ctr"/>
          <a:lstStyle/>
          <a:p>
            <a:pPr marL="0" indent="0" algn="l">
              <a:buNone/>
            </a:pPr>
            <a:r>
              <a:rPr lang="en-US" sz="1400" dirty="0">
                <a:solidFill>
                  <a:srgbClr val="E8EEF4"/>
                </a:solidFill>
              </a:rPr>
              <a:t>ঘন মাধ্যম থেকে আপতিত রশ্মি যখন দুই মাধ্যমের বিভেদ তল থেকে একই মাধ্যমে প্রতিফলিত হয়ে আবার ঘন মাধ্যমেই ফিরে আসে, তখন এই ঘটনাকে পূর্ণ অভ্যন্তরীণ প্রতিফলন বলা হয়।</a:t>
            </a:r>
            <a:endParaRPr lang="en-US" sz="1400" dirty="0"/>
          </a:p>
        </p:txBody>
      </p:sp>
      <p:sp>
        <p:nvSpPr>
          <p:cNvPr id="11" name="Shape 9"/>
          <p:cNvSpPr/>
          <p:nvPr/>
        </p:nvSpPr>
        <p:spPr>
          <a:xfrm>
            <a:off x="274320" y="3935896"/>
            <a:ext cx="4754880" cy="1060174"/>
          </a:xfrm>
          <a:prstGeom prst="rect">
            <a:avLst/>
          </a:prstGeom>
          <a:solidFill>
            <a:srgbClr val="FFF3CD"/>
          </a:solidFill>
          <a:ln w="12700">
            <a:solidFill>
              <a:srgbClr val="F5A623"/>
            </a:solidFill>
            <a:prstDash val="solid"/>
          </a:ln>
        </p:spPr>
      </p:sp>
      <p:sp>
        <p:nvSpPr>
          <p:cNvPr id="12" name="Text 10"/>
          <p:cNvSpPr/>
          <p:nvPr/>
        </p:nvSpPr>
        <p:spPr>
          <a:xfrm>
            <a:off x="457200" y="3950208"/>
            <a:ext cx="1828800" cy="274320"/>
          </a:xfrm>
          <a:prstGeom prst="rect">
            <a:avLst/>
          </a:prstGeom>
          <a:noFill/>
          <a:ln/>
        </p:spPr>
        <p:txBody>
          <a:bodyPr wrap="square" rtlCol="0" anchor="ctr"/>
          <a:lstStyle/>
          <a:p>
            <a:pPr marL="0" indent="0">
              <a:buNone/>
            </a:pPr>
            <a:r>
              <a:rPr lang="en-US" b="1" dirty="0">
                <a:solidFill>
                  <a:srgbClr val="1A2B4A"/>
                </a:solidFill>
              </a:rPr>
              <a:t>শর্ত ২টি:</a:t>
            </a:r>
            <a:endParaRPr lang="en-US" dirty="0"/>
          </a:p>
        </p:txBody>
      </p:sp>
      <p:sp>
        <p:nvSpPr>
          <p:cNvPr id="13" name="Text 11"/>
          <p:cNvSpPr/>
          <p:nvPr/>
        </p:nvSpPr>
        <p:spPr>
          <a:xfrm>
            <a:off x="457200" y="4206240"/>
            <a:ext cx="4480560" cy="685800"/>
          </a:xfrm>
          <a:prstGeom prst="rect">
            <a:avLst/>
          </a:prstGeom>
          <a:noFill/>
          <a:ln/>
        </p:spPr>
        <p:txBody>
          <a:bodyPr wrap="square" rtlCol="0" anchor="ctr"/>
          <a:lstStyle/>
          <a:p>
            <a:pPr marL="342900" indent="-342900">
              <a:buSzPct val="100000"/>
              <a:buChar char="•"/>
            </a:pPr>
            <a:r>
              <a:rPr lang="en-US" sz="1200" dirty="0">
                <a:solidFill>
                  <a:srgbClr val="1A2B4A"/>
                </a:solidFill>
              </a:rPr>
              <a:t>আলো রশ্মি কেবল ঘন থেকে হালকা মাধ্যমে যাওয়ার সময় এটি ঘটে।</a:t>
            </a:r>
            <a:endParaRPr lang="en-US" sz="1200" dirty="0"/>
          </a:p>
          <a:p>
            <a:pPr marL="342900" indent="-342900">
              <a:buSzPct val="100000"/>
              <a:buChar char="•"/>
            </a:pPr>
            <a:r>
              <a:rPr lang="en-US" sz="1200" dirty="0">
                <a:solidFill>
                  <a:srgbClr val="1A2B4A"/>
                </a:solidFill>
              </a:rPr>
              <a:t>ঘন মাধ্যমে আপতন কোণ অবশ্যই এই মাধ্যম দুটির সংকট কোণের চেয়ে বড়ো হতে হবে।</a:t>
            </a:r>
            <a:endParaRPr lang="en-US" sz="1200" dirty="0"/>
          </a:p>
        </p:txBody>
      </p:sp>
      <p:sp>
        <p:nvSpPr>
          <p:cNvPr id="18" name="Shape 16"/>
          <p:cNvSpPr/>
          <p:nvPr/>
        </p:nvSpPr>
        <p:spPr>
          <a:xfrm>
            <a:off x="5212080" y="2926080"/>
            <a:ext cx="3749040" cy="0"/>
          </a:xfrm>
          <a:prstGeom prst="line">
            <a:avLst/>
          </a:prstGeom>
          <a:noFill/>
          <a:ln w="19050">
            <a:solidFill>
              <a:srgbClr val="FFFFFF">
                <a:alpha val="80000"/>
              </a:srgbClr>
            </a:solidFill>
            <a:prstDash val="solid"/>
          </a:ln>
        </p:spPr>
      </p:sp>
      <p:sp>
        <p:nvSpPr>
          <p:cNvPr id="19" name="Shape 17"/>
          <p:cNvSpPr/>
          <p:nvPr/>
        </p:nvSpPr>
        <p:spPr>
          <a:xfrm>
            <a:off x="7086600" y="1280160"/>
            <a:ext cx="0" cy="3474720"/>
          </a:xfrm>
          <a:prstGeom prst="line">
            <a:avLst/>
          </a:prstGeom>
          <a:noFill/>
          <a:ln w="10160">
            <a:solidFill>
              <a:srgbClr val="FFFFFF">
                <a:alpha val="40000"/>
              </a:srgbClr>
            </a:solidFill>
            <a:prstDash val="dash"/>
          </a:ln>
        </p:spPr>
      </p:sp>
      <p:pic>
        <p:nvPicPr>
          <p:cNvPr id="1028" name="Picture 4" descr="পূর্ণ অভ্যন্তরীণ প্রতিফলন ও সংকট ..."/>
          <p:cNvPicPr>
            <a:picLocks noChangeAspect="1" noChangeArrowheads="1"/>
          </p:cNvPicPr>
          <p:nvPr/>
        </p:nvPicPr>
        <p:blipFill rotWithShape="1">
          <a:blip r:embed="rId3">
            <a:extLst>
              <a:ext uri="{28A0092B-C50C-407E-A947-70E740481C1C}">
                <a14:useLocalDpi xmlns:a14="http://schemas.microsoft.com/office/drawing/2010/main" val="0"/>
              </a:ext>
            </a:extLst>
          </a:blip>
          <a:srcRect l="13953" t="20615" r="5482" b="-750"/>
          <a:stretch/>
        </p:blipFill>
        <p:spPr bwMode="auto">
          <a:xfrm>
            <a:off x="5120640" y="1069848"/>
            <a:ext cx="3976977" cy="185623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শিক্ষক বাতায়ন"/>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0640" y="2926080"/>
            <a:ext cx="3978441" cy="221742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735675"/>
            <a:ext cx="9143999" cy="4407825"/>
          </a:xfrm>
          <a:prstGeom prst="rect">
            <a:avLst/>
          </a:prstGeom>
        </p:spPr>
      </p:pic>
      <p:sp>
        <p:nvSpPr>
          <p:cNvPr id="4" name="Rectangle 3"/>
          <p:cNvSpPr/>
          <p:nvPr/>
        </p:nvSpPr>
        <p:spPr>
          <a:xfrm>
            <a:off x="1" y="89344"/>
            <a:ext cx="5989982" cy="646331"/>
          </a:xfrm>
          <a:prstGeom prst="rect">
            <a:avLst/>
          </a:prstGeom>
          <a:solidFill>
            <a:schemeClr val="accent6">
              <a:lumMod val="60000"/>
              <a:lumOff val="40000"/>
            </a:schemeClr>
          </a:solidFill>
        </p:spPr>
        <p:txBody>
          <a:bodyPr wrap="square">
            <a:spAutoFit/>
          </a:bodyPr>
          <a:lstStyle/>
          <a:p>
            <a:r>
              <a:rPr lang="en-US" sz="3600" b="1" dirty="0" err="1"/>
              <a:t>অপটিক্যাল</a:t>
            </a:r>
            <a:r>
              <a:rPr lang="en-US" sz="3600" b="1" dirty="0"/>
              <a:t> </a:t>
            </a:r>
            <a:r>
              <a:rPr lang="en-US" sz="3600" b="1" dirty="0" err="1"/>
              <a:t>ফাইবার</a:t>
            </a:r>
            <a:r>
              <a:rPr lang="en-US" sz="3600" b="1" dirty="0"/>
              <a:t> </a:t>
            </a:r>
            <a:endParaRPr lang="en-US" sz="3600" dirty="0"/>
          </a:p>
        </p:txBody>
      </p:sp>
    </p:spTree>
    <p:extLst>
      <p:ext uri="{BB962C8B-B14F-4D97-AF65-F5344CB8AC3E}">
        <p14:creationId xmlns:p14="http://schemas.microsoft.com/office/powerpoint/2010/main" val="1591689478"/>
      </p:ext>
    </p:extLst>
  </p:cSld>
  <p:clrMapOvr>
    <a:masterClrMapping/>
  </p:clrMapOvr>
  <p:transition spd="slow">
    <p:cov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s://upload.wikimedia.org/wikipedia/commons/thumb/4/49/Fibreoptic.jpg/250px-Fibreopti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557" y="0"/>
            <a:ext cx="4351251" cy="5143500"/>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Optical Fiber for High-Speed Communication in Karnataka | Telespace  Networks - Karnatak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0809" y="0"/>
            <a:ext cx="4743191"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064238"/>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ree Magnifying Glass Reading Image - Magnifying, Glass, Book | Download at  StockCa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08" y="821635"/>
            <a:ext cx="4678017" cy="421584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2259496" y="63020"/>
            <a:ext cx="4529000" cy="646331"/>
          </a:xfrm>
          <a:prstGeom prst="rect">
            <a:avLst/>
          </a:prstGeom>
          <a:solidFill>
            <a:schemeClr val="accent5">
              <a:lumMod val="60000"/>
              <a:lumOff val="40000"/>
            </a:schemeClr>
          </a:solidFill>
        </p:spPr>
        <p:txBody>
          <a:bodyPr wrap="square">
            <a:spAutoFit/>
          </a:bodyPr>
          <a:lstStyle/>
          <a:p>
            <a:r>
              <a:rPr lang="en-US" sz="3600" b="1" dirty="0" err="1"/>
              <a:t>ম্যাগনিফাইং</a:t>
            </a:r>
            <a:r>
              <a:rPr lang="en-US" sz="3600" b="1" dirty="0"/>
              <a:t> </a:t>
            </a:r>
            <a:r>
              <a:rPr lang="en-US" sz="3600" b="1" dirty="0" err="1"/>
              <a:t>গ্লাস</a:t>
            </a:r>
            <a:endParaRPr lang="en-US" sz="3600" dirty="0"/>
          </a:p>
        </p:txBody>
      </p:sp>
      <p:pic>
        <p:nvPicPr>
          <p:cNvPr id="5124" name="Picture 4" descr="Magnifying Glass Magnifier with Non-Slip Soft Handle | Daraz.com.b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1026" y="821634"/>
            <a:ext cx="4412974" cy="4215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77318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0"/>
            <a:ext cx="4724400" cy="5143500"/>
          </a:xfrm>
          <a:prstGeom prst="rect">
            <a:avLst/>
          </a:prstGeom>
        </p:spPr>
      </p:pic>
      <p:pic>
        <p:nvPicPr>
          <p:cNvPr id="5" name="Picture 4"/>
          <p:cNvPicPr>
            <a:picLocks noChangeAspect="1"/>
          </p:cNvPicPr>
          <p:nvPr/>
        </p:nvPicPr>
        <p:blipFill>
          <a:blip r:embed="rId3"/>
          <a:stretch>
            <a:fillRect/>
          </a:stretch>
        </p:blipFill>
        <p:spPr>
          <a:xfrm>
            <a:off x="4724400" y="0"/>
            <a:ext cx="4419600" cy="5143500"/>
          </a:xfrm>
          <a:prstGeom prst="rect">
            <a:avLst/>
          </a:prstGeom>
        </p:spPr>
      </p:pic>
    </p:spTree>
    <p:extLst>
      <p:ext uri="{BB962C8B-B14F-4D97-AF65-F5344CB8AC3E}">
        <p14:creationId xmlns:p14="http://schemas.microsoft.com/office/powerpoint/2010/main" val="269728790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7">
    <p:bg>
      <p:bgPr>
        <a:solidFill>
          <a:srgbClr val="0A1628"/>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00B4D8"/>
          </a:solidFill>
          <a:ln w="12700">
            <a:solidFill>
              <a:srgbClr val="00B4D8"/>
            </a:solidFill>
            <a:prstDash val="solid"/>
          </a:ln>
        </p:spPr>
      </p:sp>
      <p:sp>
        <p:nvSpPr>
          <p:cNvPr id="3" name="Text 1"/>
          <p:cNvSpPr/>
          <p:nvPr/>
        </p:nvSpPr>
        <p:spPr>
          <a:xfrm>
            <a:off x="365760" y="109728"/>
            <a:ext cx="8412480" cy="502920"/>
          </a:xfrm>
          <a:prstGeom prst="rect">
            <a:avLst/>
          </a:prstGeom>
          <a:noFill/>
          <a:ln/>
        </p:spPr>
        <p:txBody>
          <a:bodyPr wrap="square" rtlCol="0" anchor="ctr"/>
          <a:lstStyle/>
          <a:p>
            <a:r>
              <a:rPr lang="en-US" sz="2800" b="1" dirty="0" err="1" smtClean="0">
                <a:solidFill>
                  <a:srgbClr val="FFFFFF"/>
                </a:solidFill>
              </a:rPr>
              <a:t>অপটিক্যাল</a:t>
            </a:r>
            <a:r>
              <a:rPr lang="en-US" sz="2800" b="1" dirty="0" smtClean="0">
                <a:solidFill>
                  <a:srgbClr val="FFFFFF"/>
                </a:solidFill>
              </a:rPr>
              <a:t> </a:t>
            </a:r>
            <a:r>
              <a:rPr lang="en-US" sz="2800" b="1" dirty="0" err="1">
                <a:solidFill>
                  <a:srgbClr val="FFFFFF"/>
                </a:solidFill>
              </a:rPr>
              <a:t>ফাইবার</a:t>
            </a:r>
            <a:r>
              <a:rPr lang="en-US" sz="2800" b="1" dirty="0">
                <a:solidFill>
                  <a:srgbClr val="FFFFFF"/>
                </a:solidFill>
              </a:rPr>
              <a:t> ও </a:t>
            </a:r>
            <a:r>
              <a:rPr lang="en-US" sz="2800" b="1" dirty="0" err="1" smtClean="0">
                <a:solidFill>
                  <a:srgbClr val="FFFFFF"/>
                </a:solidFill>
              </a:rPr>
              <a:t>ম্যাগনিফাইং</a:t>
            </a:r>
            <a:r>
              <a:rPr lang="en-US" sz="2800" b="1" dirty="0" smtClean="0">
                <a:solidFill>
                  <a:srgbClr val="FFFFFF"/>
                </a:solidFill>
              </a:rPr>
              <a:t> </a:t>
            </a:r>
            <a:r>
              <a:rPr lang="en-US" sz="2800" b="1" dirty="0">
                <a:solidFill>
                  <a:srgbClr val="FFFFFF"/>
                </a:solidFill>
              </a:rPr>
              <a:t>গ্লাস</a:t>
            </a:r>
            <a:endParaRPr lang="en-US" sz="2800" dirty="0"/>
          </a:p>
        </p:txBody>
      </p:sp>
      <p:sp>
        <p:nvSpPr>
          <p:cNvPr id="4" name="Shape 2"/>
          <p:cNvSpPr/>
          <p:nvPr/>
        </p:nvSpPr>
        <p:spPr>
          <a:xfrm>
            <a:off x="274320" y="731520"/>
            <a:ext cx="5029200" cy="502920"/>
          </a:xfrm>
          <a:prstGeom prst="rect">
            <a:avLst/>
          </a:prstGeom>
          <a:solidFill>
            <a:srgbClr val="00B4D8"/>
          </a:solidFill>
          <a:ln w="12700">
            <a:solidFill>
              <a:srgbClr val="00B4D8"/>
            </a:solidFill>
            <a:prstDash val="solid"/>
          </a:ln>
        </p:spPr>
      </p:sp>
      <p:sp>
        <p:nvSpPr>
          <p:cNvPr id="5" name="Text 3"/>
          <p:cNvSpPr/>
          <p:nvPr/>
        </p:nvSpPr>
        <p:spPr>
          <a:xfrm>
            <a:off x="411480" y="731520"/>
            <a:ext cx="4846320" cy="502920"/>
          </a:xfrm>
          <a:prstGeom prst="rect">
            <a:avLst/>
          </a:prstGeom>
          <a:noFill/>
          <a:ln/>
        </p:spPr>
        <p:txBody>
          <a:bodyPr wrap="square" rtlCol="0" anchor="ctr"/>
          <a:lstStyle/>
          <a:p>
            <a:pPr marL="0" indent="0">
              <a:buNone/>
            </a:pPr>
            <a:r>
              <a:rPr lang="en-US" sz="1700" b="1" dirty="0">
                <a:solidFill>
                  <a:srgbClr val="FFFFFF"/>
                </a:solidFill>
              </a:rPr>
              <a:t>অপটিক্যাল ফাইবার</a:t>
            </a:r>
            <a:endParaRPr lang="en-US" sz="1700" dirty="0"/>
          </a:p>
        </p:txBody>
      </p:sp>
      <p:sp>
        <p:nvSpPr>
          <p:cNvPr id="6" name="Shape 4"/>
          <p:cNvSpPr/>
          <p:nvPr/>
        </p:nvSpPr>
        <p:spPr>
          <a:xfrm>
            <a:off x="274320" y="1325880"/>
            <a:ext cx="5029200" cy="1188720"/>
          </a:xfrm>
          <a:prstGeom prst="rect">
            <a:avLst/>
          </a:prstGeom>
          <a:solidFill>
            <a:srgbClr val="0A3A40"/>
          </a:solidFill>
          <a:ln w="12700">
            <a:solidFill>
              <a:srgbClr val="00B4D8"/>
            </a:solidFill>
            <a:prstDash val="solid"/>
          </a:ln>
        </p:spPr>
      </p:sp>
      <p:sp>
        <p:nvSpPr>
          <p:cNvPr id="7" name="Shape 5"/>
          <p:cNvSpPr/>
          <p:nvPr/>
        </p:nvSpPr>
        <p:spPr>
          <a:xfrm>
            <a:off x="457200" y="1600200"/>
            <a:ext cx="4572000" cy="594360"/>
          </a:xfrm>
          <a:prstGeom prst="rect">
            <a:avLst/>
          </a:prstGeom>
          <a:solidFill>
            <a:srgbClr val="0D5060"/>
          </a:solidFill>
          <a:ln w="12700">
            <a:solidFill>
              <a:srgbClr val="00B4D8"/>
            </a:solidFill>
            <a:prstDash val="solid"/>
          </a:ln>
        </p:spPr>
      </p:sp>
      <p:sp>
        <p:nvSpPr>
          <p:cNvPr id="8" name="Shape 6"/>
          <p:cNvSpPr/>
          <p:nvPr/>
        </p:nvSpPr>
        <p:spPr>
          <a:xfrm>
            <a:off x="502920" y="1645920"/>
            <a:ext cx="713232" cy="274320"/>
          </a:xfrm>
          <a:prstGeom prst="line">
            <a:avLst/>
          </a:prstGeom>
          <a:noFill/>
          <a:ln w="25400">
            <a:solidFill>
              <a:srgbClr val="FFD180"/>
            </a:solidFill>
            <a:prstDash val="solid"/>
          </a:ln>
        </p:spPr>
      </p:sp>
      <p:sp>
        <p:nvSpPr>
          <p:cNvPr id="9" name="Shape 7"/>
          <p:cNvSpPr/>
          <p:nvPr/>
        </p:nvSpPr>
        <p:spPr>
          <a:xfrm>
            <a:off x="1216152" y="1920240"/>
            <a:ext cx="713232" cy="0"/>
          </a:xfrm>
          <a:prstGeom prst="line">
            <a:avLst/>
          </a:prstGeom>
          <a:noFill/>
          <a:ln w="25400">
            <a:solidFill>
              <a:srgbClr val="FFD180"/>
            </a:solidFill>
            <a:prstDash val="solid"/>
          </a:ln>
        </p:spPr>
      </p:sp>
      <p:sp>
        <p:nvSpPr>
          <p:cNvPr id="10" name="Shape 8"/>
          <p:cNvSpPr/>
          <p:nvPr/>
        </p:nvSpPr>
        <p:spPr>
          <a:xfrm>
            <a:off x="1929384" y="1645920"/>
            <a:ext cx="713232" cy="274320"/>
          </a:xfrm>
          <a:prstGeom prst="line">
            <a:avLst/>
          </a:prstGeom>
          <a:noFill/>
          <a:ln w="25400">
            <a:solidFill>
              <a:srgbClr val="FFD180"/>
            </a:solidFill>
            <a:prstDash val="solid"/>
          </a:ln>
        </p:spPr>
      </p:sp>
      <p:sp>
        <p:nvSpPr>
          <p:cNvPr id="11" name="Shape 9"/>
          <p:cNvSpPr/>
          <p:nvPr/>
        </p:nvSpPr>
        <p:spPr>
          <a:xfrm>
            <a:off x="2642616" y="1920240"/>
            <a:ext cx="713232" cy="0"/>
          </a:xfrm>
          <a:prstGeom prst="line">
            <a:avLst/>
          </a:prstGeom>
          <a:noFill/>
          <a:ln w="25400">
            <a:solidFill>
              <a:srgbClr val="FFD180"/>
            </a:solidFill>
            <a:prstDash val="solid"/>
          </a:ln>
        </p:spPr>
      </p:sp>
      <p:sp>
        <p:nvSpPr>
          <p:cNvPr id="12" name="Shape 10"/>
          <p:cNvSpPr/>
          <p:nvPr/>
        </p:nvSpPr>
        <p:spPr>
          <a:xfrm>
            <a:off x="3355848" y="1645920"/>
            <a:ext cx="713232" cy="274320"/>
          </a:xfrm>
          <a:prstGeom prst="line">
            <a:avLst/>
          </a:prstGeom>
          <a:noFill/>
          <a:ln w="25400">
            <a:solidFill>
              <a:srgbClr val="FFD180"/>
            </a:solidFill>
            <a:prstDash val="solid"/>
          </a:ln>
        </p:spPr>
      </p:sp>
      <p:sp>
        <p:nvSpPr>
          <p:cNvPr id="13" name="Shape 11"/>
          <p:cNvSpPr/>
          <p:nvPr/>
        </p:nvSpPr>
        <p:spPr>
          <a:xfrm>
            <a:off x="4069080" y="1920240"/>
            <a:ext cx="713232" cy="0"/>
          </a:xfrm>
          <a:prstGeom prst="line">
            <a:avLst/>
          </a:prstGeom>
          <a:noFill/>
          <a:ln w="25400">
            <a:solidFill>
              <a:srgbClr val="FFD180"/>
            </a:solidFill>
            <a:prstDash val="solid"/>
          </a:ln>
        </p:spPr>
      </p:sp>
      <p:sp>
        <p:nvSpPr>
          <p:cNvPr id="14" name="Text 12"/>
          <p:cNvSpPr/>
          <p:nvPr/>
        </p:nvSpPr>
        <p:spPr>
          <a:xfrm>
            <a:off x="457200" y="1353312"/>
            <a:ext cx="1828800" cy="256032"/>
          </a:xfrm>
          <a:prstGeom prst="rect">
            <a:avLst/>
          </a:prstGeom>
          <a:noFill/>
          <a:ln/>
        </p:spPr>
        <p:txBody>
          <a:bodyPr wrap="square" rtlCol="0" anchor="ctr"/>
          <a:lstStyle/>
          <a:p>
            <a:pPr marL="0" indent="0">
              <a:buNone/>
            </a:pPr>
            <a:r>
              <a:rPr lang="en-US" sz="1000" dirty="0">
                <a:solidFill>
                  <a:srgbClr val="FFD180"/>
                </a:solidFill>
              </a:rPr>
              <a:t>আলোক রশ্মি</a:t>
            </a:r>
            <a:endParaRPr lang="en-US" sz="1000" dirty="0"/>
          </a:p>
        </p:txBody>
      </p:sp>
      <p:sp>
        <p:nvSpPr>
          <p:cNvPr id="15" name="Text 13"/>
          <p:cNvSpPr/>
          <p:nvPr/>
        </p:nvSpPr>
        <p:spPr>
          <a:xfrm>
            <a:off x="3200400" y="1353312"/>
            <a:ext cx="1828800" cy="256032"/>
          </a:xfrm>
          <a:prstGeom prst="rect">
            <a:avLst/>
          </a:prstGeom>
          <a:noFill/>
          <a:ln/>
        </p:spPr>
        <p:txBody>
          <a:bodyPr wrap="square" rtlCol="0" anchor="ctr"/>
          <a:lstStyle/>
          <a:p>
            <a:pPr marL="0" indent="0">
              <a:buNone/>
            </a:pPr>
            <a:r>
              <a:rPr lang="en-US" sz="1000" dirty="0">
                <a:solidFill>
                  <a:srgbClr val="00B4D8"/>
                </a:solidFill>
              </a:rPr>
              <a:t>কাচতন্তু</a:t>
            </a:r>
            <a:endParaRPr lang="en-US" sz="1000" dirty="0"/>
          </a:p>
        </p:txBody>
      </p:sp>
      <p:sp>
        <p:nvSpPr>
          <p:cNvPr id="16" name="Text 14"/>
          <p:cNvSpPr/>
          <p:nvPr/>
        </p:nvSpPr>
        <p:spPr>
          <a:xfrm>
            <a:off x="365760" y="2606040"/>
            <a:ext cx="4846320" cy="1005840"/>
          </a:xfrm>
          <a:prstGeom prst="rect">
            <a:avLst/>
          </a:prstGeom>
          <a:noFill/>
          <a:ln/>
        </p:spPr>
        <p:txBody>
          <a:bodyPr wrap="square" rtlCol="0" anchor="ctr"/>
          <a:lstStyle/>
          <a:p>
            <a:pPr marL="342900" indent="-342900">
              <a:buSzPct val="100000"/>
              <a:buChar char="•"/>
            </a:pPr>
            <a:r>
              <a:rPr lang="en-US" sz="1400" dirty="0">
                <a:solidFill>
                  <a:srgbClr val="E8EEF4"/>
                </a:solidFill>
              </a:rPr>
              <a:t>অপটিক্যাল ফাইবার হলো একটি খুব সরু কাচতন্তু।</a:t>
            </a:r>
            <a:endParaRPr lang="en-US" sz="1400" dirty="0"/>
          </a:p>
          <a:p>
            <a:pPr marL="342900" indent="-342900">
              <a:buSzPct val="100000"/>
              <a:buChar char="•"/>
            </a:pPr>
            <a:r>
              <a:rPr lang="en-US" sz="1400" dirty="0">
                <a:solidFill>
                  <a:srgbClr val="E8EEF4"/>
                </a:solidFill>
              </a:rPr>
              <a:t>আলোক রশ্মিকে বহনের কাজে এটি ব্যবহৃত হয়।</a:t>
            </a:r>
            <a:endParaRPr lang="en-US" sz="1400" dirty="0"/>
          </a:p>
          <a:p>
            <a:pPr marL="342900" indent="-342900">
              <a:buSzPct val="100000"/>
              <a:buChar char="•"/>
            </a:pPr>
            <a:r>
              <a:rPr lang="en-US" sz="1400" dirty="0">
                <a:solidFill>
                  <a:srgbClr val="E8EEF4"/>
                </a:solidFill>
              </a:rPr>
              <a:t>আলোক রশ্মি এর মধ্যে প্রবেশ করে পূর্ণ অভ্যন্তরীণ প্রতিফলন ঘটাতে থাকে এবং অপর প্রান্ত দিয়ে বের না হওয়া পর্যন্ত।</a:t>
            </a:r>
            <a:endParaRPr lang="en-US" sz="1400" dirty="0"/>
          </a:p>
        </p:txBody>
      </p:sp>
      <p:sp>
        <p:nvSpPr>
          <p:cNvPr id="17" name="Shape 15"/>
          <p:cNvSpPr/>
          <p:nvPr/>
        </p:nvSpPr>
        <p:spPr>
          <a:xfrm>
            <a:off x="274320" y="3657600"/>
            <a:ext cx="5029200" cy="1417320"/>
          </a:xfrm>
          <a:prstGeom prst="rect">
            <a:avLst/>
          </a:prstGeom>
          <a:solidFill>
            <a:srgbClr val="132040"/>
          </a:solidFill>
          <a:ln w="12700">
            <a:solidFill>
              <a:srgbClr val="00B4D8"/>
            </a:solidFill>
            <a:prstDash val="solid"/>
          </a:ln>
        </p:spPr>
      </p:sp>
      <p:sp>
        <p:nvSpPr>
          <p:cNvPr id="18" name="Text 16"/>
          <p:cNvSpPr/>
          <p:nvPr/>
        </p:nvSpPr>
        <p:spPr>
          <a:xfrm>
            <a:off x="457200" y="3730752"/>
            <a:ext cx="1828800" cy="320040"/>
          </a:xfrm>
          <a:prstGeom prst="rect">
            <a:avLst/>
          </a:prstGeom>
          <a:noFill/>
          <a:ln/>
        </p:spPr>
        <p:txBody>
          <a:bodyPr wrap="square" rtlCol="0" anchor="ctr"/>
          <a:lstStyle/>
          <a:p>
            <a:pPr marL="0" indent="0">
              <a:buNone/>
            </a:pPr>
            <a:r>
              <a:rPr lang="en-US" sz="2000" b="1" dirty="0">
                <a:solidFill>
                  <a:srgbClr val="00B4D8"/>
                </a:solidFill>
              </a:rPr>
              <a:t>ব্যবহার:</a:t>
            </a:r>
            <a:endParaRPr lang="en-US" sz="2000" dirty="0"/>
          </a:p>
        </p:txBody>
      </p:sp>
      <p:sp>
        <p:nvSpPr>
          <p:cNvPr id="19" name="Shape 17"/>
          <p:cNvSpPr/>
          <p:nvPr/>
        </p:nvSpPr>
        <p:spPr>
          <a:xfrm>
            <a:off x="411480" y="4114800"/>
            <a:ext cx="137160" cy="137160"/>
          </a:xfrm>
          <a:prstGeom prst="ellipse">
            <a:avLst/>
          </a:prstGeom>
          <a:solidFill>
            <a:srgbClr val="00B4D8"/>
          </a:solidFill>
          <a:ln w="12700">
            <a:solidFill>
              <a:srgbClr val="00B4D8"/>
            </a:solidFill>
            <a:prstDash val="solid"/>
          </a:ln>
        </p:spPr>
      </p:sp>
      <p:sp>
        <p:nvSpPr>
          <p:cNvPr id="20" name="Text 18"/>
          <p:cNvSpPr/>
          <p:nvPr/>
        </p:nvSpPr>
        <p:spPr>
          <a:xfrm>
            <a:off x="594360" y="4059936"/>
            <a:ext cx="4572000" cy="274320"/>
          </a:xfrm>
          <a:prstGeom prst="rect">
            <a:avLst/>
          </a:prstGeom>
          <a:noFill/>
          <a:ln/>
        </p:spPr>
        <p:txBody>
          <a:bodyPr wrap="square" rtlCol="0" anchor="ctr"/>
          <a:lstStyle/>
          <a:p>
            <a:pPr marL="0" indent="0">
              <a:buNone/>
            </a:pPr>
            <a:r>
              <a:rPr lang="en-US" sz="1400" dirty="0">
                <a:solidFill>
                  <a:srgbClr val="E8EEF4"/>
                </a:solidFill>
              </a:rPr>
              <a:t>চিকিৎসাক্ষেত্র (পাকস্থলী, কোলন পর্যবেক্ষণ)</a:t>
            </a:r>
            <a:endParaRPr lang="en-US" sz="1400" dirty="0"/>
          </a:p>
        </p:txBody>
      </p:sp>
      <p:sp>
        <p:nvSpPr>
          <p:cNvPr id="21" name="Shape 19"/>
          <p:cNvSpPr/>
          <p:nvPr/>
        </p:nvSpPr>
        <p:spPr>
          <a:xfrm>
            <a:off x="411480" y="4416552"/>
            <a:ext cx="137160" cy="137160"/>
          </a:xfrm>
          <a:prstGeom prst="ellipse">
            <a:avLst/>
          </a:prstGeom>
          <a:solidFill>
            <a:srgbClr val="00B4D8"/>
          </a:solidFill>
          <a:ln w="12700">
            <a:solidFill>
              <a:srgbClr val="00B4D8"/>
            </a:solidFill>
            <a:prstDash val="solid"/>
          </a:ln>
        </p:spPr>
      </p:sp>
      <p:sp>
        <p:nvSpPr>
          <p:cNvPr id="22" name="Text 20"/>
          <p:cNvSpPr/>
          <p:nvPr/>
        </p:nvSpPr>
        <p:spPr>
          <a:xfrm>
            <a:off x="594360" y="4361688"/>
            <a:ext cx="4572000" cy="274320"/>
          </a:xfrm>
          <a:prstGeom prst="rect">
            <a:avLst/>
          </a:prstGeom>
          <a:noFill/>
          <a:ln/>
        </p:spPr>
        <p:txBody>
          <a:bodyPr wrap="square" rtlCol="0" anchor="ctr"/>
          <a:lstStyle/>
          <a:p>
            <a:pPr marL="0" indent="0">
              <a:buNone/>
            </a:pPr>
            <a:r>
              <a:rPr lang="en-US" sz="1400" dirty="0">
                <a:solidFill>
                  <a:srgbClr val="E8EEF4"/>
                </a:solidFill>
              </a:rPr>
              <a:t>টেলিযোগাযোগ — একসাথে অনেক সংকেত পাঠানো যায়</a:t>
            </a:r>
            <a:endParaRPr lang="en-US" sz="1400" dirty="0"/>
          </a:p>
        </p:txBody>
      </p:sp>
      <p:sp>
        <p:nvSpPr>
          <p:cNvPr id="23" name="Shape 21"/>
          <p:cNvSpPr/>
          <p:nvPr/>
        </p:nvSpPr>
        <p:spPr>
          <a:xfrm>
            <a:off x="411480" y="4718304"/>
            <a:ext cx="137160" cy="137160"/>
          </a:xfrm>
          <a:prstGeom prst="ellipse">
            <a:avLst/>
          </a:prstGeom>
          <a:solidFill>
            <a:srgbClr val="00B4D8"/>
          </a:solidFill>
          <a:ln w="12700">
            <a:solidFill>
              <a:srgbClr val="00B4D8"/>
            </a:solidFill>
            <a:prstDash val="solid"/>
          </a:ln>
        </p:spPr>
      </p:sp>
      <p:sp>
        <p:nvSpPr>
          <p:cNvPr id="24" name="Text 22"/>
          <p:cNvSpPr/>
          <p:nvPr/>
        </p:nvSpPr>
        <p:spPr>
          <a:xfrm>
            <a:off x="594360" y="4663440"/>
            <a:ext cx="4572000" cy="274320"/>
          </a:xfrm>
          <a:prstGeom prst="rect">
            <a:avLst/>
          </a:prstGeom>
          <a:noFill/>
          <a:ln/>
        </p:spPr>
        <p:txBody>
          <a:bodyPr wrap="square" rtlCol="0" anchor="ctr"/>
          <a:lstStyle/>
          <a:p>
            <a:pPr marL="0" indent="0">
              <a:buNone/>
            </a:pPr>
            <a:r>
              <a:rPr lang="en-US" sz="1400" dirty="0">
                <a:solidFill>
                  <a:srgbClr val="E8EEF4"/>
                </a:solidFill>
              </a:rPr>
              <a:t>এন্ডোস্কোপি ও শিল্পক্ষেত্রে ব্যবহার</a:t>
            </a:r>
            <a:endParaRPr lang="en-US" sz="1400" dirty="0"/>
          </a:p>
        </p:txBody>
      </p:sp>
      <p:sp>
        <p:nvSpPr>
          <p:cNvPr id="25" name="Shape 23"/>
          <p:cNvSpPr/>
          <p:nvPr/>
        </p:nvSpPr>
        <p:spPr>
          <a:xfrm>
            <a:off x="5486400" y="731520"/>
            <a:ext cx="3383280" cy="502920"/>
          </a:xfrm>
          <a:prstGeom prst="rect">
            <a:avLst/>
          </a:prstGeom>
          <a:solidFill>
            <a:srgbClr val="9B59B6"/>
          </a:solidFill>
          <a:ln w="12700">
            <a:solidFill>
              <a:srgbClr val="9B59B6"/>
            </a:solidFill>
            <a:prstDash val="solid"/>
          </a:ln>
        </p:spPr>
      </p:sp>
      <p:sp>
        <p:nvSpPr>
          <p:cNvPr id="26" name="Text 24"/>
          <p:cNvSpPr/>
          <p:nvPr/>
        </p:nvSpPr>
        <p:spPr>
          <a:xfrm>
            <a:off x="5623560" y="731520"/>
            <a:ext cx="3200400" cy="502920"/>
          </a:xfrm>
          <a:prstGeom prst="rect">
            <a:avLst/>
          </a:prstGeom>
          <a:noFill/>
          <a:ln/>
        </p:spPr>
        <p:txBody>
          <a:bodyPr wrap="square" rtlCol="0" anchor="ctr"/>
          <a:lstStyle/>
          <a:p>
            <a:pPr marL="0" indent="0">
              <a:buNone/>
            </a:pPr>
            <a:r>
              <a:rPr lang="en-US" sz="1700" b="1" dirty="0">
                <a:solidFill>
                  <a:srgbClr val="FFFFFF"/>
                </a:solidFill>
              </a:rPr>
              <a:t>ম্যাগনিফাইং গ্লাস</a:t>
            </a:r>
            <a:endParaRPr lang="en-US" sz="1700" dirty="0"/>
          </a:p>
        </p:txBody>
      </p:sp>
      <p:sp>
        <p:nvSpPr>
          <p:cNvPr id="27" name="Shape 25"/>
          <p:cNvSpPr/>
          <p:nvPr/>
        </p:nvSpPr>
        <p:spPr>
          <a:xfrm>
            <a:off x="5486400" y="1325880"/>
            <a:ext cx="3383280" cy="3749040"/>
          </a:xfrm>
          <a:prstGeom prst="rect">
            <a:avLst/>
          </a:prstGeom>
          <a:solidFill>
            <a:srgbClr val="132040"/>
          </a:solidFill>
          <a:ln w="12700">
            <a:solidFill>
              <a:srgbClr val="9B59B6"/>
            </a:solidFill>
            <a:prstDash val="solid"/>
          </a:ln>
        </p:spPr>
      </p:sp>
      <p:sp>
        <p:nvSpPr>
          <p:cNvPr id="28" name="Text 26"/>
          <p:cNvSpPr/>
          <p:nvPr/>
        </p:nvSpPr>
        <p:spPr>
          <a:xfrm>
            <a:off x="6583680" y="1463040"/>
            <a:ext cx="1188720" cy="1188720"/>
          </a:xfrm>
          <a:prstGeom prst="rect">
            <a:avLst/>
          </a:prstGeom>
          <a:noFill/>
          <a:ln/>
        </p:spPr>
        <p:txBody>
          <a:bodyPr wrap="square" rtlCol="0" anchor="ctr"/>
          <a:lstStyle/>
          <a:p>
            <a:pPr marL="0" indent="0" algn="ctr">
              <a:buNone/>
            </a:pPr>
            <a:r>
              <a:rPr lang="en-US" sz="8800" dirty="0">
                <a:solidFill>
                  <a:srgbClr val="000000"/>
                </a:solidFill>
              </a:rPr>
              <a:t>🔍</a:t>
            </a:r>
            <a:endParaRPr lang="en-US" sz="8800" dirty="0"/>
          </a:p>
        </p:txBody>
      </p:sp>
      <p:sp>
        <p:nvSpPr>
          <p:cNvPr id="29" name="Text 27"/>
          <p:cNvSpPr/>
          <p:nvPr/>
        </p:nvSpPr>
        <p:spPr>
          <a:xfrm>
            <a:off x="5577840" y="2743200"/>
            <a:ext cx="3200400" cy="2286000"/>
          </a:xfrm>
          <a:prstGeom prst="rect">
            <a:avLst/>
          </a:prstGeom>
          <a:noFill/>
          <a:ln/>
        </p:spPr>
        <p:txBody>
          <a:bodyPr wrap="square" rtlCol="0" anchor="ctr"/>
          <a:lstStyle/>
          <a:p>
            <a:pPr marL="342900" indent="-342900">
              <a:buSzPct val="100000"/>
              <a:buChar char="•"/>
            </a:pPr>
            <a:r>
              <a:rPr lang="en-US" sz="1400" dirty="0">
                <a:solidFill>
                  <a:srgbClr val="E8EEF4"/>
                </a:solidFill>
              </a:rPr>
              <a:t>উত্তল লেন্স ব্যবহার করে বানানো হয়।</a:t>
            </a:r>
            <a:endParaRPr lang="en-US" sz="1400" dirty="0"/>
          </a:p>
          <a:p>
            <a:pPr marL="342900" indent="-342900">
              <a:buSzPct val="100000"/>
              <a:buChar char="•"/>
            </a:pPr>
            <a:r>
              <a:rPr lang="en-US" sz="1400" dirty="0">
                <a:solidFill>
                  <a:srgbClr val="E8EEF4"/>
                </a:solidFill>
              </a:rPr>
              <a:t>লেন্সের ফোকাস দূরত্বের মধ্যে বস্তু রেখে দেখলে সোজা, বিবর্ধিত ও অবাস্তব প্রতিবিম্ব দেখা যায়।</a:t>
            </a:r>
            <a:endParaRPr lang="en-US" sz="1400" dirty="0"/>
          </a:p>
          <a:p>
            <a:pPr marL="342900" indent="-342900">
              <a:buSzPct val="100000"/>
              <a:buChar char="•"/>
            </a:pPr>
            <a:r>
              <a:rPr lang="en-US" sz="1400" dirty="0">
                <a:solidFill>
                  <a:srgbClr val="E8EEF4"/>
                </a:solidFill>
              </a:rPr>
              <a:t>চোখের খুব কাছের বিন্দু থেকে লেন্সের ফোকাস দূরত্বে বস্তু রাখলে সবচেয়ে স্পষ্ট দেখা যায়।</a:t>
            </a:r>
            <a:endParaRPr lang="en-US" sz="1400" dirty="0"/>
          </a:p>
          <a:p>
            <a:pPr marL="342900" indent="-342900">
              <a:buSzPct val="100000"/>
              <a:buChar char="•"/>
            </a:pPr>
            <a:r>
              <a:rPr lang="en-US" sz="1400" dirty="0">
                <a:solidFill>
                  <a:srgbClr val="E8EEF4"/>
                </a:solidFill>
              </a:rPr>
              <a:t>উপযুক্ত ফ্রেমে আবদ্ধ উত্তল লেন্সকে বিবর্ধক কাচ বা পঠন কাচ বা সরল অণুবীক্ষণ যন্ত্র বলে।</a:t>
            </a:r>
            <a:endParaRPr lang="en-US" sz="1400" dirty="0"/>
          </a:p>
        </p:txBody>
      </p:sp>
    </p:spTree>
  </p:cSld>
  <p:clrMapOvr>
    <a:masterClrMapping/>
  </p:clrMapOvr>
  <p:transition spd="med">
    <p:pull/>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7322" y="0"/>
            <a:ext cx="3909391" cy="5016758"/>
          </a:xfrm>
          <a:prstGeom prst="rect">
            <a:avLst/>
          </a:prstGeom>
          <a:solidFill>
            <a:schemeClr val="accent6">
              <a:lumMod val="60000"/>
              <a:lumOff val="40000"/>
            </a:schemeClr>
          </a:solidFill>
        </p:spPr>
        <p:txBody>
          <a:bodyPr wrap="square">
            <a:spAutoFit/>
          </a:bodyPr>
          <a:lstStyle/>
          <a:p>
            <a:r>
              <a:rPr lang="as-IN" sz="2000" b="1" dirty="0">
                <a:latin typeface="Google Sans"/>
              </a:rPr>
              <a:t>ফোকাস বিন্দু (</a:t>
            </a:r>
            <a:r>
              <a:rPr lang="en-US" sz="2000" b="1" dirty="0">
                <a:latin typeface="Google Sans"/>
              </a:rPr>
              <a:t>Focus Point</a:t>
            </a:r>
            <a:r>
              <a:rPr lang="en-US" sz="2000" b="1" dirty="0" smtClean="0">
                <a:latin typeface="Google Sans"/>
              </a:rPr>
              <a:t>)</a:t>
            </a:r>
          </a:p>
          <a:p>
            <a:endParaRPr lang="en-US" sz="2000" b="1" dirty="0">
              <a:latin typeface="Google Sans"/>
            </a:endParaRPr>
          </a:p>
          <a:p>
            <a:pPr>
              <a:buFont typeface="Arial" panose="020B0604020202020204" pitchFamily="34" charset="0"/>
              <a:buChar char="•"/>
            </a:pPr>
            <a:r>
              <a:rPr lang="as-IN" sz="2000" b="1" dirty="0">
                <a:latin typeface="Google Sans"/>
              </a:rPr>
              <a:t>সংজ্ঞা:</a:t>
            </a:r>
            <a:r>
              <a:rPr lang="as-IN" sz="2000" dirty="0">
                <a:latin typeface="Google Sans"/>
              </a:rPr>
              <a:t> সূর্যের আলো বা যেকোনো দূরবর্তী উৎস থেকে আসা সমান্তরাল আলোকরশ্মি ম্যাগনিফাইং গ্লাসের মধ্য দিয়ে যাওয়ার পর ওপাশে একটি নির্দিষ্ট বিন্দুতে গিয়ে মিলিত হয়। এই বিন্দুকে ফোকাস বিন্দু বলে</a:t>
            </a:r>
            <a:r>
              <a:rPr lang="as-IN" sz="2000" dirty="0" smtClean="0">
                <a:latin typeface="Google Sans"/>
              </a:rPr>
              <a:t>।</a:t>
            </a:r>
            <a:endParaRPr lang="en-US" sz="2000" dirty="0" smtClean="0">
              <a:latin typeface="Google Sans"/>
            </a:endParaRPr>
          </a:p>
          <a:p>
            <a:pPr>
              <a:buFont typeface="Arial" panose="020B0604020202020204" pitchFamily="34" charset="0"/>
              <a:buChar char="•"/>
            </a:pPr>
            <a:endParaRPr lang="as-IN" sz="2000" dirty="0">
              <a:latin typeface="Google Sans"/>
            </a:endParaRPr>
          </a:p>
          <a:p>
            <a:pPr>
              <a:buFont typeface="Arial" panose="020B0604020202020204" pitchFamily="34" charset="0"/>
              <a:buChar char="•"/>
            </a:pPr>
            <a:r>
              <a:rPr lang="as-IN" sz="2000" b="1" dirty="0">
                <a:latin typeface="Google Sans"/>
              </a:rPr>
              <a:t>সহজ উদাহরণ:</a:t>
            </a:r>
            <a:r>
              <a:rPr lang="as-IN" sz="2000" dirty="0">
                <a:latin typeface="Google Sans"/>
              </a:rPr>
              <a:t> ছোটবেলায় ম্যাগনিফাইং গ্লাস দিয়ে কাগজের ওপর সূর্যের আলো ফেলে আমরা যে তীব্র উজ্জ্বল ছোট গোল বিন্দুটি তৈরি করতাম, সেটাই হলো ফোকাস বিন্দু</a:t>
            </a:r>
            <a:r>
              <a:rPr lang="as-IN" sz="2000" dirty="0" smtClean="0">
                <a:latin typeface="Google Sans"/>
              </a:rPr>
              <a:t>।</a:t>
            </a:r>
            <a:endParaRPr lang="as-IN" sz="2000" dirty="0">
              <a:latin typeface="Google Sans"/>
            </a:endParaRPr>
          </a:p>
        </p:txBody>
      </p:sp>
      <p:sp>
        <p:nvSpPr>
          <p:cNvPr id="4" name="Rectangle 3"/>
          <p:cNvSpPr/>
          <p:nvPr/>
        </p:nvSpPr>
        <p:spPr>
          <a:xfrm>
            <a:off x="4717773" y="461665"/>
            <a:ext cx="4200939" cy="4093428"/>
          </a:xfrm>
          <a:prstGeom prst="rect">
            <a:avLst/>
          </a:prstGeom>
          <a:solidFill>
            <a:schemeClr val="accent5">
              <a:lumMod val="60000"/>
              <a:lumOff val="40000"/>
            </a:schemeClr>
          </a:solidFill>
        </p:spPr>
        <p:txBody>
          <a:bodyPr wrap="square">
            <a:spAutoFit/>
          </a:bodyPr>
          <a:lstStyle/>
          <a:p>
            <a:r>
              <a:rPr lang="as-IN" sz="2000" b="1" dirty="0">
                <a:latin typeface="Google Sans"/>
              </a:rPr>
              <a:t>ফোকাস দূরত্ব (</a:t>
            </a:r>
            <a:r>
              <a:rPr lang="en-US" sz="2000" b="1" dirty="0">
                <a:latin typeface="Google Sans"/>
              </a:rPr>
              <a:t>Focal Length</a:t>
            </a:r>
            <a:r>
              <a:rPr lang="en-US" sz="2000" b="1" dirty="0" smtClean="0">
                <a:latin typeface="Google Sans"/>
              </a:rPr>
              <a:t>)</a:t>
            </a:r>
          </a:p>
          <a:p>
            <a:endParaRPr lang="en-US" sz="2000" b="1" dirty="0">
              <a:latin typeface="Google Sans"/>
            </a:endParaRPr>
          </a:p>
          <a:p>
            <a:pPr>
              <a:buFont typeface="Arial" panose="020B0604020202020204" pitchFamily="34" charset="0"/>
              <a:buChar char="•"/>
            </a:pPr>
            <a:r>
              <a:rPr lang="as-IN" sz="2000" b="1" dirty="0">
                <a:latin typeface="Google Sans"/>
              </a:rPr>
              <a:t>সংজ্ঞা:</a:t>
            </a:r>
            <a:r>
              <a:rPr lang="as-IN" sz="2000" dirty="0">
                <a:latin typeface="Google Sans"/>
              </a:rPr>
              <a:t> ম্যাগনিফাইং গ্লাসের ঠিক মাঝখানের কেন্দ্র (আলোক কেন্দ্র) থেকে ফোকাস বিন্দু পর্যন্ত যতটুকু দূরত্ব, তাকে ফোকাস দূরত্ব বলে</a:t>
            </a:r>
            <a:r>
              <a:rPr lang="as-IN" sz="2000" dirty="0" smtClean="0">
                <a:latin typeface="Google Sans"/>
              </a:rPr>
              <a:t>।</a:t>
            </a:r>
            <a:endParaRPr lang="en-US" sz="2000" dirty="0" smtClean="0">
              <a:latin typeface="Google Sans"/>
            </a:endParaRPr>
          </a:p>
          <a:p>
            <a:endParaRPr lang="en-US" sz="2000" dirty="0">
              <a:latin typeface="Google Sans"/>
            </a:endParaRPr>
          </a:p>
          <a:p>
            <a:endParaRPr lang="as-IN" sz="2000" dirty="0">
              <a:latin typeface="Google Sans"/>
            </a:endParaRPr>
          </a:p>
          <a:p>
            <a:pPr>
              <a:buFont typeface="Arial" panose="020B0604020202020204" pitchFamily="34" charset="0"/>
              <a:buChar char="•"/>
            </a:pPr>
            <a:r>
              <a:rPr lang="as-IN" sz="2000" b="1" dirty="0">
                <a:latin typeface="Google Sans"/>
              </a:rPr>
              <a:t>সহজ </a:t>
            </a:r>
            <a:r>
              <a:rPr lang="as-IN" sz="2000" b="1" dirty="0" smtClean="0">
                <a:latin typeface="Google Sans"/>
              </a:rPr>
              <a:t>উদাহরণ</a:t>
            </a:r>
            <a:r>
              <a:rPr lang="en-US" sz="2000" b="1" dirty="0" smtClean="0">
                <a:latin typeface="Google Sans"/>
              </a:rPr>
              <a:t>:</a:t>
            </a:r>
            <a:r>
              <a:rPr lang="as-IN" sz="2000" dirty="0"/>
              <a:t>তুমি </a:t>
            </a:r>
            <a:r>
              <a:rPr lang="as-IN" sz="2000" dirty="0" smtClean="0">
                <a:latin typeface="Google Sans"/>
              </a:rPr>
              <a:t> </a:t>
            </a:r>
            <a:r>
              <a:rPr lang="as-IN" sz="2000" dirty="0">
                <a:latin typeface="Google Sans"/>
              </a:rPr>
              <a:t>যখন ম্যাগনিফাইং গ্লাস দিয়ে কাগজে আগুন </a:t>
            </a:r>
            <a:r>
              <a:rPr lang="as-IN" sz="2000" dirty="0" smtClean="0">
                <a:latin typeface="Google Sans"/>
              </a:rPr>
              <a:t>জ্বালাতে, </a:t>
            </a:r>
            <a:r>
              <a:rPr lang="as-IN" sz="2000" dirty="0">
                <a:latin typeface="Google Sans"/>
              </a:rPr>
              <a:t>তখন লেন্স থেকে কাগজের পৃষ্ঠার দূরত্বটুকুই হলো ওই লেন্সের ফোকাস দূরত্ব।</a:t>
            </a:r>
            <a:endParaRPr lang="as-IN" sz="2000" b="0" u="none" strike="noStrike" dirty="0">
              <a:effectLst/>
              <a:latin typeface="Google Sans"/>
            </a:endParaRPr>
          </a:p>
        </p:txBody>
      </p:sp>
    </p:spTree>
    <p:extLst>
      <p:ext uri="{BB962C8B-B14F-4D97-AF65-F5344CB8AC3E}">
        <p14:creationId xmlns:p14="http://schemas.microsoft.com/office/powerpoint/2010/main" val="2626280629"/>
      </p:ext>
    </p:extLst>
  </p:cSld>
  <p:clrMapOvr>
    <a:masterClrMapping/>
  </p:clrMapOvr>
  <p:transition spd="slow">
    <p:cov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Online - ✓ মানুষের চোখের বিভিন্ন অংশের নাম হলো: 1. কর্নিয়া (Cornea): চোখের  স্বচ্ছ সামনের অংশ, যা আলোকে চোখের ভেতরে প্রবেশ করায়। 2. আইরিস (Iris):  চোখের ..."/>
          <p:cNvPicPr>
            <a:picLocks noChangeAspect="1" noChangeArrowheads="1"/>
          </p:cNvPicPr>
          <p:nvPr/>
        </p:nvPicPr>
        <p:blipFill rotWithShape="1">
          <a:blip r:embed="rId2">
            <a:extLst>
              <a:ext uri="{28A0092B-C50C-407E-A947-70E740481C1C}">
                <a14:useLocalDpi xmlns:a14="http://schemas.microsoft.com/office/drawing/2010/main" val="0"/>
              </a:ext>
            </a:extLst>
          </a:blip>
          <a:srcRect l="86" t="11055" r="-86" b="-867"/>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1473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o photo description available."/>
          <p:cNvPicPr>
            <a:picLocks noChangeAspect="1" noChangeArrowheads="1"/>
          </p:cNvPicPr>
          <p:nvPr/>
        </p:nvPicPr>
        <p:blipFill rotWithShape="1">
          <a:blip r:embed="rId2">
            <a:extLst>
              <a:ext uri="{28A0092B-C50C-407E-A947-70E740481C1C}">
                <a14:useLocalDpi xmlns:a14="http://schemas.microsoft.com/office/drawing/2010/main" val="0"/>
              </a:ext>
            </a:extLst>
          </a:blip>
          <a:srcRect b="7547"/>
          <a:stretch/>
        </p:blipFill>
        <p:spPr bwMode="auto">
          <a:xfrm>
            <a:off x="1" y="53010"/>
            <a:ext cx="9097616" cy="5090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2150827"/>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8">
    <p:bg>
      <p:bgPr>
        <a:solidFill>
          <a:srgbClr val="F7FAFE"/>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1A3A60"/>
          </a:solidFill>
          <a:ln w="12700">
            <a:solidFill>
              <a:srgbClr val="1A3A60"/>
            </a:solidFill>
            <a:prstDash val="solid"/>
          </a:ln>
        </p:spPr>
      </p:sp>
      <p:sp>
        <p:nvSpPr>
          <p:cNvPr id="3" name="Text 1"/>
          <p:cNvSpPr/>
          <p:nvPr/>
        </p:nvSpPr>
        <p:spPr>
          <a:xfrm>
            <a:off x="365760" y="0"/>
            <a:ext cx="8229600" cy="1005840"/>
          </a:xfrm>
          <a:prstGeom prst="rect">
            <a:avLst/>
          </a:prstGeom>
          <a:noFill/>
          <a:ln/>
        </p:spPr>
        <p:txBody>
          <a:bodyPr wrap="square" rtlCol="0" anchor="ctr"/>
          <a:lstStyle/>
          <a:p>
            <a:pPr marL="0" indent="0">
              <a:buNone/>
            </a:pPr>
            <a:r>
              <a:rPr lang="en-US" sz="2400" b="1" dirty="0" smtClean="0">
                <a:solidFill>
                  <a:srgbClr val="FFFFFF"/>
                </a:solidFill>
              </a:rPr>
              <a:t> </a:t>
            </a:r>
            <a:r>
              <a:rPr lang="en-US" sz="3600" b="1" dirty="0" err="1" smtClean="0">
                <a:solidFill>
                  <a:srgbClr val="FFFFFF"/>
                </a:solidFill>
              </a:rPr>
              <a:t>মানব</a:t>
            </a:r>
            <a:r>
              <a:rPr lang="en-US" sz="3600" b="1" dirty="0" smtClean="0">
                <a:solidFill>
                  <a:srgbClr val="FFFFFF"/>
                </a:solidFill>
              </a:rPr>
              <a:t> </a:t>
            </a:r>
            <a:r>
              <a:rPr lang="en-US" sz="3600" b="1" dirty="0">
                <a:solidFill>
                  <a:srgbClr val="FFFFFF"/>
                </a:solidFill>
              </a:rPr>
              <a:t>চক্ষু</a:t>
            </a:r>
            <a:endParaRPr lang="en-US" sz="3600" dirty="0"/>
          </a:p>
        </p:txBody>
      </p:sp>
      <p:sp>
        <p:nvSpPr>
          <p:cNvPr id="4" name="Shape 2"/>
          <p:cNvSpPr/>
          <p:nvPr/>
        </p:nvSpPr>
        <p:spPr>
          <a:xfrm>
            <a:off x="0" y="1005840"/>
            <a:ext cx="9144000" cy="64008"/>
          </a:xfrm>
          <a:prstGeom prst="rect">
            <a:avLst/>
          </a:prstGeom>
          <a:solidFill>
            <a:srgbClr val="F5A623"/>
          </a:solidFill>
          <a:ln w="12700">
            <a:solidFill>
              <a:srgbClr val="F5A623"/>
            </a:solidFill>
            <a:prstDash val="solid"/>
          </a:ln>
        </p:spPr>
      </p:sp>
      <p:sp>
        <p:nvSpPr>
          <p:cNvPr id="5" name="Text 3"/>
          <p:cNvSpPr/>
          <p:nvPr/>
        </p:nvSpPr>
        <p:spPr>
          <a:xfrm>
            <a:off x="365760" y="1115568"/>
            <a:ext cx="8412480" cy="457200"/>
          </a:xfrm>
          <a:prstGeom prst="rect">
            <a:avLst/>
          </a:prstGeom>
          <a:noFill/>
          <a:ln/>
        </p:spPr>
        <p:txBody>
          <a:bodyPr wrap="square" rtlCol="0" anchor="ctr"/>
          <a:lstStyle/>
          <a:p>
            <a:pPr marL="0" indent="0">
              <a:buNone/>
            </a:pPr>
            <a:r>
              <a:rPr lang="en-US" sz="1600" i="1" dirty="0"/>
              <a:t>চোখ আমাদের পঞ্চ ইন্দ্রিয়ের অন্যতম। মানব চক্ষুর কার্যপ্রণালি ছবি তোলার ক্যামেরার মতো।</a:t>
            </a:r>
            <a:endParaRPr lang="en-US" sz="1600" dirty="0"/>
          </a:p>
        </p:txBody>
      </p:sp>
      <p:sp>
        <p:nvSpPr>
          <p:cNvPr id="6" name="Shape 4"/>
          <p:cNvSpPr/>
          <p:nvPr/>
        </p:nvSpPr>
        <p:spPr>
          <a:xfrm>
            <a:off x="274320" y="1691640"/>
            <a:ext cx="4114800" cy="1005840"/>
          </a:xfrm>
          <a:prstGeom prst="rect">
            <a:avLst/>
          </a:prstGeom>
          <a:solidFill>
            <a:srgbClr val="FFFFFF"/>
          </a:solidFill>
          <a:ln w="12700">
            <a:solidFill>
              <a:srgbClr val="DCE8F5"/>
            </a:solidFill>
            <a:prstDash val="solid"/>
          </a:ln>
          <a:effectLst>
            <a:outerShdw blurRad="50800" dist="25400" dir="8100000" algn="bl" rotWithShape="0">
              <a:srgbClr val="000000">
                <a:alpha val="7000"/>
              </a:srgbClr>
            </a:outerShdw>
          </a:effectLst>
        </p:spPr>
      </p:sp>
      <p:sp>
        <p:nvSpPr>
          <p:cNvPr id="7" name="Shape 5"/>
          <p:cNvSpPr/>
          <p:nvPr/>
        </p:nvSpPr>
        <p:spPr>
          <a:xfrm>
            <a:off x="274320" y="1691640"/>
            <a:ext cx="91440" cy="1005840"/>
          </a:xfrm>
          <a:prstGeom prst="rect">
            <a:avLst/>
          </a:prstGeom>
          <a:solidFill>
            <a:srgbClr val="1565C0"/>
          </a:solidFill>
          <a:ln w="12700">
            <a:solidFill>
              <a:srgbClr val="1565C0"/>
            </a:solidFill>
            <a:prstDash val="solid"/>
          </a:ln>
        </p:spPr>
      </p:sp>
      <p:sp>
        <p:nvSpPr>
          <p:cNvPr id="8" name="Text 6"/>
          <p:cNvSpPr/>
          <p:nvPr/>
        </p:nvSpPr>
        <p:spPr>
          <a:xfrm>
            <a:off x="438912" y="1783080"/>
            <a:ext cx="3840480" cy="320040"/>
          </a:xfrm>
          <a:prstGeom prst="rect">
            <a:avLst/>
          </a:prstGeom>
          <a:noFill/>
          <a:ln/>
        </p:spPr>
        <p:txBody>
          <a:bodyPr wrap="square" rtlCol="0" anchor="ctr"/>
          <a:lstStyle/>
          <a:p>
            <a:pPr marL="0" indent="0">
              <a:buNone/>
            </a:pPr>
            <a:r>
              <a:rPr lang="en-US" sz="2400" b="1" dirty="0">
                <a:solidFill>
                  <a:srgbClr val="1565C0"/>
                </a:solidFill>
              </a:rPr>
              <a:t>অক্ষিগোলক (Eye-ball)</a:t>
            </a:r>
            <a:endParaRPr lang="en-US" sz="2400" dirty="0"/>
          </a:p>
        </p:txBody>
      </p:sp>
      <p:sp>
        <p:nvSpPr>
          <p:cNvPr id="9" name="Text 7"/>
          <p:cNvSpPr/>
          <p:nvPr/>
        </p:nvSpPr>
        <p:spPr>
          <a:xfrm>
            <a:off x="438912" y="2075688"/>
            <a:ext cx="3840480" cy="566928"/>
          </a:xfrm>
          <a:prstGeom prst="rect">
            <a:avLst/>
          </a:prstGeom>
          <a:noFill/>
          <a:ln/>
        </p:spPr>
        <p:txBody>
          <a:bodyPr wrap="square" rtlCol="0" anchor="ctr"/>
          <a:lstStyle/>
          <a:p>
            <a:pPr marL="0" indent="0" algn="l">
              <a:buNone/>
            </a:pPr>
            <a:r>
              <a:rPr lang="en-US" sz="1200" dirty="0"/>
              <a:t>চোখের কোটরে অবস্থিত গোলাকার অংশ। এই গোলাকার কাঠামো চোখকে কোটরের মধ্যে নির্দিষ্ট সীমার চারদিকে ঘুরানো যায়।</a:t>
            </a:r>
          </a:p>
        </p:txBody>
      </p:sp>
      <p:sp>
        <p:nvSpPr>
          <p:cNvPr id="10" name="Shape 8"/>
          <p:cNvSpPr/>
          <p:nvPr/>
        </p:nvSpPr>
        <p:spPr>
          <a:xfrm>
            <a:off x="4846320" y="1691640"/>
            <a:ext cx="4114800" cy="1005840"/>
          </a:xfrm>
          <a:prstGeom prst="rect">
            <a:avLst/>
          </a:prstGeom>
          <a:solidFill>
            <a:srgbClr val="FFFFFF"/>
          </a:solidFill>
          <a:ln w="12700">
            <a:solidFill>
              <a:srgbClr val="DCE8F5"/>
            </a:solidFill>
            <a:prstDash val="solid"/>
          </a:ln>
          <a:effectLst>
            <a:outerShdw blurRad="50800" dist="25400" dir="8100000" algn="bl" rotWithShape="0">
              <a:srgbClr val="000000">
                <a:alpha val="7000"/>
              </a:srgbClr>
            </a:outerShdw>
          </a:effectLst>
        </p:spPr>
      </p:sp>
      <p:sp>
        <p:nvSpPr>
          <p:cNvPr id="11" name="Shape 9"/>
          <p:cNvSpPr/>
          <p:nvPr/>
        </p:nvSpPr>
        <p:spPr>
          <a:xfrm>
            <a:off x="4846320" y="1691640"/>
            <a:ext cx="91440" cy="1005840"/>
          </a:xfrm>
          <a:prstGeom prst="rect">
            <a:avLst/>
          </a:prstGeom>
          <a:solidFill>
            <a:srgbClr val="0277BD"/>
          </a:solidFill>
          <a:ln w="12700">
            <a:solidFill>
              <a:srgbClr val="0277BD"/>
            </a:solidFill>
            <a:prstDash val="solid"/>
          </a:ln>
        </p:spPr>
      </p:sp>
      <p:sp>
        <p:nvSpPr>
          <p:cNvPr id="12" name="Text 10"/>
          <p:cNvSpPr/>
          <p:nvPr/>
        </p:nvSpPr>
        <p:spPr>
          <a:xfrm>
            <a:off x="5010912" y="1783080"/>
            <a:ext cx="3840480" cy="320040"/>
          </a:xfrm>
          <a:prstGeom prst="rect">
            <a:avLst/>
          </a:prstGeom>
          <a:noFill/>
          <a:ln/>
        </p:spPr>
        <p:txBody>
          <a:bodyPr wrap="square" rtlCol="0" anchor="ctr"/>
          <a:lstStyle/>
          <a:p>
            <a:pPr marL="0" indent="0">
              <a:buNone/>
            </a:pPr>
            <a:r>
              <a:rPr lang="en-US" sz="2400" b="1" dirty="0">
                <a:solidFill>
                  <a:srgbClr val="0277BD"/>
                </a:solidFill>
              </a:rPr>
              <a:t>শ্বেতমণ্ডল (Sclera)</a:t>
            </a:r>
            <a:endParaRPr lang="en-US" sz="2400" dirty="0"/>
          </a:p>
        </p:txBody>
      </p:sp>
      <p:sp>
        <p:nvSpPr>
          <p:cNvPr id="13" name="Text 11"/>
          <p:cNvSpPr/>
          <p:nvPr/>
        </p:nvSpPr>
        <p:spPr>
          <a:xfrm>
            <a:off x="5010912" y="2075688"/>
            <a:ext cx="3840480" cy="566928"/>
          </a:xfrm>
          <a:prstGeom prst="rect">
            <a:avLst/>
          </a:prstGeom>
          <a:noFill/>
          <a:ln/>
        </p:spPr>
        <p:txBody>
          <a:bodyPr wrap="square" rtlCol="0" anchor="ctr"/>
          <a:lstStyle/>
          <a:p>
            <a:pPr marL="0" indent="0" algn="l">
              <a:buNone/>
            </a:pPr>
            <a:r>
              <a:rPr lang="en-US" sz="1200" dirty="0"/>
              <a:t>চোখের বাইরের সাদা, শক্ত ও ঘন আবরণবিশেষ। চক্ষুকে বাইরের বিভিন্ন প্রকার অনিষ্ট হতে রক্ষা করে এবং চোখের আকৃতি ঠিক রাখে।</a:t>
            </a:r>
          </a:p>
        </p:txBody>
      </p:sp>
      <p:sp>
        <p:nvSpPr>
          <p:cNvPr id="14" name="Shape 12"/>
          <p:cNvSpPr/>
          <p:nvPr/>
        </p:nvSpPr>
        <p:spPr>
          <a:xfrm>
            <a:off x="274320" y="2788920"/>
            <a:ext cx="4114800" cy="1005840"/>
          </a:xfrm>
          <a:prstGeom prst="rect">
            <a:avLst/>
          </a:prstGeom>
          <a:solidFill>
            <a:srgbClr val="FFFFFF"/>
          </a:solidFill>
          <a:ln w="12700">
            <a:solidFill>
              <a:srgbClr val="DCE8F5"/>
            </a:solidFill>
            <a:prstDash val="solid"/>
          </a:ln>
          <a:effectLst>
            <a:outerShdw blurRad="50800" dist="25400" dir="8100000" algn="bl" rotWithShape="0">
              <a:srgbClr val="000000">
                <a:alpha val="7000"/>
              </a:srgbClr>
            </a:outerShdw>
          </a:effectLst>
        </p:spPr>
      </p:sp>
      <p:sp>
        <p:nvSpPr>
          <p:cNvPr id="15" name="Shape 13"/>
          <p:cNvSpPr/>
          <p:nvPr/>
        </p:nvSpPr>
        <p:spPr>
          <a:xfrm>
            <a:off x="274320" y="2788920"/>
            <a:ext cx="91440" cy="1005840"/>
          </a:xfrm>
          <a:prstGeom prst="rect">
            <a:avLst/>
          </a:prstGeom>
          <a:solidFill>
            <a:srgbClr val="00838F"/>
          </a:solidFill>
          <a:ln w="12700">
            <a:solidFill>
              <a:srgbClr val="00838F"/>
            </a:solidFill>
            <a:prstDash val="solid"/>
          </a:ln>
        </p:spPr>
      </p:sp>
      <p:sp>
        <p:nvSpPr>
          <p:cNvPr id="16" name="Text 14"/>
          <p:cNvSpPr/>
          <p:nvPr/>
        </p:nvSpPr>
        <p:spPr>
          <a:xfrm>
            <a:off x="411480" y="2816352"/>
            <a:ext cx="3840480" cy="356616"/>
          </a:xfrm>
          <a:prstGeom prst="rect">
            <a:avLst/>
          </a:prstGeom>
          <a:noFill/>
          <a:ln/>
        </p:spPr>
        <p:txBody>
          <a:bodyPr wrap="square" rtlCol="0" anchor="ctr"/>
          <a:lstStyle/>
          <a:p>
            <a:pPr marL="0" indent="0">
              <a:buNone/>
            </a:pPr>
            <a:r>
              <a:rPr lang="en-US" sz="2400" b="1" dirty="0">
                <a:solidFill>
                  <a:srgbClr val="00838F"/>
                </a:solidFill>
              </a:rPr>
              <a:t>কর্নিয়া (Cornea)</a:t>
            </a:r>
            <a:endParaRPr lang="en-US" sz="2400" dirty="0"/>
          </a:p>
        </p:txBody>
      </p:sp>
      <p:sp>
        <p:nvSpPr>
          <p:cNvPr id="17" name="Text 15"/>
          <p:cNvSpPr/>
          <p:nvPr/>
        </p:nvSpPr>
        <p:spPr>
          <a:xfrm>
            <a:off x="438912" y="3172968"/>
            <a:ext cx="3840480" cy="566928"/>
          </a:xfrm>
          <a:prstGeom prst="rect">
            <a:avLst/>
          </a:prstGeom>
          <a:noFill/>
          <a:ln/>
        </p:spPr>
        <p:txBody>
          <a:bodyPr wrap="square" rtlCol="0" anchor="ctr"/>
          <a:lstStyle/>
          <a:p>
            <a:pPr marL="0" indent="0" algn="l">
              <a:buNone/>
            </a:pPr>
            <a:r>
              <a:rPr lang="en-US" sz="1400" dirty="0"/>
              <a:t>শ্বেতমণ্ডলের সামনের স্বচ্ছ অংশ। বাইরের দিকে অধিকতর উত্তল। আলোক রশ্মি এখান দিয়েই প্রবেশ করে।</a:t>
            </a:r>
          </a:p>
        </p:txBody>
      </p:sp>
      <p:sp>
        <p:nvSpPr>
          <p:cNvPr id="18" name="Shape 16"/>
          <p:cNvSpPr/>
          <p:nvPr/>
        </p:nvSpPr>
        <p:spPr>
          <a:xfrm>
            <a:off x="4846320" y="2788920"/>
            <a:ext cx="4114800" cy="1005840"/>
          </a:xfrm>
          <a:prstGeom prst="rect">
            <a:avLst/>
          </a:prstGeom>
          <a:solidFill>
            <a:srgbClr val="FFFFFF"/>
          </a:solidFill>
          <a:ln w="12700">
            <a:solidFill>
              <a:srgbClr val="DCE8F5"/>
            </a:solidFill>
            <a:prstDash val="solid"/>
          </a:ln>
          <a:effectLst>
            <a:outerShdw blurRad="50800" dist="25400" dir="8100000" algn="bl" rotWithShape="0">
              <a:srgbClr val="000000">
                <a:alpha val="7000"/>
              </a:srgbClr>
            </a:outerShdw>
          </a:effectLst>
        </p:spPr>
      </p:sp>
      <p:sp>
        <p:nvSpPr>
          <p:cNvPr id="19" name="Shape 17"/>
          <p:cNvSpPr/>
          <p:nvPr/>
        </p:nvSpPr>
        <p:spPr>
          <a:xfrm>
            <a:off x="4846320" y="2788920"/>
            <a:ext cx="91440" cy="1005840"/>
          </a:xfrm>
          <a:prstGeom prst="rect">
            <a:avLst/>
          </a:prstGeom>
          <a:solidFill>
            <a:srgbClr val="00695C"/>
          </a:solidFill>
          <a:ln w="12700">
            <a:solidFill>
              <a:srgbClr val="00695C"/>
            </a:solidFill>
            <a:prstDash val="solid"/>
          </a:ln>
        </p:spPr>
      </p:sp>
      <p:sp>
        <p:nvSpPr>
          <p:cNvPr id="20" name="Text 18"/>
          <p:cNvSpPr/>
          <p:nvPr/>
        </p:nvSpPr>
        <p:spPr>
          <a:xfrm>
            <a:off x="5010912" y="2880360"/>
            <a:ext cx="3840480" cy="320040"/>
          </a:xfrm>
          <a:prstGeom prst="rect">
            <a:avLst/>
          </a:prstGeom>
          <a:noFill/>
          <a:ln/>
        </p:spPr>
        <p:txBody>
          <a:bodyPr wrap="square" rtlCol="0" anchor="ctr"/>
          <a:lstStyle/>
          <a:p>
            <a:pPr marL="0" indent="0">
              <a:buNone/>
            </a:pPr>
            <a:r>
              <a:rPr lang="en-US" sz="2400" b="1" dirty="0">
                <a:solidFill>
                  <a:srgbClr val="00695C"/>
                </a:solidFill>
              </a:rPr>
              <a:t>আইরিস (Iris)</a:t>
            </a:r>
            <a:endParaRPr lang="en-US" sz="2400" dirty="0"/>
          </a:p>
        </p:txBody>
      </p:sp>
      <p:sp>
        <p:nvSpPr>
          <p:cNvPr id="21" name="Text 19"/>
          <p:cNvSpPr/>
          <p:nvPr/>
        </p:nvSpPr>
        <p:spPr>
          <a:xfrm>
            <a:off x="5010912" y="3172968"/>
            <a:ext cx="3840480" cy="566928"/>
          </a:xfrm>
          <a:prstGeom prst="rect">
            <a:avLst/>
          </a:prstGeom>
          <a:noFill/>
          <a:ln/>
        </p:spPr>
        <p:txBody>
          <a:bodyPr wrap="square" rtlCol="0" anchor="ctr"/>
          <a:lstStyle/>
          <a:p>
            <a:pPr marL="0" indent="0" algn="l">
              <a:buNone/>
            </a:pPr>
            <a:r>
              <a:rPr lang="en-US" sz="1200" dirty="0"/>
              <a:t>কর্নিয়ার ঠিক পিছনে অবস্থিত একটি অস্বচ্ছ পর্দা। এই পর্দাটি স্থান ও লোকবিশেষে বিভিন্ন রঙের — নীল, গাঢ়, বাদামি, কালো ইত্যাদি।</a:t>
            </a:r>
          </a:p>
        </p:txBody>
      </p:sp>
      <p:sp>
        <p:nvSpPr>
          <p:cNvPr id="22" name="Shape 20"/>
          <p:cNvSpPr/>
          <p:nvPr/>
        </p:nvSpPr>
        <p:spPr>
          <a:xfrm>
            <a:off x="274320" y="3888850"/>
            <a:ext cx="4114800" cy="1005840"/>
          </a:xfrm>
          <a:prstGeom prst="rect">
            <a:avLst/>
          </a:prstGeom>
          <a:solidFill>
            <a:srgbClr val="FFFFFF"/>
          </a:solidFill>
          <a:ln w="12700">
            <a:solidFill>
              <a:srgbClr val="DCE8F5"/>
            </a:solidFill>
            <a:prstDash val="solid"/>
          </a:ln>
          <a:effectLst>
            <a:outerShdw blurRad="50800" dist="25400" dir="8100000" algn="bl" rotWithShape="0">
              <a:srgbClr val="000000">
                <a:alpha val="7000"/>
              </a:srgbClr>
            </a:outerShdw>
          </a:effectLst>
        </p:spPr>
      </p:sp>
      <p:sp>
        <p:nvSpPr>
          <p:cNvPr id="23" name="Shape 21"/>
          <p:cNvSpPr/>
          <p:nvPr/>
        </p:nvSpPr>
        <p:spPr>
          <a:xfrm>
            <a:off x="274320" y="3886200"/>
            <a:ext cx="91440" cy="1005840"/>
          </a:xfrm>
          <a:prstGeom prst="rect">
            <a:avLst/>
          </a:prstGeom>
          <a:solidFill>
            <a:srgbClr val="2E7D32"/>
          </a:solidFill>
          <a:ln w="12700">
            <a:solidFill>
              <a:srgbClr val="2E7D32"/>
            </a:solidFill>
            <a:prstDash val="solid"/>
          </a:ln>
        </p:spPr>
      </p:sp>
      <p:sp>
        <p:nvSpPr>
          <p:cNvPr id="24" name="Text 22"/>
          <p:cNvSpPr/>
          <p:nvPr/>
        </p:nvSpPr>
        <p:spPr>
          <a:xfrm>
            <a:off x="438912" y="3977640"/>
            <a:ext cx="3840480" cy="320040"/>
          </a:xfrm>
          <a:prstGeom prst="rect">
            <a:avLst/>
          </a:prstGeom>
          <a:noFill/>
          <a:ln/>
        </p:spPr>
        <p:txBody>
          <a:bodyPr wrap="square" rtlCol="0" anchor="ctr"/>
          <a:lstStyle/>
          <a:p>
            <a:pPr marL="0" indent="0">
              <a:buNone/>
            </a:pPr>
            <a:r>
              <a:rPr lang="en-US" sz="2400" b="1" dirty="0">
                <a:solidFill>
                  <a:srgbClr val="2E7D32"/>
                </a:solidFill>
              </a:rPr>
              <a:t>মণি বা তারারন্ধ্র (Pupil)</a:t>
            </a:r>
            <a:endParaRPr lang="en-US" sz="2400" dirty="0"/>
          </a:p>
        </p:txBody>
      </p:sp>
      <p:sp>
        <p:nvSpPr>
          <p:cNvPr id="25" name="Text 23"/>
          <p:cNvSpPr/>
          <p:nvPr/>
        </p:nvSpPr>
        <p:spPr>
          <a:xfrm>
            <a:off x="438912" y="4270248"/>
            <a:ext cx="3840480" cy="566928"/>
          </a:xfrm>
          <a:prstGeom prst="rect">
            <a:avLst/>
          </a:prstGeom>
          <a:noFill/>
          <a:ln/>
        </p:spPr>
        <p:txBody>
          <a:bodyPr wrap="square" rtlCol="0" anchor="ctr"/>
          <a:lstStyle/>
          <a:p>
            <a:pPr marL="0" indent="0" algn="l">
              <a:buNone/>
            </a:pPr>
            <a:r>
              <a:rPr lang="en-US" sz="1200" dirty="0"/>
              <a:t>আইরিসের কেন্দ্রস্থলে অবস্থিত মাংসপেশিযুক্ত একটি গোলাকার ছিদ্রপথ। মাংসপেশির সংকোচন ও প্রসারণে তারারন্ধ্রের আকার পরিবর্তিত হয়।</a:t>
            </a:r>
          </a:p>
        </p:txBody>
      </p:sp>
      <p:sp>
        <p:nvSpPr>
          <p:cNvPr id="26" name="Shape 24"/>
          <p:cNvSpPr/>
          <p:nvPr/>
        </p:nvSpPr>
        <p:spPr>
          <a:xfrm>
            <a:off x="4937760" y="3886199"/>
            <a:ext cx="4023360" cy="1056861"/>
          </a:xfrm>
          <a:prstGeom prst="rect">
            <a:avLst/>
          </a:prstGeom>
          <a:solidFill>
            <a:srgbClr val="FFFFFF"/>
          </a:solidFill>
          <a:ln w="12700">
            <a:solidFill>
              <a:srgbClr val="DCE8F5"/>
            </a:solidFill>
            <a:prstDash val="solid"/>
          </a:ln>
          <a:effectLst>
            <a:outerShdw blurRad="50800" dist="25400" dir="8100000" algn="bl" rotWithShape="0">
              <a:srgbClr val="000000">
                <a:alpha val="7000"/>
              </a:srgbClr>
            </a:outerShdw>
          </a:effectLst>
        </p:spPr>
      </p:sp>
      <p:sp>
        <p:nvSpPr>
          <p:cNvPr id="27" name="Shape 25"/>
          <p:cNvSpPr/>
          <p:nvPr/>
        </p:nvSpPr>
        <p:spPr>
          <a:xfrm>
            <a:off x="4846320" y="3886200"/>
            <a:ext cx="91440" cy="1005840"/>
          </a:xfrm>
          <a:prstGeom prst="rect">
            <a:avLst/>
          </a:prstGeom>
          <a:solidFill>
            <a:srgbClr val="6A1B9A"/>
          </a:solidFill>
          <a:ln w="12700">
            <a:solidFill>
              <a:srgbClr val="6A1B9A"/>
            </a:solidFill>
            <a:prstDash val="solid"/>
          </a:ln>
        </p:spPr>
      </p:sp>
      <p:sp>
        <p:nvSpPr>
          <p:cNvPr id="28" name="Text 26"/>
          <p:cNvSpPr/>
          <p:nvPr/>
        </p:nvSpPr>
        <p:spPr>
          <a:xfrm>
            <a:off x="5010912" y="3888850"/>
            <a:ext cx="3840480" cy="288634"/>
          </a:xfrm>
          <a:prstGeom prst="rect">
            <a:avLst/>
          </a:prstGeom>
          <a:noFill/>
          <a:ln/>
        </p:spPr>
        <p:txBody>
          <a:bodyPr wrap="square" rtlCol="0" anchor="ctr"/>
          <a:lstStyle/>
          <a:p>
            <a:pPr marL="0" indent="0">
              <a:buNone/>
            </a:pPr>
            <a:r>
              <a:rPr lang="en-US" sz="2000" b="1" dirty="0">
                <a:solidFill>
                  <a:srgbClr val="6A1B9A"/>
                </a:solidFill>
              </a:rPr>
              <a:t>রেটিনা (Retina)</a:t>
            </a:r>
            <a:endParaRPr lang="en-US" sz="2000" dirty="0"/>
          </a:p>
        </p:txBody>
      </p:sp>
      <p:sp>
        <p:nvSpPr>
          <p:cNvPr id="29" name="Text 27"/>
          <p:cNvSpPr/>
          <p:nvPr/>
        </p:nvSpPr>
        <p:spPr>
          <a:xfrm>
            <a:off x="5010912" y="4270248"/>
            <a:ext cx="3840480" cy="580048"/>
          </a:xfrm>
          <a:prstGeom prst="rect">
            <a:avLst/>
          </a:prstGeom>
          <a:noFill/>
          <a:ln/>
        </p:spPr>
        <p:txBody>
          <a:bodyPr wrap="square" rtlCol="0" anchor="ctr"/>
          <a:lstStyle/>
          <a:p>
            <a:pPr marL="0" indent="0" algn="l">
              <a:buNone/>
            </a:pPr>
            <a:r>
              <a:rPr lang="en-US" sz="1200" dirty="0"/>
              <a:t>গোলকের পিছনে অবস্থিত একটি ঈষদচ্ছ গোলাপি আলোকগ্রাহী পর্দা। রেটিনার উপর আলো পড়লে স্নায়ুতন্ত্রে এক প্রকার উত্তেজনা সৃষ্টি হয় এবং মস্তিষ্কে দর্শনের অনুভূতি জাগায়।</a:t>
            </a:r>
          </a:p>
        </p:txBody>
      </p:sp>
    </p:spTree>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33EAD3-4147-4915-AA51-9CB7D69EACF9}"/>
              </a:ext>
            </a:extLst>
          </p:cNvPr>
          <p:cNvSpPr txBox="1"/>
          <p:nvPr/>
        </p:nvSpPr>
        <p:spPr>
          <a:xfrm>
            <a:off x="2510938" y="245899"/>
            <a:ext cx="4100351" cy="707886"/>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bn-BD" sz="4000" dirty="0">
                <a:cs typeface="Ekushey Mohua" panose="03080603080002020207" pitchFamily="66"/>
              </a:rPr>
              <a:t>শিক্ষক পরিচিতি </a:t>
            </a:r>
            <a:endParaRPr lang="en-US" sz="4000" dirty="0">
              <a:cs typeface="Ekushey Mohua" panose="03080603080002020207" pitchFamily="66"/>
            </a:endParaRPr>
          </a:p>
        </p:txBody>
      </p:sp>
      <p:sp>
        <p:nvSpPr>
          <p:cNvPr id="3" name="TextBox 2">
            <a:extLst>
              <a:ext uri="{FF2B5EF4-FFF2-40B4-BE49-F238E27FC236}">
                <a16:creationId xmlns:a16="http://schemas.microsoft.com/office/drawing/2014/main" id="{DC11C249-6E62-474D-A697-1F4926F09B35}"/>
              </a:ext>
            </a:extLst>
          </p:cNvPr>
          <p:cNvSpPr txBox="1"/>
          <p:nvPr/>
        </p:nvSpPr>
        <p:spPr>
          <a:xfrm>
            <a:off x="660400" y="1095458"/>
            <a:ext cx="7924800" cy="3170099"/>
          </a:xfrm>
          <a:prstGeom prst="rect">
            <a:avLst/>
          </a:prstGeom>
          <a:blipFill>
            <a:blip r:embed="rId2"/>
            <a:tile tx="0" ty="0" sx="100000" sy="100000" flip="none" algn="tl"/>
          </a:blipFill>
          <a:scene3d>
            <a:camera prst="orthographicFront"/>
            <a:lightRig rig="threePt" dir="t"/>
          </a:scene3d>
          <a:sp3d>
            <a:bevelT prst="slope"/>
          </a:sp3d>
        </p:spPr>
        <p:txBody>
          <a:bodyPr wrap="square" rtlCol="0">
            <a:spAutoFit/>
          </a:bodyPr>
          <a:lstStyle/>
          <a:p>
            <a:pPr algn="ctr"/>
            <a:r>
              <a:rPr lang="en-US" sz="4000" b="1" dirty="0" err="1">
                <a:solidFill>
                  <a:schemeClr val="bg1"/>
                </a:solidFill>
                <a:latin typeface="SutonnyMJ" pitchFamily="2" charset="0"/>
                <a:cs typeface="SutonnyMJ" pitchFamily="2" charset="0"/>
              </a:rPr>
              <a:t>IqvwKj</a:t>
            </a:r>
            <a:r>
              <a:rPr lang="en-US" sz="4000" b="1" dirty="0">
                <a:solidFill>
                  <a:schemeClr val="bg1"/>
                </a:solidFill>
                <a:latin typeface="SutonnyMJ" pitchFamily="2" charset="0"/>
                <a:cs typeface="SutonnyMJ" pitchFamily="2" charset="0"/>
              </a:rPr>
              <a:t> </a:t>
            </a:r>
            <a:r>
              <a:rPr lang="en-US" sz="4000" b="1" dirty="0" err="1">
                <a:solidFill>
                  <a:schemeClr val="bg1"/>
                </a:solidFill>
                <a:latin typeface="SutonnyMJ" pitchFamily="2" charset="0"/>
                <a:cs typeface="SutonnyMJ" pitchFamily="2" charset="0"/>
              </a:rPr>
              <a:t>Avn‡g</a:t>
            </a:r>
            <a:r>
              <a:rPr lang="en-US" sz="4000" b="1" dirty="0">
                <a:solidFill>
                  <a:schemeClr val="bg1"/>
                </a:solidFill>
                <a:latin typeface="SutonnyMJ" pitchFamily="2" charset="0"/>
                <a:cs typeface="SutonnyMJ" pitchFamily="2" charset="0"/>
              </a:rPr>
              <a:t>`</a:t>
            </a:r>
          </a:p>
          <a:p>
            <a:pPr algn="ctr"/>
            <a:r>
              <a:rPr lang="en-US" sz="4000" b="1" dirty="0" err="1">
                <a:solidFill>
                  <a:schemeClr val="bg1"/>
                </a:solidFill>
                <a:latin typeface="SutonnyMJ" pitchFamily="2" charset="0"/>
                <a:cs typeface="SutonnyMJ" pitchFamily="2" charset="0"/>
              </a:rPr>
              <a:t>mnKvix</a:t>
            </a:r>
            <a:r>
              <a:rPr lang="en-US" sz="4000" b="1" dirty="0">
                <a:solidFill>
                  <a:schemeClr val="bg1"/>
                </a:solidFill>
                <a:latin typeface="SutonnyMJ" pitchFamily="2" charset="0"/>
                <a:cs typeface="SutonnyMJ" pitchFamily="2" charset="0"/>
              </a:rPr>
              <a:t> </a:t>
            </a:r>
            <a:r>
              <a:rPr lang="en-US" sz="4000" b="1" dirty="0" err="1">
                <a:solidFill>
                  <a:schemeClr val="bg1"/>
                </a:solidFill>
                <a:latin typeface="SutonnyMJ" pitchFamily="2" charset="0"/>
                <a:cs typeface="SutonnyMJ" pitchFamily="2" charset="0"/>
              </a:rPr>
              <a:t>wkÿK</a:t>
            </a:r>
            <a:r>
              <a:rPr lang="en-US" sz="4000" b="1" dirty="0">
                <a:solidFill>
                  <a:schemeClr val="bg1"/>
                </a:solidFill>
                <a:latin typeface="SutonnyMJ" pitchFamily="2" charset="0"/>
                <a:cs typeface="SutonnyMJ" pitchFamily="2" charset="0"/>
              </a:rPr>
              <a:t> (</a:t>
            </a:r>
            <a:r>
              <a:rPr lang="en-US" sz="4000" b="1" dirty="0" err="1">
                <a:solidFill>
                  <a:schemeClr val="bg1"/>
                </a:solidFill>
                <a:latin typeface="SutonnyMJ" pitchFamily="2" charset="0"/>
                <a:cs typeface="SutonnyMJ" pitchFamily="2" charset="0"/>
              </a:rPr>
              <a:t>weÁvb</a:t>
            </a:r>
            <a:r>
              <a:rPr lang="en-US" sz="4000" b="1" dirty="0">
                <a:solidFill>
                  <a:schemeClr val="bg1"/>
                </a:solidFill>
                <a:latin typeface="SutonnyMJ" pitchFamily="2" charset="0"/>
                <a:cs typeface="SutonnyMJ" pitchFamily="2" charset="0"/>
              </a:rPr>
              <a:t>)</a:t>
            </a:r>
          </a:p>
          <a:p>
            <a:pPr algn="ctr"/>
            <a:r>
              <a:rPr lang="en-US" sz="4000" b="1" dirty="0" err="1">
                <a:solidFill>
                  <a:schemeClr val="bg1"/>
                </a:solidFill>
                <a:latin typeface="SutonnyMJ" pitchFamily="2" charset="0"/>
                <a:cs typeface="SutonnyMJ" pitchFamily="2" charset="0"/>
              </a:rPr>
              <a:t>Igi</a:t>
            </a:r>
            <a:r>
              <a:rPr lang="en-US" sz="4000" b="1" dirty="0">
                <a:solidFill>
                  <a:schemeClr val="bg1"/>
                </a:solidFill>
                <a:latin typeface="SutonnyMJ" pitchFamily="2" charset="0"/>
                <a:cs typeface="SutonnyMJ" pitchFamily="2" charset="0"/>
              </a:rPr>
              <a:t> </a:t>
            </a:r>
            <a:r>
              <a:rPr lang="en-US" sz="4000" b="1" dirty="0" err="1">
                <a:solidFill>
                  <a:schemeClr val="bg1"/>
                </a:solidFill>
                <a:latin typeface="SutonnyMJ" pitchFamily="2" charset="0"/>
                <a:cs typeface="SutonnyMJ" pitchFamily="2" charset="0"/>
              </a:rPr>
              <a:t>wKÛvi</a:t>
            </a:r>
            <a:r>
              <a:rPr lang="en-US" sz="4000" b="1" dirty="0">
                <a:solidFill>
                  <a:schemeClr val="bg1"/>
                </a:solidFill>
                <a:latin typeface="SutonnyMJ" pitchFamily="2" charset="0"/>
                <a:cs typeface="SutonnyMJ" pitchFamily="2" charset="0"/>
              </a:rPr>
              <a:t> </a:t>
            </a:r>
            <a:r>
              <a:rPr lang="en-US" sz="4000" b="1" dirty="0" err="1">
                <a:solidFill>
                  <a:schemeClr val="bg1"/>
                </a:solidFill>
                <a:latin typeface="SutonnyMJ" pitchFamily="2" charset="0"/>
                <a:cs typeface="SutonnyMJ" pitchFamily="2" charset="0"/>
              </a:rPr>
              <a:t>Mv‡U©b</a:t>
            </a:r>
            <a:r>
              <a:rPr lang="en-US" sz="4000" b="1" dirty="0">
                <a:solidFill>
                  <a:schemeClr val="bg1"/>
                </a:solidFill>
                <a:latin typeface="SutonnyMJ" pitchFamily="2" charset="0"/>
                <a:cs typeface="SutonnyMJ" pitchFamily="2" charset="0"/>
              </a:rPr>
              <a:t> ¯‹</a:t>
            </a:r>
            <a:r>
              <a:rPr lang="en-US" sz="4000" b="1" dirty="0" err="1">
                <a:solidFill>
                  <a:schemeClr val="bg1"/>
                </a:solidFill>
                <a:latin typeface="SutonnyMJ" pitchFamily="2" charset="0"/>
                <a:cs typeface="SutonnyMJ" pitchFamily="2" charset="0"/>
              </a:rPr>
              <a:t>zj</a:t>
            </a:r>
            <a:r>
              <a:rPr lang="en-US" sz="4000" b="1" dirty="0">
                <a:solidFill>
                  <a:schemeClr val="bg1"/>
                </a:solidFill>
                <a:latin typeface="SutonnyMJ" pitchFamily="2" charset="0"/>
                <a:cs typeface="SutonnyMJ" pitchFamily="2" charset="0"/>
              </a:rPr>
              <a:t> GÛ </a:t>
            </a:r>
            <a:r>
              <a:rPr lang="en-US" sz="4000" b="1" dirty="0" err="1">
                <a:solidFill>
                  <a:schemeClr val="bg1"/>
                </a:solidFill>
                <a:latin typeface="SutonnyMJ" pitchFamily="2" charset="0"/>
                <a:cs typeface="SutonnyMJ" pitchFamily="2" charset="0"/>
              </a:rPr>
              <a:t>Igi</a:t>
            </a:r>
            <a:r>
              <a:rPr lang="en-US" sz="4000" b="1" dirty="0">
                <a:solidFill>
                  <a:schemeClr val="bg1"/>
                </a:solidFill>
                <a:latin typeface="SutonnyMJ" pitchFamily="2" charset="0"/>
                <a:cs typeface="SutonnyMJ" pitchFamily="2" charset="0"/>
              </a:rPr>
              <a:t> </a:t>
            </a:r>
            <a:r>
              <a:rPr lang="en-US" sz="4000" b="1" dirty="0" err="1">
                <a:solidFill>
                  <a:schemeClr val="bg1"/>
                </a:solidFill>
                <a:latin typeface="SutonnyMJ" pitchFamily="2" charset="0"/>
                <a:cs typeface="SutonnyMJ" pitchFamily="2" charset="0"/>
              </a:rPr>
              <a:t>Mv‡U©b</a:t>
            </a:r>
            <a:r>
              <a:rPr lang="en-US" sz="4000" b="1" dirty="0">
                <a:solidFill>
                  <a:schemeClr val="bg1"/>
                </a:solidFill>
                <a:latin typeface="SutonnyMJ" pitchFamily="2" charset="0"/>
                <a:cs typeface="SutonnyMJ" pitchFamily="2" charset="0"/>
              </a:rPr>
              <a:t> </a:t>
            </a:r>
            <a:r>
              <a:rPr lang="en-US" sz="4000" b="1" dirty="0" err="1" smtClean="0">
                <a:solidFill>
                  <a:schemeClr val="bg1"/>
                </a:solidFill>
                <a:latin typeface="SutonnyMJ" pitchFamily="2" charset="0"/>
                <a:cs typeface="SutonnyMJ" pitchFamily="2" charset="0"/>
              </a:rPr>
              <a:t>GKv‡Wgx</a:t>
            </a:r>
            <a:r>
              <a:rPr lang="en-US" sz="4000" b="1" dirty="0" smtClean="0">
                <a:solidFill>
                  <a:schemeClr val="bg1"/>
                </a:solidFill>
                <a:latin typeface="SutonnyMJ" pitchFamily="2" charset="0"/>
                <a:cs typeface="SutonnyMJ" pitchFamily="2" charset="0"/>
              </a:rPr>
              <a:t>,</a:t>
            </a:r>
            <a:r>
              <a:rPr lang="as-IN" sz="4000" b="1" dirty="0">
                <a:solidFill>
                  <a:schemeClr val="bg1"/>
                </a:solidFill>
                <a:latin typeface="SutonnyMJ" pitchFamily="2" charset="0"/>
              </a:rPr>
              <a:t> </a:t>
            </a:r>
            <a:r>
              <a:rPr lang="as-IN" sz="2800" b="1" dirty="0">
                <a:solidFill>
                  <a:schemeClr val="bg1"/>
                </a:solidFill>
                <a:latin typeface="SutonnyMJ" pitchFamily="2" charset="0"/>
              </a:rPr>
              <a:t>কালাই, জয়পুরহাট</a:t>
            </a:r>
            <a:r>
              <a:rPr lang="as-IN" sz="2800" dirty="0">
                <a:solidFill>
                  <a:schemeClr val="bg1"/>
                </a:solidFill>
                <a:latin typeface="SutonnyMJ" pitchFamily="2" charset="0"/>
              </a:rPr>
              <a:t>।</a:t>
            </a:r>
            <a:endParaRPr lang="en-US" sz="2800" b="1" dirty="0">
              <a:solidFill>
                <a:schemeClr val="bg1"/>
              </a:solidFill>
              <a:latin typeface="SutonnyMJ" pitchFamily="2" charset="0"/>
              <a:cs typeface="SutonnyMJ" pitchFamily="2" charset="0"/>
            </a:endParaRPr>
          </a:p>
          <a:p>
            <a:endParaRPr lang="en-US" sz="4000" dirty="0">
              <a:solidFill>
                <a:schemeClr val="bg1"/>
              </a:solidFill>
              <a:latin typeface="SutonnyMJ" pitchFamily="2" charset="0"/>
              <a:cs typeface="NikoshBAN" panose="02000000000000000000" pitchFamily="2" charset="0"/>
            </a:endParaRPr>
          </a:p>
        </p:txBody>
      </p:sp>
    </p:spTree>
    <p:extLst>
      <p:ext uri="{BB962C8B-B14F-4D97-AF65-F5344CB8AC3E}">
        <p14:creationId xmlns:p14="http://schemas.microsoft.com/office/powerpoint/2010/main" val="15708713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মানব চক্ষু | Class Eigh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79692" y="82446"/>
            <a:ext cx="4774367" cy="448955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3"/>
          <a:srcRect b="6553"/>
          <a:stretch/>
        </p:blipFill>
        <p:spPr>
          <a:xfrm>
            <a:off x="52466" y="82446"/>
            <a:ext cx="3972393" cy="4991724"/>
          </a:xfrm>
          <a:prstGeom prst="rect">
            <a:avLst/>
          </a:prstGeom>
        </p:spPr>
      </p:pic>
      <p:sp>
        <p:nvSpPr>
          <p:cNvPr id="4" name="Rectangle 3"/>
          <p:cNvSpPr/>
          <p:nvPr/>
        </p:nvSpPr>
        <p:spPr>
          <a:xfrm>
            <a:off x="5709727" y="4478053"/>
            <a:ext cx="2375971" cy="584775"/>
          </a:xfrm>
          <a:prstGeom prst="rect">
            <a:avLst/>
          </a:prstGeom>
        </p:spPr>
        <p:txBody>
          <a:bodyPr wrap="none">
            <a:spAutoFit/>
          </a:bodyPr>
          <a:lstStyle/>
          <a:p>
            <a:pPr algn="ctr"/>
            <a:r>
              <a:rPr lang="en-US" sz="3200" b="1" dirty="0">
                <a:solidFill>
                  <a:schemeClr val="bg2">
                    <a:lumMod val="10000"/>
                  </a:schemeClr>
                </a:solidFill>
              </a:rPr>
              <a:t>📷  </a:t>
            </a:r>
            <a:r>
              <a:rPr lang="en-US" sz="3200" b="1" dirty="0" err="1">
                <a:solidFill>
                  <a:schemeClr val="bg2">
                    <a:lumMod val="10000"/>
                  </a:schemeClr>
                </a:solidFill>
              </a:rPr>
              <a:t>ক্যামেরা</a:t>
            </a:r>
            <a:endParaRPr lang="en-US" sz="3200" dirty="0">
              <a:solidFill>
                <a:schemeClr val="bg2">
                  <a:lumMod val="10000"/>
                </a:schemeClr>
              </a:solidFill>
            </a:endParaRPr>
          </a:p>
        </p:txBody>
      </p:sp>
    </p:spTree>
    <p:extLst>
      <p:ext uri="{BB962C8B-B14F-4D97-AF65-F5344CB8AC3E}">
        <p14:creationId xmlns:p14="http://schemas.microsoft.com/office/powerpoint/2010/main" val="1271409696"/>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name="Slide 9">
    <p:bg>
      <p:bgPr>
        <a:solidFill>
          <a:srgbClr val="0A1628"/>
        </a:solidFill>
        <a:effectLst/>
      </p:bgPr>
    </p:bg>
    <p:spTree>
      <p:nvGrpSpPr>
        <p:cNvPr id="1" name=""/>
        <p:cNvGrpSpPr/>
        <p:nvPr/>
      </p:nvGrpSpPr>
      <p:grpSpPr>
        <a:xfrm>
          <a:off x="0" y="0"/>
          <a:ext cx="0" cy="0"/>
          <a:chOff x="0" y="0"/>
          <a:chExt cx="0" cy="0"/>
        </a:xfrm>
      </p:grpSpPr>
      <p:sp>
        <p:nvSpPr>
          <p:cNvPr id="2" name="Shape 0"/>
          <p:cNvSpPr/>
          <p:nvPr/>
        </p:nvSpPr>
        <p:spPr>
          <a:xfrm>
            <a:off x="0" y="0"/>
            <a:ext cx="9144000" cy="64008"/>
          </a:xfrm>
          <a:prstGeom prst="rect">
            <a:avLst/>
          </a:prstGeom>
          <a:solidFill>
            <a:srgbClr val="F5A623"/>
          </a:solidFill>
          <a:ln w="12700">
            <a:solidFill>
              <a:srgbClr val="F5A623"/>
            </a:solidFill>
            <a:prstDash val="solid"/>
          </a:ln>
        </p:spPr>
      </p:sp>
      <p:sp>
        <p:nvSpPr>
          <p:cNvPr id="3" name="Text 1"/>
          <p:cNvSpPr/>
          <p:nvPr/>
        </p:nvSpPr>
        <p:spPr>
          <a:xfrm>
            <a:off x="365760" y="109728"/>
            <a:ext cx="8412480" cy="566928"/>
          </a:xfrm>
          <a:prstGeom prst="rect">
            <a:avLst/>
          </a:prstGeom>
          <a:noFill/>
          <a:ln/>
        </p:spPr>
        <p:txBody>
          <a:bodyPr wrap="square" rtlCol="0" anchor="ctr"/>
          <a:lstStyle/>
          <a:p>
            <a:pPr marL="0" indent="0">
              <a:buNone/>
            </a:pPr>
            <a:r>
              <a:rPr lang="en-US" sz="2400" b="1" dirty="0">
                <a:solidFill>
                  <a:srgbClr val="FFFFFF"/>
                </a:solidFill>
              </a:rPr>
              <a:t>ক্যামেরার সাথে মানব চক্ষুর তুলনা</a:t>
            </a:r>
            <a:endParaRPr lang="en-US" sz="2400" dirty="0"/>
          </a:p>
        </p:txBody>
      </p:sp>
      <p:sp>
        <p:nvSpPr>
          <p:cNvPr id="4" name="Shape 2"/>
          <p:cNvSpPr/>
          <p:nvPr/>
        </p:nvSpPr>
        <p:spPr>
          <a:xfrm>
            <a:off x="274320" y="804672"/>
            <a:ext cx="4069080" cy="457200"/>
          </a:xfrm>
          <a:prstGeom prst="rect">
            <a:avLst/>
          </a:prstGeom>
          <a:solidFill>
            <a:srgbClr val="1A4A7A"/>
          </a:solidFill>
          <a:ln w="12700">
            <a:solidFill>
              <a:srgbClr val="1A4A7A"/>
            </a:solidFill>
            <a:prstDash val="solid"/>
          </a:ln>
        </p:spPr>
      </p:sp>
      <p:sp>
        <p:nvSpPr>
          <p:cNvPr id="5" name="Text 3"/>
          <p:cNvSpPr/>
          <p:nvPr/>
        </p:nvSpPr>
        <p:spPr>
          <a:xfrm>
            <a:off x="274320" y="804672"/>
            <a:ext cx="4069080" cy="457200"/>
          </a:xfrm>
          <a:prstGeom prst="rect">
            <a:avLst/>
          </a:prstGeom>
          <a:noFill/>
          <a:ln/>
        </p:spPr>
        <p:txBody>
          <a:bodyPr wrap="square" rtlCol="0" anchor="ctr"/>
          <a:lstStyle/>
          <a:p>
            <a:pPr marL="0" indent="0" algn="ctr">
              <a:buNone/>
            </a:pPr>
            <a:r>
              <a:rPr lang="en-US" sz="2400" b="1" dirty="0">
                <a:solidFill>
                  <a:srgbClr val="FFD180"/>
                </a:solidFill>
              </a:rPr>
              <a:t>📷  ক্যামেরা</a:t>
            </a:r>
            <a:endParaRPr lang="en-US" sz="2400" dirty="0"/>
          </a:p>
        </p:txBody>
      </p:sp>
      <p:sp>
        <p:nvSpPr>
          <p:cNvPr id="6" name="Shape 4"/>
          <p:cNvSpPr/>
          <p:nvPr/>
        </p:nvSpPr>
        <p:spPr>
          <a:xfrm>
            <a:off x="4800600" y="804672"/>
            <a:ext cx="4069080" cy="457200"/>
          </a:xfrm>
          <a:prstGeom prst="rect">
            <a:avLst/>
          </a:prstGeom>
          <a:solidFill>
            <a:srgbClr val="1A5A4A"/>
          </a:solidFill>
          <a:ln w="12700">
            <a:solidFill>
              <a:srgbClr val="1A5A4A"/>
            </a:solidFill>
            <a:prstDash val="solid"/>
          </a:ln>
        </p:spPr>
      </p:sp>
      <p:sp>
        <p:nvSpPr>
          <p:cNvPr id="7" name="Text 5"/>
          <p:cNvSpPr/>
          <p:nvPr/>
        </p:nvSpPr>
        <p:spPr>
          <a:xfrm>
            <a:off x="4800600" y="804672"/>
            <a:ext cx="4069080" cy="457200"/>
          </a:xfrm>
          <a:prstGeom prst="rect">
            <a:avLst/>
          </a:prstGeom>
          <a:noFill/>
          <a:ln/>
        </p:spPr>
        <p:txBody>
          <a:bodyPr wrap="square" rtlCol="0" anchor="ctr"/>
          <a:lstStyle/>
          <a:p>
            <a:pPr marL="0" indent="0" algn="ctr">
              <a:buNone/>
            </a:pPr>
            <a:r>
              <a:rPr lang="en-US" sz="1600" b="1" dirty="0">
                <a:solidFill>
                  <a:srgbClr val="00B4D8"/>
                </a:solidFill>
              </a:rPr>
              <a:t>👁</a:t>
            </a:r>
            <a:r>
              <a:rPr lang="en-US" sz="2400" b="1" dirty="0">
                <a:solidFill>
                  <a:srgbClr val="00B4D8"/>
                </a:solidFill>
              </a:rPr>
              <a:t>️  চক্ষু</a:t>
            </a:r>
            <a:endParaRPr lang="en-US" sz="2400" dirty="0"/>
          </a:p>
        </p:txBody>
      </p:sp>
      <p:sp>
        <p:nvSpPr>
          <p:cNvPr id="8" name="Shape 6"/>
          <p:cNvSpPr/>
          <p:nvPr/>
        </p:nvSpPr>
        <p:spPr>
          <a:xfrm>
            <a:off x="274320" y="1353312"/>
            <a:ext cx="4069080" cy="841248"/>
          </a:xfrm>
          <a:prstGeom prst="rect">
            <a:avLst/>
          </a:prstGeom>
          <a:solidFill>
            <a:srgbClr val="0D1F35"/>
          </a:solidFill>
          <a:ln w="6350">
            <a:solidFill>
              <a:srgbClr val="1A3A60"/>
            </a:solidFill>
            <a:prstDash val="solid"/>
          </a:ln>
        </p:spPr>
      </p:sp>
      <p:sp>
        <p:nvSpPr>
          <p:cNvPr id="9" name="Shape 7"/>
          <p:cNvSpPr/>
          <p:nvPr/>
        </p:nvSpPr>
        <p:spPr>
          <a:xfrm>
            <a:off x="4800600" y="1353312"/>
            <a:ext cx="4069080" cy="841248"/>
          </a:xfrm>
          <a:prstGeom prst="rect">
            <a:avLst/>
          </a:prstGeom>
          <a:solidFill>
            <a:srgbClr val="0D1F35"/>
          </a:solidFill>
          <a:ln w="6350">
            <a:solidFill>
              <a:srgbClr val="1A4A40"/>
            </a:solidFill>
            <a:prstDash val="solid"/>
          </a:ln>
        </p:spPr>
      </p:sp>
      <p:sp>
        <p:nvSpPr>
          <p:cNvPr id="10" name="Text 8"/>
          <p:cNvSpPr/>
          <p:nvPr/>
        </p:nvSpPr>
        <p:spPr>
          <a:xfrm>
            <a:off x="411480" y="1399032"/>
            <a:ext cx="3794760" cy="749808"/>
          </a:xfrm>
          <a:prstGeom prst="rect">
            <a:avLst/>
          </a:prstGeom>
          <a:noFill/>
          <a:ln/>
        </p:spPr>
        <p:txBody>
          <a:bodyPr wrap="square" rtlCol="0" anchor="ctr"/>
          <a:lstStyle/>
          <a:p>
            <a:pPr marL="0" indent="0" algn="l">
              <a:buNone/>
            </a:pPr>
            <a:r>
              <a:rPr lang="en-US" sz="1400" dirty="0">
                <a:solidFill>
                  <a:srgbClr val="E8EEF4"/>
                </a:solidFill>
              </a:rPr>
              <a:t>রুদ্ধ আলোক প্রকোষ্ঠ থাকে যার ভেতর দিক কালো রঙে রঞ্জিত। কালো রঙের জন্য ক্যামেরার ভেতর প্রবিষ্ট আলোকের প্রতিফলন হয় না।</a:t>
            </a:r>
            <a:endParaRPr lang="en-US" sz="1400" dirty="0"/>
          </a:p>
        </p:txBody>
      </p:sp>
      <p:sp>
        <p:nvSpPr>
          <p:cNvPr id="11" name="Text 9"/>
          <p:cNvSpPr/>
          <p:nvPr/>
        </p:nvSpPr>
        <p:spPr>
          <a:xfrm>
            <a:off x="4937760" y="1399032"/>
            <a:ext cx="3794760" cy="749808"/>
          </a:xfrm>
          <a:prstGeom prst="rect">
            <a:avLst/>
          </a:prstGeom>
          <a:noFill/>
          <a:ln/>
        </p:spPr>
        <p:txBody>
          <a:bodyPr wrap="square" rtlCol="0" anchor="ctr"/>
          <a:lstStyle/>
          <a:p>
            <a:pPr marL="0" indent="0" algn="l">
              <a:buNone/>
            </a:pPr>
            <a:r>
              <a:rPr lang="en-US" sz="1400" dirty="0">
                <a:solidFill>
                  <a:srgbClr val="E8EEF4"/>
                </a:solidFill>
              </a:rPr>
              <a:t>চোখের অক্ষিগোলকের কৃষ্ণ প্রাচীর রুদ্ধ আলোক প্রকোষ্ঠের মতো ক্রিয়া করে। এই প্রাচীরের জন্য চোখের ভেতর আলোকের প্রতিফলন হয় না।</a:t>
            </a:r>
            <a:endParaRPr lang="en-US" sz="1400" dirty="0"/>
          </a:p>
        </p:txBody>
      </p:sp>
      <p:sp>
        <p:nvSpPr>
          <p:cNvPr id="12" name="Shape 10"/>
          <p:cNvSpPr/>
          <p:nvPr/>
        </p:nvSpPr>
        <p:spPr>
          <a:xfrm>
            <a:off x="4343400" y="804672"/>
            <a:ext cx="0" cy="4251960"/>
          </a:xfrm>
          <a:prstGeom prst="line">
            <a:avLst/>
          </a:prstGeom>
          <a:noFill/>
          <a:ln w="19050">
            <a:solidFill>
              <a:srgbClr val="F5A623"/>
            </a:solidFill>
            <a:prstDash val="solid"/>
          </a:ln>
        </p:spPr>
      </p:sp>
      <p:sp>
        <p:nvSpPr>
          <p:cNvPr id="13" name="Shape 11"/>
          <p:cNvSpPr/>
          <p:nvPr/>
        </p:nvSpPr>
        <p:spPr>
          <a:xfrm>
            <a:off x="4187952" y="2697480"/>
            <a:ext cx="320040" cy="320040"/>
          </a:xfrm>
          <a:prstGeom prst="ellipse">
            <a:avLst/>
          </a:prstGeom>
          <a:solidFill>
            <a:srgbClr val="F5A623"/>
          </a:solidFill>
          <a:ln w="12700">
            <a:solidFill>
              <a:srgbClr val="F5A623"/>
            </a:solidFill>
            <a:prstDash val="solid"/>
          </a:ln>
        </p:spPr>
      </p:sp>
      <p:sp>
        <p:nvSpPr>
          <p:cNvPr id="14" name="Text 12"/>
          <p:cNvSpPr/>
          <p:nvPr/>
        </p:nvSpPr>
        <p:spPr>
          <a:xfrm>
            <a:off x="4187952" y="2697480"/>
            <a:ext cx="320040" cy="320040"/>
          </a:xfrm>
          <a:prstGeom prst="rect">
            <a:avLst/>
          </a:prstGeom>
          <a:noFill/>
          <a:ln/>
        </p:spPr>
        <p:txBody>
          <a:bodyPr wrap="square" lIns="0" tIns="0" rIns="0" bIns="0" rtlCol="0" anchor="ctr"/>
          <a:lstStyle/>
          <a:p>
            <a:pPr marL="0" indent="0" algn="ctr">
              <a:buNone/>
            </a:pPr>
            <a:r>
              <a:rPr lang="en-US" sz="800" b="1" dirty="0">
                <a:solidFill>
                  <a:srgbClr val="0A1628"/>
                </a:solidFill>
              </a:rPr>
              <a:t>VS</a:t>
            </a:r>
            <a:endParaRPr lang="en-US" sz="800" dirty="0"/>
          </a:p>
        </p:txBody>
      </p:sp>
      <p:sp>
        <p:nvSpPr>
          <p:cNvPr id="15" name="Shape 13"/>
          <p:cNvSpPr/>
          <p:nvPr/>
        </p:nvSpPr>
        <p:spPr>
          <a:xfrm>
            <a:off x="274320" y="2267712"/>
            <a:ext cx="4069080" cy="841248"/>
          </a:xfrm>
          <a:prstGeom prst="rect">
            <a:avLst/>
          </a:prstGeom>
          <a:solidFill>
            <a:srgbClr val="132040"/>
          </a:solidFill>
          <a:ln w="6350">
            <a:solidFill>
              <a:srgbClr val="1A3A60"/>
            </a:solidFill>
            <a:prstDash val="solid"/>
          </a:ln>
        </p:spPr>
      </p:sp>
      <p:sp>
        <p:nvSpPr>
          <p:cNvPr id="16" name="Shape 14"/>
          <p:cNvSpPr/>
          <p:nvPr/>
        </p:nvSpPr>
        <p:spPr>
          <a:xfrm>
            <a:off x="4800600" y="2267712"/>
            <a:ext cx="4069080" cy="841248"/>
          </a:xfrm>
          <a:prstGeom prst="rect">
            <a:avLst/>
          </a:prstGeom>
          <a:solidFill>
            <a:srgbClr val="132040"/>
          </a:solidFill>
          <a:ln w="6350">
            <a:solidFill>
              <a:srgbClr val="1A4A40"/>
            </a:solidFill>
            <a:prstDash val="solid"/>
          </a:ln>
        </p:spPr>
      </p:sp>
      <p:sp>
        <p:nvSpPr>
          <p:cNvPr id="17" name="Text 15"/>
          <p:cNvSpPr/>
          <p:nvPr/>
        </p:nvSpPr>
        <p:spPr>
          <a:xfrm>
            <a:off x="411480" y="2313432"/>
            <a:ext cx="3794760" cy="749808"/>
          </a:xfrm>
          <a:prstGeom prst="rect">
            <a:avLst/>
          </a:prstGeom>
          <a:noFill/>
          <a:ln/>
        </p:spPr>
        <p:txBody>
          <a:bodyPr wrap="square" rtlCol="0" anchor="ctr"/>
          <a:lstStyle/>
          <a:p>
            <a:pPr marL="0" indent="0" algn="l">
              <a:buNone/>
            </a:pPr>
            <a:r>
              <a:rPr lang="en-US" sz="1400" dirty="0">
                <a:solidFill>
                  <a:srgbClr val="E8EEF4"/>
                </a:solidFill>
              </a:rPr>
              <a:t>সাটারের সাহায্যে লেন্সের মুখ যেকোনো সময়ের জন্য খোলা রাখা যায়।</a:t>
            </a:r>
            <a:endParaRPr lang="en-US" sz="1400" dirty="0"/>
          </a:p>
        </p:txBody>
      </p:sp>
      <p:sp>
        <p:nvSpPr>
          <p:cNvPr id="18" name="Text 16"/>
          <p:cNvSpPr/>
          <p:nvPr/>
        </p:nvSpPr>
        <p:spPr>
          <a:xfrm>
            <a:off x="4937760" y="2313432"/>
            <a:ext cx="3794760" cy="749808"/>
          </a:xfrm>
          <a:prstGeom prst="rect">
            <a:avLst/>
          </a:prstGeom>
          <a:noFill/>
          <a:ln/>
        </p:spPr>
        <p:txBody>
          <a:bodyPr wrap="square" rtlCol="0" anchor="ctr"/>
          <a:lstStyle/>
          <a:p>
            <a:pPr marL="0" indent="0" algn="l">
              <a:buNone/>
            </a:pPr>
            <a:r>
              <a:rPr lang="en-US" sz="1400" dirty="0">
                <a:solidFill>
                  <a:srgbClr val="E8EEF4"/>
                </a:solidFill>
              </a:rPr>
              <a:t>চোখের পাতার সাহায্যে চক্ষু লেন্সের মুখ খোলা রাখা যায় কিন্তু চোখের পাতা সর্বক্ষণ খোলা রাখা যায় না।</a:t>
            </a:r>
            <a:endParaRPr lang="en-US" sz="1400" dirty="0"/>
          </a:p>
        </p:txBody>
      </p:sp>
      <p:sp>
        <p:nvSpPr>
          <p:cNvPr id="19" name="Shape 17"/>
          <p:cNvSpPr/>
          <p:nvPr/>
        </p:nvSpPr>
        <p:spPr>
          <a:xfrm>
            <a:off x="274320" y="3182112"/>
            <a:ext cx="4069080" cy="841248"/>
          </a:xfrm>
          <a:prstGeom prst="rect">
            <a:avLst/>
          </a:prstGeom>
          <a:solidFill>
            <a:srgbClr val="0D1F35"/>
          </a:solidFill>
          <a:ln w="6350">
            <a:solidFill>
              <a:srgbClr val="1A3A60"/>
            </a:solidFill>
            <a:prstDash val="solid"/>
          </a:ln>
        </p:spPr>
      </p:sp>
      <p:sp>
        <p:nvSpPr>
          <p:cNvPr id="20" name="Shape 18"/>
          <p:cNvSpPr/>
          <p:nvPr/>
        </p:nvSpPr>
        <p:spPr>
          <a:xfrm>
            <a:off x="4800600" y="3182112"/>
            <a:ext cx="4069080" cy="841248"/>
          </a:xfrm>
          <a:prstGeom prst="rect">
            <a:avLst/>
          </a:prstGeom>
          <a:solidFill>
            <a:srgbClr val="0D1F35"/>
          </a:solidFill>
          <a:ln w="6350">
            <a:solidFill>
              <a:srgbClr val="1A4A40"/>
            </a:solidFill>
            <a:prstDash val="solid"/>
          </a:ln>
        </p:spPr>
      </p:sp>
      <p:sp>
        <p:nvSpPr>
          <p:cNvPr id="21" name="Text 19"/>
          <p:cNvSpPr/>
          <p:nvPr/>
        </p:nvSpPr>
        <p:spPr>
          <a:xfrm>
            <a:off x="411480" y="3227832"/>
            <a:ext cx="3794760" cy="749808"/>
          </a:xfrm>
          <a:prstGeom prst="rect">
            <a:avLst/>
          </a:prstGeom>
          <a:noFill/>
          <a:ln/>
        </p:spPr>
        <p:txBody>
          <a:bodyPr wrap="square" rtlCol="0" anchor="ctr"/>
          <a:lstStyle/>
          <a:p>
            <a:pPr marL="0" indent="0" algn="l">
              <a:buNone/>
            </a:pPr>
            <a:r>
              <a:rPr lang="en-US" sz="1400" dirty="0">
                <a:solidFill>
                  <a:srgbClr val="E8EEF4"/>
                </a:solidFill>
              </a:rPr>
              <a:t>ডায়াফ্রামের বৃত্তাকার ছিদ্র পথ ছোটো বড়ো করে প্রতিবিম্ব গঠনের উপযোগী প্রয়োজনীয় আলো ক্যামেরায় প্রবেশ করতে দেওয়া হয়।</a:t>
            </a:r>
            <a:endParaRPr lang="en-US" sz="1400" dirty="0"/>
          </a:p>
        </p:txBody>
      </p:sp>
      <p:sp>
        <p:nvSpPr>
          <p:cNvPr id="22" name="Text 20"/>
          <p:cNvSpPr/>
          <p:nvPr/>
        </p:nvSpPr>
        <p:spPr>
          <a:xfrm>
            <a:off x="4937760" y="3227832"/>
            <a:ext cx="3794760" cy="795528"/>
          </a:xfrm>
          <a:prstGeom prst="rect">
            <a:avLst/>
          </a:prstGeom>
          <a:noFill/>
          <a:ln/>
        </p:spPr>
        <p:txBody>
          <a:bodyPr wrap="square" rtlCol="0" anchor="ctr"/>
          <a:lstStyle/>
          <a:p>
            <a:pPr marL="0" indent="0" algn="l">
              <a:buNone/>
            </a:pPr>
            <a:r>
              <a:rPr lang="en-US" sz="1400" dirty="0">
                <a:solidFill>
                  <a:srgbClr val="E8EEF4"/>
                </a:solidFill>
              </a:rPr>
              <a:t>আপতিত আলোকের তীব্রতা ভেদে কর্নিয়ার ছিদ্র পথে আপনা আপনি সংকুচিত ও প্রসারিত হয়ে প্রতিবিম্ব গঠনের জন্য প্রয়োজনীয় আলো প্রবেশ করতে দেয়।</a:t>
            </a:r>
            <a:endParaRPr lang="en-US" sz="1400" dirty="0"/>
          </a:p>
        </p:txBody>
      </p:sp>
      <p:sp>
        <p:nvSpPr>
          <p:cNvPr id="23" name="Shape 21"/>
          <p:cNvSpPr/>
          <p:nvPr/>
        </p:nvSpPr>
        <p:spPr>
          <a:xfrm>
            <a:off x="274320" y="4178808"/>
            <a:ext cx="4069080" cy="841248"/>
          </a:xfrm>
          <a:prstGeom prst="rect">
            <a:avLst/>
          </a:prstGeom>
          <a:solidFill>
            <a:srgbClr val="132040"/>
          </a:solidFill>
          <a:ln w="6350">
            <a:solidFill>
              <a:srgbClr val="1A3A60"/>
            </a:solidFill>
            <a:prstDash val="solid"/>
          </a:ln>
        </p:spPr>
      </p:sp>
      <p:sp>
        <p:nvSpPr>
          <p:cNvPr id="24" name="Shape 22"/>
          <p:cNvSpPr/>
          <p:nvPr/>
        </p:nvSpPr>
        <p:spPr>
          <a:xfrm>
            <a:off x="4800600" y="4096512"/>
            <a:ext cx="4069080" cy="841248"/>
          </a:xfrm>
          <a:prstGeom prst="rect">
            <a:avLst/>
          </a:prstGeom>
          <a:solidFill>
            <a:srgbClr val="132040"/>
          </a:solidFill>
          <a:ln w="6350">
            <a:solidFill>
              <a:srgbClr val="1A4A40"/>
            </a:solidFill>
            <a:prstDash val="solid"/>
          </a:ln>
        </p:spPr>
      </p:sp>
      <p:sp>
        <p:nvSpPr>
          <p:cNvPr id="25" name="Text 23"/>
          <p:cNvSpPr/>
          <p:nvPr/>
        </p:nvSpPr>
        <p:spPr>
          <a:xfrm>
            <a:off x="411480" y="4215384"/>
            <a:ext cx="3794760" cy="676656"/>
          </a:xfrm>
          <a:prstGeom prst="rect">
            <a:avLst/>
          </a:prstGeom>
          <a:noFill/>
          <a:ln/>
        </p:spPr>
        <p:txBody>
          <a:bodyPr wrap="square" rtlCol="0" anchor="ctr"/>
          <a:lstStyle/>
          <a:p>
            <a:pPr marL="0" indent="0" algn="l">
              <a:buNone/>
            </a:pPr>
            <a:r>
              <a:rPr lang="en-US" sz="1400" dirty="0">
                <a:solidFill>
                  <a:srgbClr val="E8EEF4"/>
                </a:solidFill>
              </a:rPr>
              <a:t>আলোক চিত্রগ্রাহী প্লেটে লক্ষবস্তুর একটি বাস্তব, উল্টা ও খাটো প্রতিবিম্ব ফেলা হয়।</a:t>
            </a:r>
            <a:endParaRPr lang="en-US" sz="1400" dirty="0"/>
          </a:p>
        </p:txBody>
      </p:sp>
      <p:sp>
        <p:nvSpPr>
          <p:cNvPr id="26" name="Text 24"/>
          <p:cNvSpPr/>
          <p:nvPr/>
        </p:nvSpPr>
        <p:spPr>
          <a:xfrm>
            <a:off x="4937760" y="4142232"/>
            <a:ext cx="3794760" cy="749808"/>
          </a:xfrm>
          <a:prstGeom prst="rect">
            <a:avLst/>
          </a:prstGeom>
          <a:noFill/>
          <a:ln/>
        </p:spPr>
        <p:txBody>
          <a:bodyPr wrap="square" rtlCol="0" anchor="ctr"/>
          <a:lstStyle/>
          <a:p>
            <a:pPr marL="0" indent="0" algn="l">
              <a:buNone/>
            </a:pPr>
            <a:r>
              <a:rPr lang="en-US" sz="1600" dirty="0">
                <a:solidFill>
                  <a:srgbClr val="E8EEF4"/>
                </a:solidFill>
              </a:rPr>
              <a:t>আলোক সুবেদী অক্ষিপটে লক্ষবস্তুর বাস্তব, উল্টা ও খাটো প্রতিবিম্ব গঠিত হয়।</a:t>
            </a:r>
            <a:endParaRPr lang="en-US" sz="1600" dirty="0"/>
          </a:p>
        </p:txBody>
      </p:sp>
    </p:spTree>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10">
    <p:bg>
      <p:bgPr>
        <a:solidFill>
          <a:srgbClr val="0A1628"/>
        </a:solidFill>
        <a:effectLst/>
      </p:bgPr>
    </p:bg>
    <p:spTree>
      <p:nvGrpSpPr>
        <p:cNvPr id="1" name=""/>
        <p:cNvGrpSpPr/>
        <p:nvPr/>
      </p:nvGrpSpPr>
      <p:grpSpPr>
        <a:xfrm>
          <a:off x="0" y="0"/>
          <a:ext cx="0" cy="0"/>
          <a:chOff x="0" y="0"/>
          <a:chExt cx="0" cy="0"/>
        </a:xfrm>
      </p:grpSpPr>
      <p:sp>
        <p:nvSpPr>
          <p:cNvPr id="2" name="Shape 0"/>
          <p:cNvSpPr/>
          <p:nvPr/>
        </p:nvSpPr>
        <p:spPr>
          <a:xfrm>
            <a:off x="-457200" y="-457200"/>
            <a:ext cx="3657600" cy="3657600"/>
          </a:xfrm>
          <a:prstGeom prst="ellipse">
            <a:avLst/>
          </a:prstGeom>
          <a:solidFill>
            <a:srgbClr val="F5A623">
              <a:alpha val="8000"/>
            </a:srgbClr>
          </a:solidFill>
          <a:ln w="12700">
            <a:solidFill>
              <a:srgbClr val="F5A623">
                <a:alpha val="20000"/>
              </a:srgbClr>
            </a:solidFill>
            <a:prstDash val="solid"/>
          </a:ln>
        </p:spPr>
      </p:sp>
      <p:sp>
        <p:nvSpPr>
          <p:cNvPr id="3" name="Shape 1"/>
          <p:cNvSpPr/>
          <p:nvPr/>
        </p:nvSpPr>
        <p:spPr>
          <a:xfrm>
            <a:off x="6858000" y="2743200"/>
            <a:ext cx="3200400" cy="3200400"/>
          </a:xfrm>
          <a:prstGeom prst="ellipse">
            <a:avLst/>
          </a:prstGeom>
          <a:solidFill>
            <a:srgbClr val="00C8E0">
              <a:alpha val="8000"/>
            </a:srgbClr>
          </a:solidFill>
          <a:ln w="12700">
            <a:solidFill>
              <a:srgbClr val="00C8E0">
                <a:alpha val="20000"/>
              </a:srgbClr>
            </a:solidFill>
            <a:prstDash val="solid"/>
          </a:ln>
        </p:spPr>
      </p:sp>
      <p:sp>
        <p:nvSpPr>
          <p:cNvPr id="4" name="Text 2"/>
          <p:cNvSpPr/>
          <p:nvPr/>
        </p:nvSpPr>
        <p:spPr>
          <a:xfrm>
            <a:off x="457200" y="182880"/>
            <a:ext cx="8229600" cy="640080"/>
          </a:xfrm>
          <a:prstGeom prst="rect">
            <a:avLst/>
          </a:prstGeom>
          <a:noFill/>
          <a:ln/>
        </p:spPr>
        <p:txBody>
          <a:bodyPr wrap="square" rtlCol="0" anchor="ctr"/>
          <a:lstStyle/>
          <a:p>
            <a:pPr marL="0" indent="0">
              <a:buNone/>
            </a:pPr>
            <a:r>
              <a:rPr lang="en-US" sz="2600" b="1" dirty="0">
                <a:solidFill>
                  <a:srgbClr val="FFFFFF"/>
                </a:solidFill>
                <a:latin typeface="Georgia" pitchFamily="34" charset="0"/>
                <a:ea typeface="Georgia" pitchFamily="34" charset="-122"/>
                <a:cs typeface="Georgia" pitchFamily="34" charset="-120"/>
              </a:rPr>
              <a:t>এ অধ্যায়ে যা শিখলাম</a:t>
            </a:r>
            <a:endParaRPr lang="en-US" sz="2600" dirty="0"/>
          </a:p>
        </p:txBody>
      </p:sp>
      <p:sp>
        <p:nvSpPr>
          <p:cNvPr id="5" name="Shape 3"/>
          <p:cNvSpPr/>
          <p:nvPr/>
        </p:nvSpPr>
        <p:spPr>
          <a:xfrm>
            <a:off x="457200" y="841248"/>
            <a:ext cx="8229600" cy="0"/>
          </a:xfrm>
          <a:prstGeom prst="line">
            <a:avLst/>
          </a:prstGeom>
          <a:noFill/>
          <a:ln w="25400">
            <a:solidFill>
              <a:srgbClr val="F5A623"/>
            </a:solidFill>
            <a:prstDash val="solid"/>
          </a:ln>
        </p:spPr>
      </p:sp>
      <p:sp>
        <p:nvSpPr>
          <p:cNvPr id="6" name="Shape 4"/>
          <p:cNvSpPr/>
          <p:nvPr/>
        </p:nvSpPr>
        <p:spPr>
          <a:xfrm>
            <a:off x="274320" y="987552"/>
            <a:ext cx="4114800" cy="1143000"/>
          </a:xfrm>
          <a:prstGeom prst="rect">
            <a:avLst/>
          </a:prstGeom>
          <a:solidFill>
            <a:srgbClr val="132040"/>
          </a:solidFill>
          <a:ln w="12700">
            <a:solidFill>
              <a:srgbClr val="1E3A5A"/>
            </a:solidFill>
            <a:prstDash val="solid"/>
          </a:ln>
        </p:spPr>
      </p:sp>
      <p:sp>
        <p:nvSpPr>
          <p:cNvPr id="7" name="Shape 5"/>
          <p:cNvSpPr/>
          <p:nvPr/>
        </p:nvSpPr>
        <p:spPr>
          <a:xfrm>
            <a:off x="274320" y="987552"/>
            <a:ext cx="73152" cy="1143000"/>
          </a:xfrm>
          <a:prstGeom prst="rect">
            <a:avLst/>
          </a:prstGeom>
          <a:solidFill>
            <a:srgbClr val="0D9488"/>
          </a:solidFill>
          <a:ln w="12700">
            <a:solidFill>
              <a:srgbClr val="0D9488"/>
            </a:solidFill>
            <a:prstDash val="solid"/>
          </a:ln>
        </p:spPr>
      </p:sp>
      <p:sp>
        <p:nvSpPr>
          <p:cNvPr id="8" name="Shape 6"/>
          <p:cNvSpPr/>
          <p:nvPr/>
        </p:nvSpPr>
        <p:spPr>
          <a:xfrm>
            <a:off x="438912" y="1325880"/>
            <a:ext cx="457200" cy="457200"/>
          </a:xfrm>
          <a:prstGeom prst="ellipse">
            <a:avLst/>
          </a:prstGeom>
          <a:solidFill>
            <a:srgbClr val="0D9488">
              <a:alpha val="80000"/>
            </a:srgbClr>
          </a:solidFill>
          <a:ln w="12700">
            <a:solidFill>
              <a:srgbClr val="0D9488"/>
            </a:solidFill>
            <a:prstDash val="solid"/>
          </a:ln>
        </p:spPr>
      </p:sp>
      <p:sp>
        <p:nvSpPr>
          <p:cNvPr id="9" name="Text 7"/>
          <p:cNvSpPr/>
          <p:nvPr/>
        </p:nvSpPr>
        <p:spPr>
          <a:xfrm>
            <a:off x="438912" y="1325880"/>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rPr>
              <a:t>1</a:t>
            </a:r>
            <a:endParaRPr lang="en-US" sz="1300" dirty="0"/>
          </a:p>
        </p:txBody>
      </p:sp>
      <p:sp>
        <p:nvSpPr>
          <p:cNvPr id="10" name="Text 8"/>
          <p:cNvSpPr/>
          <p:nvPr/>
        </p:nvSpPr>
        <p:spPr>
          <a:xfrm>
            <a:off x="987552" y="1060704"/>
            <a:ext cx="3291840" cy="1005840"/>
          </a:xfrm>
          <a:prstGeom prst="rect">
            <a:avLst/>
          </a:prstGeom>
          <a:noFill/>
          <a:ln/>
        </p:spPr>
        <p:txBody>
          <a:bodyPr wrap="square" rtlCol="0" anchor="ctr"/>
          <a:lstStyle/>
          <a:p>
            <a:pPr marL="0" indent="0" algn="l">
              <a:buNone/>
            </a:pPr>
            <a:r>
              <a:rPr lang="en-US" sz="1400" dirty="0">
                <a:solidFill>
                  <a:srgbClr val="E8EEF4"/>
                </a:solidFill>
              </a:rPr>
              <a:t>একটি নির্দিষ্ট স্বচ্ছ মাধ্যমে আলো সরল রেখায় চলে, কিন্তু অন্য মাধ্যমে প্রবেশের সাথে সাথেই মাধ্যমের আলোকীয় বৈশিষ্ট্য অনুসারে এর দিক পরিবর্তন করে — এটিই প্রতিসরণ।</a:t>
            </a:r>
            <a:endParaRPr lang="en-US" sz="1400" dirty="0"/>
          </a:p>
        </p:txBody>
      </p:sp>
      <p:sp>
        <p:nvSpPr>
          <p:cNvPr id="11" name="Shape 9"/>
          <p:cNvSpPr/>
          <p:nvPr/>
        </p:nvSpPr>
        <p:spPr>
          <a:xfrm>
            <a:off x="4846320" y="987552"/>
            <a:ext cx="4114800" cy="1143000"/>
          </a:xfrm>
          <a:prstGeom prst="rect">
            <a:avLst/>
          </a:prstGeom>
          <a:solidFill>
            <a:srgbClr val="132040"/>
          </a:solidFill>
          <a:ln w="12700">
            <a:solidFill>
              <a:srgbClr val="1E3A5A"/>
            </a:solidFill>
            <a:prstDash val="solid"/>
          </a:ln>
        </p:spPr>
      </p:sp>
      <p:sp>
        <p:nvSpPr>
          <p:cNvPr id="12" name="Shape 10"/>
          <p:cNvSpPr/>
          <p:nvPr/>
        </p:nvSpPr>
        <p:spPr>
          <a:xfrm>
            <a:off x="4846320" y="987552"/>
            <a:ext cx="73152" cy="1143000"/>
          </a:xfrm>
          <a:prstGeom prst="rect">
            <a:avLst/>
          </a:prstGeom>
          <a:solidFill>
            <a:srgbClr val="1565C0"/>
          </a:solidFill>
          <a:ln w="12700">
            <a:solidFill>
              <a:srgbClr val="1565C0"/>
            </a:solidFill>
            <a:prstDash val="solid"/>
          </a:ln>
        </p:spPr>
      </p:sp>
      <p:sp>
        <p:nvSpPr>
          <p:cNvPr id="13" name="Shape 11"/>
          <p:cNvSpPr/>
          <p:nvPr/>
        </p:nvSpPr>
        <p:spPr>
          <a:xfrm>
            <a:off x="5010912" y="1325880"/>
            <a:ext cx="457200" cy="457200"/>
          </a:xfrm>
          <a:prstGeom prst="ellipse">
            <a:avLst/>
          </a:prstGeom>
          <a:solidFill>
            <a:srgbClr val="1565C0">
              <a:alpha val="80000"/>
            </a:srgbClr>
          </a:solidFill>
          <a:ln w="12700">
            <a:solidFill>
              <a:srgbClr val="1565C0"/>
            </a:solidFill>
            <a:prstDash val="solid"/>
          </a:ln>
        </p:spPr>
      </p:sp>
      <p:sp>
        <p:nvSpPr>
          <p:cNvPr id="14" name="Text 12"/>
          <p:cNvSpPr/>
          <p:nvPr/>
        </p:nvSpPr>
        <p:spPr>
          <a:xfrm>
            <a:off x="5010912" y="1325880"/>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rPr>
              <a:t>2</a:t>
            </a:r>
            <a:endParaRPr lang="en-US" sz="1300" dirty="0"/>
          </a:p>
        </p:txBody>
      </p:sp>
      <p:sp>
        <p:nvSpPr>
          <p:cNvPr id="15" name="Text 13"/>
          <p:cNvSpPr/>
          <p:nvPr/>
        </p:nvSpPr>
        <p:spPr>
          <a:xfrm>
            <a:off x="5559552" y="1060704"/>
            <a:ext cx="3291840" cy="1005840"/>
          </a:xfrm>
          <a:prstGeom prst="rect">
            <a:avLst/>
          </a:prstGeom>
          <a:noFill/>
          <a:ln/>
        </p:spPr>
        <p:txBody>
          <a:bodyPr wrap="square" rtlCol="0" anchor="ctr"/>
          <a:lstStyle/>
          <a:p>
            <a:pPr marL="0" indent="0" algn="l">
              <a:buNone/>
            </a:pPr>
            <a:r>
              <a:rPr lang="en-US" sz="1400" dirty="0">
                <a:solidFill>
                  <a:srgbClr val="E8EEF4"/>
                </a:solidFill>
              </a:rPr>
              <a:t>লম্বভাবে আলো এক স্বচ্ছ মাধ্যম থেকে অন্য স্বচ্ছ মাধ্যমে যাওয়ার সময় এর গতিপথের কোনো দিকের পরিবর্তন হয় না।</a:t>
            </a:r>
            <a:endParaRPr lang="en-US" sz="1400" dirty="0"/>
          </a:p>
        </p:txBody>
      </p:sp>
      <p:sp>
        <p:nvSpPr>
          <p:cNvPr id="16" name="Shape 14"/>
          <p:cNvSpPr/>
          <p:nvPr/>
        </p:nvSpPr>
        <p:spPr>
          <a:xfrm>
            <a:off x="274320" y="2267712"/>
            <a:ext cx="4114800" cy="1143000"/>
          </a:xfrm>
          <a:prstGeom prst="rect">
            <a:avLst/>
          </a:prstGeom>
          <a:solidFill>
            <a:srgbClr val="132040"/>
          </a:solidFill>
          <a:ln w="12700">
            <a:solidFill>
              <a:srgbClr val="1E3A5A"/>
            </a:solidFill>
            <a:prstDash val="solid"/>
          </a:ln>
        </p:spPr>
      </p:sp>
      <p:sp>
        <p:nvSpPr>
          <p:cNvPr id="17" name="Shape 15"/>
          <p:cNvSpPr/>
          <p:nvPr/>
        </p:nvSpPr>
        <p:spPr>
          <a:xfrm>
            <a:off x="274320" y="2267712"/>
            <a:ext cx="73152" cy="1143000"/>
          </a:xfrm>
          <a:prstGeom prst="rect">
            <a:avLst/>
          </a:prstGeom>
          <a:solidFill>
            <a:srgbClr val="6A1B9A"/>
          </a:solidFill>
          <a:ln w="12700">
            <a:solidFill>
              <a:srgbClr val="6A1B9A"/>
            </a:solidFill>
            <a:prstDash val="solid"/>
          </a:ln>
        </p:spPr>
      </p:sp>
      <p:sp>
        <p:nvSpPr>
          <p:cNvPr id="18" name="Shape 16"/>
          <p:cNvSpPr/>
          <p:nvPr/>
        </p:nvSpPr>
        <p:spPr>
          <a:xfrm>
            <a:off x="438912" y="2606040"/>
            <a:ext cx="457200" cy="457200"/>
          </a:xfrm>
          <a:prstGeom prst="ellipse">
            <a:avLst/>
          </a:prstGeom>
          <a:solidFill>
            <a:srgbClr val="6A1B9A">
              <a:alpha val="80000"/>
            </a:srgbClr>
          </a:solidFill>
          <a:ln w="12700">
            <a:solidFill>
              <a:srgbClr val="6A1B9A"/>
            </a:solidFill>
            <a:prstDash val="solid"/>
          </a:ln>
        </p:spPr>
      </p:sp>
      <p:sp>
        <p:nvSpPr>
          <p:cNvPr id="19" name="Text 17"/>
          <p:cNvSpPr/>
          <p:nvPr/>
        </p:nvSpPr>
        <p:spPr>
          <a:xfrm>
            <a:off x="438912" y="2606040"/>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rPr>
              <a:t>3</a:t>
            </a:r>
            <a:endParaRPr lang="en-US" sz="1300" dirty="0"/>
          </a:p>
        </p:txBody>
      </p:sp>
      <p:sp>
        <p:nvSpPr>
          <p:cNvPr id="20" name="Text 18"/>
          <p:cNvSpPr/>
          <p:nvPr/>
        </p:nvSpPr>
        <p:spPr>
          <a:xfrm>
            <a:off x="987552" y="2340864"/>
            <a:ext cx="3291840" cy="1005840"/>
          </a:xfrm>
          <a:prstGeom prst="rect">
            <a:avLst/>
          </a:prstGeom>
          <a:noFill/>
          <a:ln/>
        </p:spPr>
        <p:txBody>
          <a:bodyPr wrap="square" rtlCol="0" anchor="ctr"/>
          <a:lstStyle/>
          <a:p>
            <a:pPr marL="0" indent="0" algn="l">
              <a:buNone/>
            </a:pPr>
            <a:r>
              <a:rPr lang="en-US" sz="1400" dirty="0">
                <a:solidFill>
                  <a:srgbClr val="E8EEF4"/>
                </a:solidFill>
              </a:rPr>
              <a:t>আলোক রশ্মি যখন হালকা মাধ্যম থেকে ঘন মাধ্যমে প্রবেশ করে, তখন এটি অভিলম্বের দিকে সরে আসে। ঘন থেকে হালকায় গেলে অভিলম্ব থেকে দূরে সরে যায়।</a:t>
            </a:r>
            <a:endParaRPr lang="en-US" sz="1400" dirty="0"/>
          </a:p>
        </p:txBody>
      </p:sp>
      <p:sp>
        <p:nvSpPr>
          <p:cNvPr id="21" name="Shape 19"/>
          <p:cNvSpPr/>
          <p:nvPr/>
        </p:nvSpPr>
        <p:spPr>
          <a:xfrm>
            <a:off x="4846320" y="2267712"/>
            <a:ext cx="4114800" cy="1143000"/>
          </a:xfrm>
          <a:prstGeom prst="rect">
            <a:avLst/>
          </a:prstGeom>
          <a:solidFill>
            <a:srgbClr val="132040"/>
          </a:solidFill>
          <a:ln w="12700">
            <a:solidFill>
              <a:srgbClr val="1E3A5A"/>
            </a:solidFill>
            <a:prstDash val="solid"/>
          </a:ln>
        </p:spPr>
      </p:sp>
      <p:sp>
        <p:nvSpPr>
          <p:cNvPr id="22" name="Shape 20"/>
          <p:cNvSpPr/>
          <p:nvPr/>
        </p:nvSpPr>
        <p:spPr>
          <a:xfrm>
            <a:off x="4846320" y="2267712"/>
            <a:ext cx="73152" cy="1143000"/>
          </a:xfrm>
          <a:prstGeom prst="rect">
            <a:avLst/>
          </a:prstGeom>
          <a:solidFill>
            <a:srgbClr val="B71C1C"/>
          </a:solidFill>
          <a:ln w="12700">
            <a:solidFill>
              <a:srgbClr val="B71C1C"/>
            </a:solidFill>
            <a:prstDash val="solid"/>
          </a:ln>
        </p:spPr>
      </p:sp>
      <p:sp>
        <p:nvSpPr>
          <p:cNvPr id="23" name="Shape 21"/>
          <p:cNvSpPr/>
          <p:nvPr/>
        </p:nvSpPr>
        <p:spPr>
          <a:xfrm>
            <a:off x="5010912" y="2606040"/>
            <a:ext cx="457200" cy="457200"/>
          </a:xfrm>
          <a:prstGeom prst="ellipse">
            <a:avLst/>
          </a:prstGeom>
          <a:solidFill>
            <a:srgbClr val="B71C1C">
              <a:alpha val="80000"/>
            </a:srgbClr>
          </a:solidFill>
          <a:ln w="12700">
            <a:solidFill>
              <a:srgbClr val="B71C1C"/>
            </a:solidFill>
            <a:prstDash val="solid"/>
          </a:ln>
        </p:spPr>
      </p:sp>
      <p:sp>
        <p:nvSpPr>
          <p:cNvPr id="24" name="Text 22"/>
          <p:cNvSpPr/>
          <p:nvPr/>
        </p:nvSpPr>
        <p:spPr>
          <a:xfrm>
            <a:off x="5010912" y="2606040"/>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rPr>
              <a:t>4</a:t>
            </a:r>
            <a:endParaRPr lang="en-US" sz="1300" dirty="0"/>
          </a:p>
        </p:txBody>
      </p:sp>
      <p:sp>
        <p:nvSpPr>
          <p:cNvPr id="25" name="Text 23"/>
          <p:cNvSpPr/>
          <p:nvPr/>
        </p:nvSpPr>
        <p:spPr>
          <a:xfrm>
            <a:off x="5559552" y="2340864"/>
            <a:ext cx="3291840" cy="1005840"/>
          </a:xfrm>
          <a:prstGeom prst="rect">
            <a:avLst/>
          </a:prstGeom>
          <a:noFill/>
          <a:ln/>
        </p:spPr>
        <p:txBody>
          <a:bodyPr wrap="square" rtlCol="0" anchor="ctr"/>
          <a:lstStyle/>
          <a:p>
            <a:pPr marL="0" indent="0" algn="l">
              <a:buNone/>
            </a:pPr>
            <a:r>
              <a:rPr lang="en-US" sz="1400" dirty="0">
                <a:solidFill>
                  <a:srgbClr val="E8EEF4"/>
                </a:solidFill>
              </a:rPr>
              <a:t>পূর্ণ অভ্যন্তরীণ প্রতিফলনের সময় ঘন মাধ্যমে আপতন কোণ অবশ্যই এই মাধ্যম দুটির সংকট কোণের চেয়ে বড় হতে হবে।</a:t>
            </a:r>
            <a:endParaRPr lang="en-US" sz="1400" dirty="0"/>
          </a:p>
        </p:txBody>
      </p:sp>
      <p:sp>
        <p:nvSpPr>
          <p:cNvPr id="26" name="Shape 24"/>
          <p:cNvSpPr/>
          <p:nvPr/>
        </p:nvSpPr>
        <p:spPr>
          <a:xfrm>
            <a:off x="274320" y="3547872"/>
            <a:ext cx="4114800" cy="1143000"/>
          </a:xfrm>
          <a:prstGeom prst="rect">
            <a:avLst/>
          </a:prstGeom>
          <a:solidFill>
            <a:srgbClr val="132040"/>
          </a:solidFill>
          <a:ln w="12700">
            <a:solidFill>
              <a:srgbClr val="1E3A5A"/>
            </a:solidFill>
            <a:prstDash val="solid"/>
          </a:ln>
        </p:spPr>
      </p:sp>
      <p:sp>
        <p:nvSpPr>
          <p:cNvPr id="27" name="Shape 25"/>
          <p:cNvSpPr/>
          <p:nvPr/>
        </p:nvSpPr>
        <p:spPr>
          <a:xfrm>
            <a:off x="274320" y="3547872"/>
            <a:ext cx="73152" cy="1143000"/>
          </a:xfrm>
          <a:prstGeom prst="rect">
            <a:avLst/>
          </a:prstGeom>
          <a:solidFill>
            <a:srgbClr val="E65100"/>
          </a:solidFill>
          <a:ln w="12700">
            <a:solidFill>
              <a:srgbClr val="E65100"/>
            </a:solidFill>
            <a:prstDash val="solid"/>
          </a:ln>
        </p:spPr>
      </p:sp>
      <p:sp>
        <p:nvSpPr>
          <p:cNvPr id="28" name="Shape 26"/>
          <p:cNvSpPr/>
          <p:nvPr/>
        </p:nvSpPr>
        <p:spPr>
          <a:xfrm>
            <a:off x="438912" y="3886200"/>
            <a:ext cx="457200" cy="457200"/>
          </a:xfrm>
          <a:prstGeom prst="ellipse">
            <a:avLst/>
          </a:prstGeom>
          <a:solidFill>
            <a:srgbClr val="E65100">
              <a:alpha val="80000"/>
            </a:srgbClr>
          </a:solidFill>
          <a:ln w="12700">
            <a:solidFill>
              <a:srgbClr val="E65100"/>
            </a:solidFill>
            <a:prstDash val="solid"/>
          </a:ln>
        </p:spPr>
      </p:sp>
      <p:sp>
        <p:nvSpPr>
          <p:cNvPr id="29" name="Text 27"/>
          <p:cNvSpPr/>
          <p:nvPr/>
        </p:nvSpPr>
        <p:spPr>
          <a:xfrm>
            <a:off x="438912" y="3886200"/>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rPr>
              <a:t>5</a:t>
            </a:r>
            <a:endParaRPr lang="en-US" sz="1300" dirty="0"/>
          </a:p>
        </p:txBody>
      </p:sp>
      <p:sp>
        <p:nvSpPr>
          <p:cNvPr id="30" name="Text 28"/>
          <p:cNvSpPr/>
          <p:nvPr/>
        </p:nvSpPr>
        <p:spPr>
          <a:xfrm>
            <a:off x="987552" y="3621024"/>
            <a:ext cx="3291840" cy="1005840"/>
          </a:xfrm>
          <a:prstGeom prst="rect">
            <a:avLst/>
          </a:prstGeom>
          <a:noFill/>
          <a:ln/>
        </p:spPr>
        <p:txBody>
          <a:bodyPr wrap="square" rtlCol="0" anchor="ctr"/>
          <a:lstStyle/>
          <a:p>
            <a:pPr marL="0" indent="0" algn="l">
              <a:buNone/>
            </a:pPr>
            <a:r>
              <a:rPr lang="en-US" sz="1400" dirty="0">
                <a:solidFill>
                  <a:srgbClr val="E8EEF4"/>
                </a:solidFill>
              </a:rPr>
              <a:t>অপটিক্যাল ফাইবার পূর্ণ অভ্যন্তরীণ প্রতিফলনের নীতিতে কাজ করে — চিকিৎসা ও টেলিযোগাযোগে ব্যবহৃত হয়।</a:t>
            </a:r>
            <a:endParaRPr lang="en-US" sz="1400" dirty="0"/>
          </a:p>
        </p:txBody>
      </p:sp>
      <p:sp>
        <p:nvSpPr>
          <p:cNvPr id="31" name="Shape 29"/>
          <p:cNvSpPr/>
          <p:nvPr/>
        </p:nvSpPr>
        <p:spPr>
          <a:xfrm>
            <a:off x="4846320" y="3547872"/>
            <a:ext cx="4114800" cy="1143000"/>
          </a:xfrm>
          <a:prstGeom prst="rect">
            <a:avLst/>
          </a:prstGeom>
          <a:solidFill>
            <a:srgbClr val="132040"/>
          </a:solidFill>
          <a:ln w="12700">
            <a:solidFill>
              <a:srgbClr val="1E3A5A"/>
            </a:solidFill>
            <a:prstDash val="solid"/>
          </a:ln>
        </p:spPr>
      </p:sp>
      <p:sp>
        <p:nvSpPr>
          <p:cNvPr id="32" name="Shape 30"/>
          <p:cNvSpPr/>
          <p:nvPr/>
        </p:nvSpPr>
        <p:spPr>
          <a:xfrm>
            <a:off x="4846320" y="3547872"/>
            <a:ext cx="73152" cy="1143000"/>
          </a:xfrm>
          <a:prstGeom prst="rect">
            <a:avLst/>
          </a:prstGeom>
          <a:solidFill>
            <a:srgbClr val="00695C"/>
          </a:solidFill>
          <a:ln w="12700">
            <a:solidFill>
              <a:srgbClr val="00695C"/>
            </a:solidFill>
            <a:prstDash val="solid"/>
          </a:ln>
        </p:spPr>
      </p:sp>
      <p:sp>
        <p:nvSpPr>
          <p:cNvPr id="33" name="Shape 31"/>
          <p:cNvSpPr/>
          <p:nvPr/>
        </p:nvSpPr>
        <p:spPr>
          <a:xfrm>
            <a:off x="5010912" y="3886200"/>
            <a:ext cx="457200" cy="457200"/>
          </a:xfrm>
          <a:prstGeom prst="ellipse">
            <a:avLst/>
          </a:prstGeom>
          <a:solidFill>
            <a:srgbClr val="00695C">
              <a:alpha val="80000"/>
            </a:srgbClr>
          </a:solidFill>
          <a:ln w="12700">
            <a:solidFill>
              <a:srgbClr val="00695C"/>
            </a:solidFill>
            <a:prstDash val="solid"/>
          </a:ln>
        </p:spPr>
      </p:sp>
      <p:sp>
        <p:nvSpPr>
          <p:cNvPr id="34" name="Text 32"/>
          <p:cNvSpPr/>
          <p:nvPr/>
        </p:nvSpPr>
        <p:spPr>
          <a:xfrm>
            <a:off x="5010912" y="3886200"/>
            <a:ext cx="457200" cy="457200"/>
          </a:xfrm>
          <a:prstGeom prst="rect">
            <a:avLst/>
          </a:prstGeom>
          <a:noFill/>
          <a:ln/>
        </p:spPr>
        <p:txBody>
          <a:bodyPr wrap="square" lIns="0" tIns="0" rIns="0" bIns="0" rtlCol="0" anchor="ctr"/>
          <a:lstStyle/>
          <a:p>
            <a:pPr marL="0" indent="0" algn="ctr">
              <a:buNone/>
            </a:pPr>
            <a:r>
              <a:rPr lang="en-US" sz="1300" b="1" dirty="0">
                <a:solidFill>
                  <a:srgbClr val="FFFFFF"/>
                </a:solidFill>
              </a:rPr>
              <a:t>6</a:t>
            </a:r>
            <a:endParaRPr lang="en-US" sz="1300" dirty="0"/>
          </a:p>
        </p:txBody>
      </p:sp>
      <p:sp>
        <p:nvSpPr>
          <p:cNvPr id="35" name="Text 33"/>
          <p:cNvSpPr/>
          <p:nvPr/>
        </p:nvSpPr>
        <p:spPr>
          <a:xfrm>
            <a:off x="5559552" y="3621024"/>
            <a:ext cx="3291840" cy="1005840"/>
          </a:xfrm>
          <a:prstGeom prst="rect">
            <a:avLst/>
          </a:prstGeom>
          <a:noFill/>
          <a:ln/>
        </p:spPr>
        <p:txBody>
          <a:bodyPr wrap="square" rtlCol="0" anchor="ctr"/>
          <a:lstStyle/>
          <a:p>
            <a:pPr marL="0" indent="0" algn="l">
              <a:buNone/>
            </a:pPr>
            <a:r>
              <a:rPr lang="en-US" sz="1400" dirty="0">
                <a:solidFill>
                  <a:srgbClr val="E8EEF4"/>
                </a:solidFill>
              </a:rPr>
              <a:t>মানব চক্ষুর কার্যপ্রণালি এবং আলোক চিত্রগ্রাহী ক্যামেরার কার্যপ্রণালিতে বেশ কিছু সাদৃশ্য আছে।</a:t>
            </a:r>
            <a:endParaRPr lang="en-US" sz="1400"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allOver"/>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name="Slide 11">
    <p:bg>
      <p:bgPr>
        <a:solidFill>
          <a:srgbClr val="F7FAFE"/>
        </a:solidFill>
        <a:effectLst/>
      </p:bgPr>
    </p:bg>
    <p:spTree>
      <p:nvGrpSpPr>
        <p:cNvPr id="1" name=""/>
        <p:cNvGrpSpPr/>
        <p:nvPr/>
      </p:nvGrpSpPr>
      <p:grpSpPr>
        <a:xfrm>
          <a:off x="0" y="0"/>
          <a:ext cx="0" cy="0"/>
          <a:chOff x="0" y="0"/>
          <a:chExt cx="0" cy="0"/>
        </a:xfrm>
      </p:grpSpPr>
      <p:sp>
        <p:nvSpPr>
          <p:cNvPr id="2" name="Shape 0"/>
          <p:cNvSpPr/>
          <p:nvPr/>
        </p:nvSpPr>
        <p:spPr>
          <a:xfrm>
            <a:off x="0" y="0"/>
            <a:ext cx="9144000" cy="1005840"/>
          </a:xfrm>
          <a:prstGeom prst="rect">
            <a:avLst/>
          </a:prstGeom>
          <a:solidFill>
            <a:srgbClr val="0D2244"/>
          </a:solidFill>
          <a:ln w="12700">
            <a:solidFill>
              <a:srgbClr val="0D2244"/>
            </a:solidFill>
            <a:prstDash val="solid"/>
          </a:ln>
        </p:spPr>
      </p:sp>
      <p:sp>
        <p:nvSpPr>
          <p:cNvPr id="3" name="Text 1"/>
          <p:cNvSpPr/>
          <p:nvPr/>
        </p:nvSpPr>
        <p:spPr>
          <a:xfrm>
            <a:off x="365760" y="0"/>
            <a:ext cx="8229600" cy="1005840"/>
          </a:xfrm>
          <a:prstGeom prst="rect">
            <a:avLst/>
          </a:prstGeom>
          <a:noFill/>
          <a:ln/>
        </p:spPr>
        <p:txBody>
          <a:bodyPr wrap="square" rtlCol="0" anchor="ctr"/>
          <a:lstStyle/>
          <a:p>
            <a:pPr marL="0" indent="0">
              <a:buNone/>
            </a:pPr>
            <a:r>
              <a:rPr lang="en-US" sz="2600" b="1" dirty="0">
                <a:solidFill>
                  <a:srgbClr val="FFFFFF"/>
                </a:solidFill>
              </a:rPr>
              <a:t>নতুন শব্দ ও নমুনা প্রশ্ন</a:t>
            </a:r>
            <a:endParaRPr lang="en-US" sz="2600" dirty="0"/>
          </a:p>
        </p:txBody>
      </p:sp>
      <p:sp>
        <p:nvSpPr>
          <p:cNvPr id="4" name="Shape 2"/>
          <p:cNvSpPr/>
          <p:nvPr/>
        </p:nvSpPr>
        <p:spPr>
          <a:xfrm>
            <a:off x="0" y="1005840"/>
            <a:ext cx="9144000" cy="64008"/>
          </a:xfrm>
          <a:prstGeom prst="rect">
            <a:avLst/>
          </a:prstGeom>
          <a:solidFill>
            <a:srgbClr val="F5A623"/>
          </a:solidFill>
          <a:ln w="12700">
            <a:solidFill>
              <a:srgbClr val="F5A623"/>
            </a:solidFill>
            <a:prstDash val="solid"/>
          </a:ln>
        </p:spPr>
      </p:sp>
      <p:sp>
        <p:nvSpPr>
          <p:cNvPr id="5" name="Shape 3"/>
          <p:cNvSpPr/>
          <p:nvPr/>
        </p:nvSpPr>
        <p:spPr>
          <a:xfrm>
            <a:off x="274320" y="1170432"/>
            <a:ext cx="3931920" cy="438912"/>
          </a:xfrm>
          <a:prstGeom prst="rect">
            <a:avLst/>
          </a:prstGeom>
          <a:solidFill>
            <a:srgbClr val="0D2244"/>
          </a:solidFill>
          <a:ln w="12700">
            <a:solidFill>
              <a:srgbClr val="0D2244"/>
            </a:solidFill>
            <a:prstDash val="solid"/>
          </a:ln>
        </p:spPr>
      </p:sp>
      <p:sp>
        <p:nvSpPr>
          <p:cNvPr id="6" name="Text 4"/>
          <p:cNvSpPr/>
          <p:nvPr/>
        </p:nvSpPr>
        <p:spPr>
          <a:xfrm>
            <a:off x="411480" y="1170432"/>
            <a:ext cx="3749040" cy="438912"/>
          </a:xfrm>
          <a:prstGeom prst="rect">
            <a:avLst/>
          </a:prstGeom>
          <a:noFill/>
          <a:ln/>
        </p:spPr>
        <p:txBody>
          <a:bodyPr wrap="square" rtlCol="0" anchor="ctr"/>
          <a:lstStyle/>
          <a:p>
            <a:pPr marL="0" indent="0">
              <a:buNone/>
            </a:pPr>
            <a:r>
              <a:rPr lang="en-US" sz="1500" b="1" dirty="0">
                <a:solidFill>
                  <a:srgbClr val="FFD180"/>
                </a:solidFill>
              </a:rPr>
              <a:t>গুরুত্বপূর্ণ শব্দ</a:t>
            </a:r>
            <a:endParaRPr lang="en-US" sz="1500" dirty="0"/>
          </a:p>
        </p:txBody>
      </p:sp>
      <p:sp>
        <p:nvSpPr>
          <p:cNvPr id="7" name="Shape 5"/>
          <p:cNvSpPr/>
          <p:nvPr/>
        </p:nvSpPr>
        <p:spPr>
          <a:xfrm>
            <a:off x="274320" y="1691640"/>
            <a:ext cx="1920240" cy="658368"/>
          </a:xfrm>
          <a:prstGeom prst="rect">
            <a:avLst/>
          </a:prstGeom>
          <a:solidFill>
            <a:srgbClr val="FFFFFF"/>
          </a:solidFill>
          <a:ln w="12700">
            <a:solidFill>
              <a:srgbClr val="D0DCE8"/>
            </a:solidFill>
            <a:prstDash val="solid"/>
          </a:ln>
        </p:spPr>
      </p:sp>
      <p:sp>
        <p:nvSpPr>
          <p:cNvPr id="8" name="Shape 6"/>
          <p:cNvSpPr/>
          <p:nvPr/>
        </p:nvSpPr>
        <p:spPr>
          <a:xfrm>
            <a:off x="274320" y="1691640"/>
            <a:ext cx="1920240" cy="54864"/>
          </a:xfrm>
          <a:prstGeom prst="rect">
            <a:avLst/>
          </a:prstGeom>
          <a:solidFill>
            <a:srgbClr val="F5A623"/>
          </a:solidFill>
          <a:ln w="12700">
            <a:solidFill>
              <a:srgbClr val="F5A623"/>
            </a:solidFill>
            <a:prstDash val="solid"/>
          </a:ln>
        </p:spPr>
      </p:sp>
      <p:sp>
        <p:nvSpPr>
          <p:cNvPr id="9" name="Text 7"/>
          <p:cNvSpPr/>
          <p:nvPr/>
        </p:nvSpPr>
        <p:spPr>
          <a:xfrm>
            <a:off x="347472" y="1783080"/>
            <a:ext cx="1783080" cy="274320"/>
          </a:xfrm>
          <a:prstGeom prst="rect">
            <a:avLst/>
          </a:prstGeom>
          <a:noFill/>
          <a:ln/>
        </p:spPr>
        <p:txBody>
          <a:bodyPr wrap="square" rtlCol="0" anchor="ctr"/>
          <a:lstStyle/>
          <a:p>
            <a:pPr marL="0" indent="0">
              <a:buNone/>
            </a:pPr>
            <a:r>
              <a:rPr lang="en-US" sz="1200" b="1" dirty="0">
                <a:solidFill>
                  <a:srgbClr val="1A2B4A"/>
                </a:solidFill>
              </a:rPr>
              <a:t>আলোর প্রতিসরণ</a:t>
            </a:r>
            <a:endParaRPr lang="en-US" sz="1200" dirty="0"/>
          </a:p>
        </p:txBody>
      </p:sp>
      <p:sp>
        <p:nvSpPr>
          <p:cNvPr id="10" name="Text 8"/>
          <p:cNvSpPr/>
          <p:nvPr/>
        </p:nvSpPr>
        <p:spPr>
          <a:xfrm>
            <a:off x="347472" y="2039112"/>
            <a:ext cx="1783080" cy="256032"/>
          </a:xfrm>
          <a:prstGeom prst="rect">
            <a:avLst/>
          </a:prstGeom>
          <a:noFill/>
          <a:ln/>
        </p:spPr>
        <p:txBody>
          <a:bodyPr wrap="square" rtlCol="0" anchor="ctr"/>
          <a:lstStyle/>
          <a:p>
            <a:pPr marL="0" indent="0">
              <a:buNone/>
            </a:pPr>
            <a:r>
              <a:rPr lang="en-US" sz="1000" i="1" dirty="0">
                <a:solidFill>
                  <a:srgbClr val="4A6080"/>
                </a:solidFill>
              </a:rPr>
              <a:t>Refraction of Light</a:t>
            </a:r>
            <a:endParaRPr lang="en-US" sz="1000" dirty="0"/>
          </a:p>
        </p:txBody>
      </p:sp>
      <p:sp>
        <p:nvSpPr>
          <p:cNvPr id="11" name="Shape 9"/>
          <p:cNvSpPr/>
          <p:nvPr/>
        </p:nvSpPr>
        <p:spPr>
          <a:xfrm>
            <a:off x="2286000" y="1691640"/>
            <a:ext cx="1920240" cy="658368"/>
          </a:xfrm>
          <a:prstGeom prst="rect">
            <a:avLst/>
          </a:prstGeom>
          <a:solidFill>
            <a:srgbClr val="FFFFFF"/>
          </a:solidFill>
          <a:ln w="12700">
            <a:solidFill>
              <a:srgbClr val="D0DCE8"/>
            </a:solidFill>
            <a:prstDash val="solid"/>
          </a:ln>
        </p:spPr>
      </p:sp>
      <p:sp>
        <p:nvSpPr>
          <p:cNvPr id="12" name="Shape 10"/>
          <p:cNvSpPr/>
          <p:nvPr/>
        </p:nvSpPr>
        <p:spPr>
          <a:xfrm>
            <a:off x="2286000" y="1691640"/>
            <a:ext cx="1920240" cy="54864"/>
          </a:xfrm>
          <a:prstGeom prst="rect">
            <a:avLst/>
          </a:prstGeom>
          <a:solidFill>
            <a:srgbClr val="F5A623"/>
          </a:solidFill>
          <a:ln w="12700">
            <a:solidFill>
              <a:srgbClr val="F5A623"/>
            </a:solidFill>
            <a:prstDash val="solid"/>
          </a:ln>
        </p:spPr>
      </p:sp>
      <p:sp>
        <p:nvSpPr>
          <p:cNvPr id="13" name="Text 11"/>
          <p:cNvSpPr/>
          <p:nvPr/>
        </p:nvSpPr>
        <p:spPr>
          <a:xfrm>
            <a:off x="2359152" y="1783080"/>
            <a:ext cx="1783080" cy="274320"/>
          </a:xfrm>
          <a:prstGeom prst="rect">
            <a:avLst/>
          </a:prstGeom>
          <a:noFill/>
          <a:ln/>
        </p:spPr>
        <p:txBody>
          <a:bodyPr wrap="square" rtlCol="0" anchor="ctr"/>
          <a:lstStyle/>
          <a:p>
            <a:pPr marL="0" indent="0">
              <a:buNone/>
            </a:pPr>
            <a:r>
              <a:rPr lang="en-US" sz="1200" b="1" dirty="0">
                <a:solidFill>
                  <a:srgbClr val="1A2B4A"/>
                </a:solidFill>
              </a:rPr>
              <a:t>সংকট কোণ</a:t>
            </a:r>
            <a:endParaRPr lang="en-US" sz="1200" dirty="0"/>
          </a:p>
        </p:txBody>
      </p:sp>
      <p:sp>
        <p:nvSpPr>
          <p:cNvPr id="14" name="Text 12"/>
          <p:cNvSpPr/>
          <p:nvPr/>
        </p:nvSpPr>
        <p:spPr>
          <a:xfrm>
            <a:off x="2359152" y="2039112"/>
            <a:ext cx="1783080" cy="256032"/>
          </a:xfrm>
          <a:prstGeom prst="rect">
            <a:avLst/>
          </a:prstGeom>
          <a:noFill/>
          <a:ln/>
        </p:spPr>
        <p:txBody>
          <a:bodyPr wrap="square" rtlCol="0" anchor="ctr"/>
          <a:lstStyle/>
          <a:p>
            <a:pPr marL="0" indent="0">
              <a:buNone/>
            </a:pPr>
            <a:r>
              <a:rPr lang="en-US" sz="1000" i="1" dirty="0">
                <a:solidFill>
                  <a:srgbClr val="4A6080"/>
                </a:solidFill>
              </a:rPr>
              <a:t>Critical Angle</a:t>
            </a:r>
            <a:endParaRPr lang="en-US" sz="1000" dirty="0"/>
          </a:p>
        </p:txBody>
      </p:sp>
      <p:sp>
        <p:nvSpPr>
          <p:cNvPr id="15" name="Shape 13"/>
          <p:cNvSpPr/>
          <p:nvPr/>
        </p:nvSpPr>
        <p:spPr>
          <a:xfrm>
            <a:off x="274320" y="2441448"/>
            <a:ext cx="1920240" cy="658368"/>
          </a:xfrm>
          <a:prstGeom prst="rect">
            <a:avLst/>
          </a:prstGeom>
          <a:solidFill>
            <a:srgbClr val="FFFFFF"/>
          </a:solidFill>
          <a:ln w="12700">
            <a:solidFill>
              <a:srgbClr val="D0DCE8"/>
            </a:solidFill>
            <a:prstDash val="solid"/>
          </a:ln>
        </p:spPr>
      </p:sp>
      <p:sp>
        <p:nvSpPr>
          <p:cNvPr id="16" name="Shape 14"/>
          <p:cNvSpPr/>
          <p:nvPr/>
        </p:nvSpPr>
        <p:spPr>
          <a:xfrm>
            <a:off x="274320" y="2441448"/>
            <a:ext cx="1920240" cy="54864"/>
          </a:xfrm>
          <a:prstGeom prst="rect">
            <a:avLst/>
          </a:prstGeom>
          <a:solidFill>
            <a:srgbClr val="F5A623"/>
          </a:solidFill>
          <a:ln w="12700">
            <a:solidFill>
              <a:srgbClr val="F5A623"/>
            </a:solidFill>
            <a:prstDash val="solid"/>
          </a:ln>
        </p:spPr>
      </p:sp>
      <p:sp>
        <p:nvSpPr>
          <p:cNvPr id="17" name="Text 15"/>
          <p:cNvSpPr/>
          <p:nvPr/>
        </p:nvSpPr>
        <p:spPr>
          <a:xfrm>
            <a:off x="347472" y="2532888"/>
            <a:ext cx="1783080" cy="274320"/>
          </a:xfrm>
          <a:prstGeom prst="rect">
            <a:avLst/>
          </a:prstGeom>
          <a:noFill/>
          <a:ln/>
        </p:spPr>
        <p:txBody>
          <a:bodyPr wrap="square" rtlCol="0" anchor="ctr"/>
          <a:lstStyle/>
          <a:p>
            <a:pPr marL="0" indent="0">
              <a:buNone/>
            </a:pPr>
            <a:r>
              <a:rPr lang="en-US" sz="1200" b="1" dirty="0">
                <a:solidFill>
                  <a:srgbClr val="1A2B4A"/>
                </a:solidFill>
              </a:rPr>
              <a:t>পূর্ণ অভ্যন্তরীণ প্রতিফলন</a:t>
            </a:r>
            <a:endParaRPr lang="en-US" sz="1200" dirty="0"/>
          </a:p>
        </p:txBody>
      </p:sp>
      <p:sp>
        <p:nvSpPr>
          <p:cNvPr id="18" name="Text 16"/>
          <p:cNvSpPr/>
          <p:nvPr/>
        </p:nvSpPr>
        <p:spPr>
          <a:xfrm>
            <a:off x="347472" y="2788920"/>
            <a:ext cx="1783080" cy="256032"/>
          </a:xfrm>
          <a:prstGeom prst="rect">
            <a:avLst/>
          </a:prstGeom>
          <a:noFill/>
          <a:ln/>
        </p:spPr>
        <p:txBody>
          <a:bodyPr wrap="square" rtlCol="0" anchor="ctr"/>
          <a:lstStyle/>
          <a:p>
            <a:pPr marL="0" indent="0">
              <a:buNone/>
            </a:pPr>
            <a:r>
              <a:rPr lang="en-US" sz="1000" i="1" dirty="0">
                <a:solidFill>
                  <a:srgbClr val="4A6080"/>
                </a:solidFill>
              </a:rPr>
              <a:t>Total Internal Reflection</a:t>
            </a:r>
            <a:endParaRPr lang="en-US" sz="1000" dirty="0"/>
          </a:p>
        </p:txBody>
      </p:sp>
      <p:sp>
        <p:nvSpPr>
          <p:cNvPr id="19" name="Shape 17"/>
          <p:cNvSpPr/>
          <p:nvPr/>
        </p:nvSpPr>
        <p:spPr>
          <a:xfrm>
            <a:off x="2286000" y="2441448"/>
            <a:ext cx="1920240" cy="658368"/>
          </a:xfrm>
          <a:prstGeom prst="rect">
            <a:avLst/>
          </a:prstGeom>
          <a:solidFill>
            <a:srgbClr val="FFFFFF"/>
          </a:solidFill>
          <a:ln w="12700">
            <a:solidFill>
              <a:srgbClr val="D0DCE8"/>
            </a:solidFill>
            <a:prstDash val="solid"/>
          </a:ln>
        </p:spPr>
      </p:sp>
      <p:sp>
        <p:nvSpPr>
          <p:cNvPr id="20" name="Shape 18"/>
          <p:cNvSpPr/>
          <p:nvPr/>
        </p:nvSpPr>
        <p:spPr>
          <a:xfrm>
            <a:off x="2286000" y="2441448"/>
            <a:ext cx="1920240" cy="54864"/>
          </a:xfrm>
          <a:prstGeom prst="rect">
            <a:avLst/>
          </a:prstGeom>
          <a:solidFill>
            <a:srgbClr val="F5A623"/>
          </a:solidFill>
          <a:ln w="12700">
            <a:solidFill>
              <a:srgbClr val="F5A623"/>
            </a:solidFill>
            <a:prstDash val="solid"/>
          </a:ln>
        </p:spPr>
      </p:sp>
      <p:sp>
        <p:nvSpPr>
          <p:cNvPr id="21" name="Text 19"/>
          <p:cNvSpPr/>
          <p:nvPr/>
        </p:nvSpPr>
        <p:spPr>
          <a:xfrm>
            <a:off x="2359152" y="2532888"/>
            <a:ext cx="1783080" cy="274320"/>
          </a:xfrm>
          <a:prstGeom prst="rect">
            <a:avLst/>
          </a:prstGeom>
          <a:noFill/>
          <a:ln/>
        </p:spPr>
        <p:txBody>
          <a:bodyPr wrap="square" rtlCol="0" anchor="ctr"/>
          <a:lstStyle/>
          <a:p>
            <a:pPr marL="0" indent="0">
              <a:buNone/>
            </a:pPr>
            <a:r>
              <a:rPr lang="en-US" sz="1200" b="1" dirty="0">
                <a:solidFill>
                  <a:srgbClr val="1A2B4A"/>
                </a:solidFill>
              </a:rPr>
              <a:t>অপটিক্যাল ফাইবার</a:t>
            </a:r>
            <a:endParaRPr lang="en-US" sz="1200" dirty="0"/>
          </a:p>
        </p:txBody>
      </p:sp>
      <p:sp>
        <p:nvSpPr>
          <p:cNvPr id="22" name="Text 20"/>
          <p:cNvSpPr/>
          <p:nvPr/>
        </p:nvSpPr>
        <p:spPr>
          <a:xfrm>
            <a:off x="2359152" y="2788920"/>
            <a:ext cx="1783080" cy="256032"/>
          </a:xfrm>
          <a:prstGeom prst="rect">
            <a:avLst/>
          </a:prstGeom>
          <a:noFill/>
          <a:ln/>
        </p:spPr>
        <p:txBody>
          <a:bodyPr wrap="square" rtlCol="0" anchor="ctr"/>
          <a:lstStyle/>
          <a:p>
            <a:pPr marL="0" indent="0">
              <a:buNone/>
            </a:pPr>
            <a:r>
              <a:rPr lang="en-US" sz="1000" i="1" dirty="0">
                <a:solidFill>
                  <a:srgbClr val="4A6080"/>
                </a:solidFill>
              </a:rPr>
              <a:t>Optical Fibre</a:t>
            </a:r>
            <a:endParaRPr lang="en-US" sz="1000" dirty="0"/>
          </a:p>
        </p:txBody>
      </p:sp>
      <p:sp>
        <p:nvSpPr>
          <p:cNvPr id="23" name="Shape 21"/>
          <p:cNvSpPr/>
          <p:nvPr/>
        </p:nvSpPr>
        <p:spPr>
          <a:xfrm>
            <a:off x="274320" y="3191256"/>
            <a:ext cx="1920240" cy="658368"/>
          </a:xfrm>
          <a:prstGeom prst="rect">
            <a:avLst/>
          </a:prstGeom>
          <a:solidFill>
            <a:srgbClr val="FFFFFF"/>
          </a:solidFill>
          <a:ln w="12700">
            <a:solidFill>
              <a:srgbClr val="D0DCE8"/>
            </a:solidFill>
            <a:prstDash val="solid"/>
          </a:ln>
        </p:spPr>
      </p:sp>
      <p:sp>
        <p:nvSpPr>
          <p:cNvPr id="24" name="Shape 22"/>
          <p:cNvSpPr/>
          <p:nvPr/>
        </p:nvSpPr>
        <p:spPr>
          <a:xfrm>
            <a:off x="274320" y="3191256"/>
            <a:ext cx="1920240" cy="54864"/>
          </a:xfrm>
          <a:prstGeom prst="rect">
            <a:avLst/>
          </a:prstGeom>
          <a:solidFill>
            <a:srgbClr val="F5A623"/>
          </a:solidFill>
          <a:ln w="12700">
            <a:solidFill>
              <a:srgbClr val="F5A623"/>
            </a:solidFill>
            <a:prstDash val="solid"/>
          </a:ln>
        </p:spPr>
      </p:sp>
      <p:sp>
        <p:nvSpPr>
          <p:cNvPr id="25" name="Text 23"/>
          <p:cNvSpPr/>
          <p:nvPr/>
        </p:nvSpPr>
        <p:spPr>
          <a:xfrm>
            <a:off x="347472" y="3282696"/>
            <a:ext cx="1783080" cy="274320"/>
          </a:xfrm>
          <a:prstGeom prst="rect">
            <a:avLst/>
          </a:prstGeom>
          <a:noFill/>
          <a:ln/>
        </p:spPr>
        <p:txBody>
          <a:bodyPr wrap="square" rtlCol="0" anchor="ctr"/>
          <a:lstStyle/>
          <a:p>
            <a:pPr marL="0" indent="0">
              <a:buNone/>
            </a:pPr>
            <a:r>
              <a:rPr lang="en-US" sz="1200" b="1" dirty="0">
                <a:solidFill>
                  <a:srgbClr val="1A2B4A"/>
                </a:solidFill>
              </a:rPr>
              <a:t>ম্যাগনিফাইং গ্লাস</a:t>
            </a:r>
            <a:endParaRPr lang="en-US" sz="1200" dirty="0"/>
          </a:p>
        </p:txBody>
      </p:sp>
      <p:sp>
        <p:nvSpPr>
          <p:cNvPr id="26" name="Text 24"/>
          <p:cNvSpPr/>
          <p:nvPr/>
        </p:nvSpPr>
        <p:spPr>
          <a:xfrm>
            <a:off x="347472" y="3538728"/>
            <a:ext cx="1783080" cy="256032"/>
          </a:xfrm>
          <a:prstGeom prst="rect">
            <a:avLst/>
          </a:prstGeom>
          <a:noFill/>
          <a:ln/>
        </p:spPr>
        <p:txBody>
          <a:bodyPr wrap="square" rtlCol="0" anchor="ctr"/>
          <a:lstStyle/>
          <a:p>
            <a:pPr marL="0" indent="0">
              <a:buNone/>
            </a:pPr>
            <a:r>
              <a:rPr lang="en-US" sz="1000" i="1" dirty="0">
                <a:solidFill>
                  <a:srgbClr val="4A6080"/>
                </a:solidFill>
              </a:rPr>
              <a:t>Magnifying Glass</a:t>
            </a:r>
            <a:endParaRPr lang="en-US" sz="1000" dirty="0"/>
          </a:p>
        </p:txBody>
      </p:sp>
      <p:sp>
        <p:nvSpPr>
          <p:cNvPr id="27" name="Shape 25"/>
          <p:cNvSpPr/>
          <p:nvPr/>
        </p:nvSpPr>
        <p:spPr>
          <a:xfrm>
            <a:off x="2286000" y="3191256"/>
            <a:ext cx="1920240" cy="658368"/>
          </a:xfrm>
          <a:prstGeom prst="rect">
            <a:avLst/>
          </a:prstGeom>
          <a:solidFill>
            <a:srgbClr val="FFFFFF"/>
          </a:solidFill>
          <a:ln w="12700">
            <a:solidFill>
              <a:srgbClr val="D0DCE8"/>
            </a:solidFill>
            <a:prstDash val="solid"/>
          </a:ln>
        </p:spPr>
      </p:sp>
      <p:sp>
        <p:nvSpPr>
          <p:cNvPr id="28" name="Shape 26"/>
          <p:cNvSpPr/>
          <p:nvPr/>
        </p:nvSpPr>
        <p:spPr>
          <a:xfrm>
            <a:off x="2286000" y="3191256"/>
            <a:ext cx="1920240" cy="54864"/>
          </a:xfrm>
          <a:prstGeom prst="rect">
            <a:avLst/>
          </a:prstGeom>
          <a:solidFill>
            <a:srgbClr val="F5A623"/>
          </a:solidFill>
          <a:ln w="12700">
            <a:solidFill>
              <a:srgbClr val="F5A623"/>
            </a:solidFill>
            <a:prstDash val="solid"/>
          </a:ln>
        </p:spPr>
      </p:sp>
      <p:sp>
        <p:nvSpPr>
          <p:cNvPr id="29" name="Text 27"/>
          <p:cNvSpPr/>
          <p:nvPr/>
        </p:nvSpPr>
        <p:spPr>
          <a:xfrm>
            <a:off x="2359152" y="3282696"/>
            <a:ext cx="1783080" cy="274320"/>
          </a:xfrm>
          <a:prstGeom prst="rect">
            <a:avLst/>
          </a:prstGeom>
          <a:noFill/>
          <a:ln/>
        </p:spPr>
        <p:txBody>
          <a:bodyPr wrap="square" rtlCol="0" anchor="ctr"/>
          <a:lstStyle/>
          <a:p>
            <a:pPr marL="0" indent="0">
              <a:buNone/>
            </a:pPr>
            <a:r>
              <a:rPr lang="en-US" sz="1200" b="1" dirty="0">
                <a:solidFill>
                  <a:srgbClr val="1A2B4A"/>
                </a:solidFill>
              </a:rPr>
              <a:t>অক্ষিপট / রেটিনা</a:t>
            </a:r>
            <a:endParaRPr lang="en-US" sz="1200" dirty="0"/>
          </a:p>
        </p:txBody>
      </p:sp>
      <p:sp>
        <p:nvSpPr>
          <p:cNvPr id="30" name="Text 28"/>
          <p:cNvSpPr/>
          <p:nvPr/>
        </p:nvSpPr>
        <p:spPr>
          <a:xfrm>
            <a:off x="2359152" y="3538728"/>
            <a:ext cx="1783080" cy="256032"/>
          </a:xfrm>
          <a:prstGeom prst="rect">
            <a:avLst/>
          </a:prstGeom>
          <a:noFill/>
          <a:ln/>
        </p:spPr>
        <p:txBody>
          <a:bodyPr wrap="square" rtlCol="0" anchor="ctr"/>
          <a:lstStyle/>
          <a:p>
            <a:pPr marL="0" indent="0">
              <a:buNone/>
            </a:pPr>
            <a:r>
              <a:rPr lang="en-US" sz="1000" i="1" dirty="0">
                <a:solidFill>
                  <a:srgbClr val="4A6080"/>
                </a:solidFill>
              </a:rPr>
              <a:t>Retina</a:t>
            </a:r>
            <a:endParaRPr lang="en-US" sz="1000" dirty="0"/>
          </a:p>
        </p:txBody>
      </p:sp>
      <p:sp>
        <p:nvSpPr>
          <p:cNvPr id="31" name="Shape 29"/>
          <p:cNvSpPr/>
          <p:nvPr/>
        </p:nvSpPr>
        <p:spPr>
          <a:xfrm>
            <a:off x="274320" y="3941064"/>
            <a:ext cx="1920240" cy="658368"/>
          </a:xfrm>
          <a:prstGeom prst="rect">
            <a:avLst/>
          </a:prstGeom>
          <a:solidFill>
            <a:srgbClr val="FFFFFF"/>
          </a:solidFill>
          <a:ln w="12700">
            <a:solidFill>
              <a:srgbClr val="D0DCE8"/>
            </a:solidFill>
            <a:prstDash val="solid"/>
          </a:ln>
        </p:spPr>
      </p:sp>
      <p:sp>
        <p:nvSpPr>
          <p:cNvPr id="32" name="Shape 30"/>
          <p:cNvSpPr/>
          <p:nvPr/>
        </p:nvSpPr>
        <p:spPr>
          <a:xfrm>
            <a:off x="274320" y="3941064"/>
            <a:ext cx="1920240" cy="54864"/>
          </a:xfrm>
          <a:prstGeom prst="rect">
            <a:avLst/>
          </a:prstGeom>
          <a:solidFill>
            <a:srgbClr val="F5A623"/>
          </a:solidFill>
          <a:ln w="12700">
            <a:solidFill>
              <a:srgbClr val="F5A623"/>
            </a:solidFill>
            <a:prstDash val="solid"/>
          </a:ln>
        </p:spPr>
      </p:sp>
      <p:sp>
        <p:nvSpPr>
          <p:cNvPr id="33" name="Text 31"/>
          <p:cNvSpPr/>
          <p:nvPr/>
        </p:nvSpPr>
        <p:spPr>
          <a:xfrm>
            <a:off x="347472" y="4032504"/>
            <a:ext cx="1783080" cy="274320"/>
          </a:xfrm>
          <a:prstGeom prst="rect">
            <a:avLst/>
          </a:prstGeom>
          <a:noFill/>
          <a:ln/>
        </p:spPr>
        <p:txBody>
          <a:bodyPr wrap="square" rtlCol="0" anchor="ctr"/>
          <a:lstStyle/>
          <a:p>
            <a:pPr marL="0" indent="0">
              <a:buNone/>
            </a:pPr>
            <a:r>
              <a:rPr lang="en-US" sz="1200" b="1" dirty="0">
                <a:solidFill>
                  <a:srgbClr val="1A2B4A"/>
                </a:solidFill>
              </a:rPr>
              <a:t>কর্নিয়া</a:t>
            </a:r>
            <a:endParaRPr lang="en-US" sz="1200" dirty="0"/>
          </a:p>
        </p:txBody>
      </p:sp>
      <p:sp>
        <p:nvSpPr>
          <p:cNvPr id="34" name="Text 32"/>
          <p:cNvSpPr/>
          <p:nvPr/>
        </p:nvSpPr>
        <p:spPr>
          <a:xfrm>
            <a:off x="347472" y="4288536"/>
            <a:ext cx="1783080" cy="256032"/>
          </a:xfrm>
          <a:prstGeom prst="rect">
            <a:avLst/>
          </a:prstGeom>
          <a:noFill/>
          <a:ln/>
        </p:spPr>
        <p:txBody>
          <a:bodyPr wrap="square" rtlCol="0" anchor="ctr"/>
          <a:lstStyle/>
          <a:p>
            <a:pPr marL="0" indent="0">
              <a:buNone/>
            </a:pPr>
            <a:r>
              <a:rPr lang="en-US" sz="1000" i="1" dirty="0">
                <a:solidFill>
                  <a:srgbClr val="4A6080"/>
                </a:solidFill>
              </a:rPr>
              <a:t>Cornea</a:t>
            </a:r>
            <a:endParaRPr lang="en-US" sz="1000" dirty="0"/>
          </a:p>
        </p:txBody>
      </p:sp>
      <p:sp>
        <p:nvSpPr>
          <p:cNvPr id="35" name="Shape 33"/>
          <p:cNvSpPr/>
          <p:nvPr/>
        </p:nvSpPr>
        <p:spPr>
          <a:xfrm>
            <a:off x="2286000" y="3941064"/>
            <a:ext cx="1920240" cy="658368"/>
          </a:xfrm>
          <a:prstGeom prst="rect">
            <a:avLst/>
          </a:prstGeom>
          <a:solidFill>
            <a:srgbClr val="FFFFFF"/>
          </a:solidFill>
          <a:ln w="12700">
            <a:solidFill>
              <a:srgbClr val="D0DCE8"/>
            </a:solidFill>
            <a:prstDash val="solid"/>
          </a:ln>
        </p:spPr>
      </p:sp>
      <p:sp>
        <p:nvSpPr>
          <p:cNvPr id="36" name="Shape 34"/>
          <p:cNvSpPr/>
          <p:nvPr/>
        </p:nvSpPr>
        <p:spPr>
          <a:xfrm>
            <a:off x="2286000" y="3941064"/>
            <a:ext cx="1920240" cy="54864"/>
          </a:xfrm>
          <a:prstGeom prst="rect">
            <a:avLst/>
          </a:prstGeom>
          <a:solidFill>
            <a:srgbClr val="F5A623"/>
          </a:solidFill>
          <a:ln w="12700">
            <a:solidFill>
              <a:srgbClr val="F5A623"/>
            </a:solidFill>
            <a:prstDash val="solid"/>
          </a:ln>
        </p:spPr>
      </p:sp>
      <p:sp>
        <p:nvSpPr>
          <p:cNvPr id="37" name="Text 35"/>
          <p:cNvSpPr/>
          <p:nvPr/>
        </p:nvSpPr>
        <p:spPr>
          <a:xfrm>
            <a:off x="2359152" y="4032504"/>
            <a:ext cx="1783080" cy="274320"/>
          </a:xfrm>
          <a:prstGeom prst="rect">
            <a:avLst/>
          </a:prstGeom>
          <a:noFill/>
          <a:ln/>
        </p:spPr>
        <p:txBody>
          <a:bodyPr wrap="square" rtlCol="0" anchor="ctr"/>
          <a:lstStyle/>
          <a:p>
            <a:pPr marL="0" indent="0">
              <a:buNone/>
            </a:pPr>
            <a:r>
              <a:rPr lang="en-US" sz="1200" b="1" dirty="0">
                <a:solidFill>
                  <a:srgbClr val="1A2B4A"/>
                </a:solidFill>
              </a:rPr>
              <a:t>আইরিস</a:t>
            </a:r>
            <a:endParaRPr lang="en-US" sz="1200" dirty="0"/>
          </a:p>
        </p:txBody>
      </p:sp>
      <p:sp>
        <p:nvSpPr>
          <p:cNvPr id="38" name="Text 36"/>
          <p:cNvSpPr/>
          <p:nvPr/>
        </p:nvSpPr>
        <p:spPr>
          <a:xfrm>
            <a:off x="2359152" y="4288536"/>
            <a:ext cx="1783080" cy="256032"/>
          </a:xfrm>
          <a:prstGeom prst="rect">
            <a:avLst/>
          </a:prstGeom>
          <a:noFill/>
          <a:ln/>
        </p:spPr>
        <p:txBody>
          <a:bodyPr wrap="square" rtlCol="0" anchor="ctr"/>
          <a:lstStyle/>
          <a:p>
            <a:pPr marL="0" indent="0">
              <a:buNone/>
            </a:pPr>
            <a:r>
              <a:rPr lang="en-US" sz="1000" i="1" dirty="0">
                <a:solidFill>
                  <a:srgbClr val="4A6080"/>
                </a:solidFill>
              </a:rPr>
              <a:t>Iris</a:t>
            </a:r>
            <a:endParaRPr lang="en-US" sz="1000" dirty="0"/>
          </a:p>
        </p:txBody>
      </p:sp>
      <p:sp>
        <p:nvSpPr>
          <p:cNvPr id="39" name="Shape 37"/>
          <p:cNvSpPr/>
          <p:nvPr/>
        </p:nvSpPr>
        <p:spPr>
          <a:xfrm>
            <a:off x="4572000" y="1170432"/>
            <a:ext cx="4297680" cy="438912"/>
          </a:xfrm>
          <a:prstGeom prst="rect">
            <a:avLst/>
          </a:prstGeom>
          <a:solidFill>
            <a:srgbClr val="1A4A7A"/>
          </a:solidFill>
          <a:ln w="12700">
            <a:solidFill>
              <a:srgbClr val="1A4A7A"/>
            </a:solidFill>
            <a:prstDash val="solid"/>
          </a:ln>
        </p:spPr>
      </p:sp>
      <p:sp>
        <p:nvSpPr>
          <p:cNvPr id="40" name="Text 38"/>
          <p:cNvSpPr/>
          <p:nvPr/>
        </p:nvSpPr>
        <p:spPr>
          <a:xfrm>
            <a:off x="4709160" y="1170432"/>
            <a:ext cx="4114800" cy="438912"/>
          </a:xfrm>
          <a:prstGeom prst="rect">
            <a:avLst/>
          </a:prstGeom>
          <a:noFill/>
          <a:ln/>
        </p:spPr>
        <p:txBody>
          <a:bodyPr wrap="square" rtlCol="0" anchor="ctr"/>
          <a:lstStyle/>
          <a:p>
            <a:pPr marL="0" indent="0">
              <a:buNone/>
            </a:pPr>
            <a:r>
              <a:rPr lang="en-US" sz="1500" b="1" dirty="0">
                <a:solidFill>
                  <a:srgbClr val="FFFFFF"/>
                </a:solidFill>
              </a:rPr>
              <a:t>নমুনা বহুনির্বাচনি প্রশ্ন</a:t>
            </a:r>
            <a:endParaRPr lang="en-US" sz="1500" dirty="0"/>
          </a:p>
        </p:txBody>
      </p:sp>
      <p:sp>
        <p:nvSpPr>
          <p:cNvPr id="41" name="Shape 39"/>
          <p:cNvSpPr/>
          <p:nvPr/>
        </p:nvSpPr>
        <p:spPr>
          <a:xfrm>
            <a:off x="4617720" y="1691640"/>
            <a:ext cx="4297680" cy="1463040"/>
          </a:xfrm>
          <a:prstGeom prst="rect">
            <a:avLst/>
          </a:prstGeom>
          <a:solidFill>
            <a:srgbClr val="FFFFFF"/>
          </a:solidFill>
          <a:ln w="12700">
            <a:solidFill>
              <a:srgbClr val="D0DCE8"/>
            </a:solidFill>
            <a:prstDash val="solid"/>
          </a:ln>
        </p:spPr>
      </p:sp>
      <p:sp>
        <p:nvSpPr>
          <p:cNvPr id="42" name="Text 40"/>
          <p:cNvSpPr/>
          <p:nvPr/>
        </p:nvSpPr>
        <p:spPr>
          <a:xfrm>
            <a:off x="4663440" y="1792224"/>
            <a:ext cx="4114800" cy="347472"/>
          </a:xfrm>
          <a:prstGeom prst="rect">
            <a:avLst/>
          </a:prstGeom>
          <a:noFill/>
          <a:ln/>
        </p:spPr>
        <p:txBody>
          <a:bodyPr wrap="square" rtlCol="0" anchor="ctr"/>
          <a:lstStyle/>
          <a:p>
            <a:pPr marL="0" indent="0">
              <a:buNone/>
            </a:pPr>
            <a:r>
              <a:rPr lang="en-US" sz="1200" b="1" dirty="0">
                <a:solidFill>
                  <a:srgbClr val="1A2B4A"/>
                </a:solidFill>
              </a:rPr>
              <a:t>১. চোখের শ্বেতমণ্ডলের সামনের অংশকে কী বলে?</a:t>
            </a:r>
            <a:endParaRPr lang="en-US" sz="1200" dirty="0"/>
          </a:p>
        </p:txBody>
      </p:sp>
      <p:sp>
        <p:nvSpPr>
          <p:cNvPr id="43" name="Text 41"/>
          <p:cNvSpPr/>
          <p:nvPr/>
        </p:nvSpPr>
        <p:spPr>
          <a:xfrm>
            <a:off x="4663440" y="2176272"/>
            <a:ext cx="2011680" cy="384048"/>
          </a:xfrm>
          <a:prstGeom prst="rect">
            <a:avLst/>
          </a:prstGeom>
          <a:noFill/>
          <a:ln/>
        </p:spPr>
        <p:txBody>
          <a:bodyPr wrap="square" rtlCol="0" anchor="ctr"/>
          <a:lstStyle/>
          <a:p>
            <a:pPr marL="0" indent="0">
              <a:buNone/>
            </a:pPr>
            <a:r>
              <a:rPr lang="en-US" sz="1100" dirty="0">
                <a:solidFill>
                  <a:srgbClr val="4A6080"/>
                </a:solidFill>
              </a:rPr>
              <a:t>ক. লেন্স</a:t>
            </a:r>
            <a:endParaRPr lang="en-US" sz="1100" dirty="0"/>
          </a:p>
        </p:txBody>
      </p:sp>
      <p:sp>
        <p:nvSpPr>
          <p:cNvPr id="44" name="Text 42"/>
          <p:cNvSpPr/>
          <p:nvPr/>
        </p:nvSpPr>
        <p:spPr>
          <a:xfrm>
            <a:off x="6766560" y="2176272"/>
            <a:ext cx="2011680" cy="384048"/>
          </a:xfrm>
          <a:prstGeom prst="rect">
            <a:avLst/>
          </a:prstGeom>
          <a:noFill/>
          <a:ln/>
        </p:spPr>
        <p:txBody>
          <a:bodyPr wrap="square" rtlCol="0" anchor="ctr"/>
          <a:lstStyle/>
          <a:p>
            <a:pPr marL="0" indent="0">
              <a:buNone/>
            </a:pPr>
            <a:r>
              <a:rPr lang="en-US" sz="1100" dirty="0">
                <a:solidFill>
                  <a:srgbClr val="4A6080"/>
                </a:solidFill>
              </a:rPr>
              <a:t>খ. রেটিনা</a:t>
            </a:r>
            <a:endParaRPr lang="en-US" sz="1100" dirty="0"/>
          </a:p>
        </p:txBody>
      </p:sp>
      <p:sp>
        <p:nvSpPr>
          <p:cNvPr id="45" name="Text 43"/>
          <p:cNvSpPr/>
          <p:nvPr/>
        </p:nvSpPr>
        <p:spPr>
          <a:xfrm>
            <a:off x="4663440" y="2615184"/>
            <a:ext cx="2011680" cy="384048"/>
          </a:xfrm>
          <a:prstGeom prst="rect">
            <a:avLst/>
          </a:prstGeom>
          <a:noFill/>
          <a:ln/>
        </p:spPr>
        <p:txBody>
          <a:bodyPr wrap="square" rtlCol="0" anchor="ctr"/>
          <a:lstStyle/>
          <a:p>
            <a:pPr marL="0" indent="0">
              <a:buNone/>
            </a:pPr>
            <a:r>
              <a:rPr lang="en-US" sz="1100" b="1" dirty="0">
                <a:solidFill>
                  <a:srgbClr val="2ECC71"/>
                </a:solidFill>
              </a:rPr>
              <a:t>গ. কর্নিয়া ✓</a:t>
            </a:r>
            <a:endParaRPr lang="en-US" sz="1100" dirty="0"/>
          </a:p>
        </p:txBody>
      </p:sp>
      <p:sp>
        <p:nvSpPr>
          <p:cNvPr id="46" name="Text 44"/>
          <p:cNvSpPr/>
          <p:nvPr/>
        </p:nvSpPr>
        <p:spPr>
          <a:xfrm>
            <a:off x="6766560" y="2615184"/>
            <a:ext cx="2011680" cy="384048"/>
          </a:xfrm>
          <a:prstGeom prst="rect">
            <a:avLst/>
          </a:prstGeom>
          <a:noFill/>
          <a:ln/>
        </p:spPr>
        <p:txBody>
          <a:bodyPr wrap="square" rtlCol="0" anchor="ctr"/>
          <a:lstStyle/>
          <a:p>
            <a:pPr marL="0" indent="0">
              <a:buNone/>
            </a:pPr>
            <a:r>
              <a:rPr lang="en-US" sz="1100" dirty="0">
                <a:solidFill>
                  <a:srgbClr val="4A6080"/>
                </a:solidFill>
              </a:rPr>
              <a:t>ঘ. আইরিস</a:t>
            </a:r>
            <a:endParaRPr lang="en-US" sz="1100" dirty="0"/>
          </a:p>
        </p:txBody>
      </p:sp>
      <p:sp>
        <p:nvSpPr>
          <p:cNvPr id="47" name="Shape 45"/>
          <p:cNvSpPr/>
          <p:nvPr/>
        </p:nvSpPr>
        <p:spPr>
          <a:xfrm>
            <a:off x="4572000" y="3319272"/>
            <a:ext cx="4297680" cy="1463040"/>
          </a:xfrm>
          <a:prstGeom prst="rect">
            <a:avLst/>
          </a:prstGeom>
          <a:solidFill>
            <a:srgbClr val="FFFFFF"/>
          </a:solidFill>
          <a:ln w="12700">
            <a:solidFill>
              <a:srgbClr val="D0DCE8"/>
            </a:solidFill>
            <a:prstDash val="solid"/>
          </a:ln>
        </p:spPr>
      </p:sp>
      <p:sp>
        <p:nvSpPr>
          <p:cNvPr id="48" name="Text 46"/>
          <p:cNvSpPr/>
          <p:nvPr/>
        </p:nvSpPr>
        <p:spPr>
          <a:xfrm>
            <a:off x="4663440" y="3392424"/>
            <a:ext cx="4114800" cy="347472"/>
          </a:xfrm>
          <a:prstGeom prst="rect">
            <a:avLst/>
          </a:prstGeom>
          <a:noFill/>
          <a:ln/>
        </p:spPr>
        <p:txBody>
          <a:bodyPr wrap="square" rtlCol="0" anchor="ctr"/>
          <a:lstStyle/>
          <a:p>
            <a:pPr marL="0" indent="0">
              <a:buNone/>
            </a:pPr>
            <a:r>
              <a:rPr lang="en-US" sz="1200" b="1" dirty="0">
                <a:solidFill>
                  <a:srgbClr val="1A2B4A"/>
                </a:solidFill>
              </a:rPr>
              <a:t>২. অপটিক্যাল ফাইবার ব্যবহার হয় —</a:t>
            </a:r>
            <a:endParaRPr lang="en-US" sz="1200" dirty="0"/>
          </a:p>
        </p:txBody>
      </p:sp>
      <p:sp>
        <p:nvSpPr>
          <p:cNvPr id="49" name="Text 47"/>
          <p:cNvSpPr/>
          <p:nvPr/>
        </p:nvSpPr>
        <p:spPr>
          <a:xfrm>
            <a:off x="4663440" y="3776472"/>
            <a:ext cx="2011680" cy="384048"/>
          </a:xfrm>
          <a:prstGeom prst="rect">
            <a:avLst/>
          </a:prstGeom>
          <a:noFill/>
          <a:ln/>
        </p:spPr>
        <p:txBody>
          <a:bodyPr wrap="square" rtlCol="0" anchor="ctr"/>
          <a:lstStyle/>
          <a:p>
            <a:pPr marL="0" indent="0">
              <a:buNone/>
            </a:pPr>
            <a:r>
              <a:rPr lang="en-US" sz="1100" dirty="0">
                <a:solidFill>
                  <a:srgbClr val="4A6080"/>
                </a:solidFill>
              </a:rPr>
              <a:t>i. জ্বালানি কাজে</a:t>
            </a:r>
            <a:endParaRPr lang="en-US" sz="1100" dirty="0"/>
          </a:p>
        </p:txBody>
      </p:sp>
      <p:sp>
        <p:nvSpPr>
          <p:cNvPr id="50" name="Text 48"/>
          <p:cNvSpPr/>
          <p:nvPr/>
        </p:nvSpPr>
        <p:spPr>
          <a:xfrm>
            <a:off x="6766560" y="3776472"/>
            <a:ext cx="2011680" cy="384048"/>
          </a:xfrm>
          <a:prstGeom prst="rect">
            <a:avLst/>
          </a:prstGeom>
          <a:noFill/>
          <a:ln/>
        </p:spPr>
        <p:txBody>
          <a:bodyPr wrap="square" rtlCol="0" anchor="ctr"/>
          <a:lstStyle/>
          <a:p>
            <a:pPr marL="0" indent="0">
              <a:buNone/>
            </a:pPr>
            <a:r>
              <a:rPr lang="en-US" sz="1100" dirty="0">
                <a:solidFill>
                  <a:srgbClr val="4A6080"/>
                </a:solidFill>
              </a:rPr>
              <a:t>ii. পাকস্থলী পর্যবেক্ষণে</a:t>
            </a:r>
            <a:endParaRPr lang="en-US" sz="1100" dirty="0"/>
          </a:p>
        </p:txBody>
      </p:sp>
      <p:sp>
        <p:nvSpPr>
          <p:cNvPr id="51" name="Text 49"/>
          <p:cNvSpPr/>
          <p:nvPr/>
        </p:nvSpPr>
        <p:spPr>
          <a:xfrm>
            <a:off x="4663440" y="4215384"/>
            <a:ext cx="2011680" cy="384048"/>
          </a:xfrm>
          <a:prstGeom prst="rect">
            <a:avLst/>
          </a:prstGeom>
          <a:noFill/>
          <a:ln/>
        </p:spPr>
        <p:txBody>
          <a:bodyPr wrap="square" rtlCol="0" anchor="ctr"/>
          <a:lstStyle/>
          <a:p>
            <a:pPr marL="0" indent="0">
              <a:buNone/>
            </a:pPr>
            <a:r>
              <a:rPr lang="en-US" sz="1100" dirty="0">
                <a:solidFill>
                  <a:srgbClr val="4A6080"/>
                </a:solidFill>
              </a:rPr>
              <a:t>iii. টেলিযোগাযোগের ক্ষেত্রে</a:t>
            </a:r>
            <a:endParaRPr lang="en-US" sz="1100" dirty="0"/>
          </a:p>
        </p:txBody>
      </p:sp>
      <p:sp>
        <p:nvSpPr>
          <p:cNvPr id="52" name="Text 50"/>
          <p:cNvSpPr/>
          <p:nvPr/>
        </p:nvSpPr>
        <p:spPr>
          <a:xfrm>
            <a:off x="6766560" y="4215384"/>
            <a:ext cx="2011680" cy="384048"/>
          </a:xfrm>
          <a:prstGeom prst="rect">
            <a:avLst/>
          </a:prstGeom>
          <a:noFill/>
          <a:ln/>
        </p:spPr>
        <p:txBody>
          <a:bodyPr wrap="square" rtlCol="0" anchor="ctr"/>
          <a:lstStyle/>
          <a:p>
            <a:pPr marL="0" indent="0">
              <a:buNone/>
            </a:pPr>
            <a:r>
              <a:rPr lang="en-US" sz="1100" b="1" dirty="0">
                <a:solidFill>
                  <a:srgbClr val="2ECC71"/>
                </a:solidFill>
              </a:rPr>
              <a:t>সঠিক: </a:t>
            </a:r>
            <a:r>
              <a:rPr lang="en-US" sz="1100" b="1" dirty="0" smtClean="0">
                <a:solidFill>
                  <a:srgbClr val="2ECC71"/>
                </a:solidFill>
              </a:rPr>
              <a:t>ii </a:t>
            </a:r>
            <a:r>
              <a:rPr lang="en-US" sz="1100" b="1" dirty="0">
                <a:solidFill>
                  <a:srgbClr val="2ECC71"/>
                </a:solidFill>
              </a:rPr>
              <a:t>ও iii ✓</a:t>
            </a:r>
            <a:endParaRPr lang="en-US" sz="1100"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73626" y="1590261"/>
            <a:ext cx="3508513" cy="1177245"/>
          </a:xfrm>
          <a:prstGeom prst="rect">
            <a:avLst/>
          </a:prstGeom>
          <a:noFill/>
        </p:spPr>
        <p:txBody>
          <a:bodyPr wrap="square" rtlCol="0">
            <a:prstTxWarp prst="textInflate">
              <a:avLst/>
            </a:prstTxWarp>
            <a:spAutoFit/>
          </a:bodyPr>
          <a:lstStyle/>
          <a:p>
            <a:r>
              <a:rPr lang="bn-IN" sz="7200" dirty="0">
                <a:latin typeface="NikoshBAN" panose="02000000000000000000" pitchFamily="2" charset="0"/>
                <a:cs typeface="NikoshBAN" panose="02000000000000000000" pitchFamily="2" charset="0"/>
              </a:rPr>
              <a:t>  </a:t>
            </a:r>
            <a:endParaRPr lang="en-US" sz="7200" dirty="0">
              <a:latin typeface="NikoshBAN" panose="02000000000000000000" pitchFamily="2" charset="0"/>
              <a:cs typeface="NikoshBAN" panose="02000000000000000000" pitchFamily="2" charset="0"/>
            </a:endParaRPr>
          </a:p>
        </p:txBody>
      </p:sp>
      <p:pic>
        <p:nvPicPr>
          <p:cNvPr id="5" name="Picture 4">
            <a:extLst>
              <a:ext uri="{FF2B5EF4-FFF2-40B4-BE49-F238E27FC236}">
                <a16:creationId xmlns:a16="http://schemas.microsoft.com/office/drawing/2014/main" id="{9AE6BE99-F2FA-4B46-99F7-C31A410797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331" y="539408"/>
            <a:ext cx="8071338" cy="4064684"/>
          </a:xfrm>
          <a:prstGeom prst="ellipse">
            <a:avLst/>
          </a:prstGeom>
          <a:ln>
            <a:noFill/>
          </a:ln>
          <a:effectLst>
            <a:softEdge rad="112500"/>
          </a:effectLst>
        </p:spPr>
      </p:pic>
      <p:sp>
        <p:nvSpPr>
          <p:cNvPr id="7" name="TextBox 6">
            <a:extLst>
              <a:ext uri="{FF2B5EF4-FFF2-40B4-BE49-F238E27FC236}">
                <a16:creationId xmlns:a16="http://schemas.microsoft.com/office/drawing/2014/main" id="{21B6618C-DFE7-4F92-86CF-A77177F6CDBB}"/>
              </a:ext>
            </a:extLst>
          </p:cNvPr>
          <p:cNvSpPr txBox="1"/>
          <p:nvPr/>
        </p:nvSpPr>
        <p:spPr>
          <a:xfrm>
            <a:off x="3616625" y="1590261"/>
            <a:ext cx="2207401" cy="854080"/>
          </a:xfrm>
          <a:prstGeom prst="rect">
            <a:avLst/>
          </a:prstGeom>
          <a:noFill/>
        </p:spPr>
        <p:txBody>
          <a:bodyPr wrap="square">
            <a:spAutoFit/>
          </a:bodyPr>
          <a:lstStyle/>
          <a:p>
            <a:r>
              <a:rPr lang="bn-IN" sz="4950" dirty="0">
                <a:latin typeface="NikoshBAN" panose="02000000000000000000" pitchFamily="2" charset="0"/>
                <a:cs typeface="NikoshBAN" panose="02000000000000000000" pitchFamily="2" charset="0"/>
              </a:rPr>
              <a:t>ধন্যবাদ</a:t>
            </a:r>
            <a:endParaRPr lang="en-US" sz="4950" dirty="0"/>
          </a:p>
        </p:txBody>
      </p:sp>
    </p:spTree>
    <p:extLst>
      <p:ext uri="{BB962C8B-B14F-4D97-AF65-F5344CB8AC3E}">
        <p14:creationId xmlns:p14="http://schemas.microsoft.com/office/powerpoint/2010/main" val="189966679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9" presetClass="emph" presetSubtype="0" repeatCount="indefinite" fill="hold" nodeType="clickEffect">
                                  <p:stCondLst>
                                    <p:cond delay="0"/>
                                  </p:stCondLst>
                                  <p:childTnLst>
                                    <p:animClr clrSpc="rgb" dir="cw">
                                      <p:cBhvr override="childStyle">
                                        <p:cTn id="11" dur="500" fill="hold"/>
                                        <p:tgtEl>
                                          <p:spTgt spid="7">
                                            <p:txEl>
                                              <p:pRg st="0" end="0"/>
                                            </p:txEl>
                                          </p:spTgt>
                                        </p:tgtEl>
                                        <p:attrNameLst>
                                          <p:attrName>style.color</p:attrName>
                                        </p:attrNameLst>
                                      </p:cBhvr>
                                      <p:to>
                                        <a:schemeClr val="accent2"/>
                                      </p:to>
                                    </p:animClr>
                                    <p:animClr clrSpc="rgb" dir="cw">
                                      <p:cBhvr>
                                        <p:cTn id="12" dur="500" fill="hold"/>
                                        <p:tgtEl>
                                          <p:spTgt spid="7">
                                            <p:txEl>
                                              <p:pRg st="0" end="0"/>
                                            </p:txEl>
                                          </p:spTgt>
                                        </p:tgtEl>
                                        <p:attrNameLst>
                                          <p:attrName>fillcolor</p:attrName>
                                        </p:attrNameLst>
                                      </p:cBhvr>
                                      <p:to>
                                        <a:schemeClr val="accent2"/>
                                      </p:to>
                                    </p:animClr>
                                    <p:set>
                                      <p:cBhvr>
                                        <p:cTn id="13" dur="500" fill="hold"/>
                                        <p:tgtEl>
                                          <p:spTgt spid="7">
                                            <p:txEl>
                                              <p:pRg st="0" end="0"/>
                                            </p:txEl>
                                          </p:spTgt>
                                        </p:tgtEl>
                                        <p:attrNameLst>
                                          <p:attrName>fill.type</p:attrName>
                                        </p:attrNameLst>
                                      </p:cBhvr>
                                      <p:to>
                                        <p:strVal val="solid"/>
                                      </p:to>
                                    </p:set>
                                    <p:set>
                                      <p:cBhvr>
                                        <p:cTn id="14" dur="500" fill="hold"/>
                                        <p:tgtEl>
                                          <p:spTgt spid="7">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1">
    <p:bg>
      <p:bgPr>
        <a:solidFill>
          <a:srgbClr val="0A1628"/>
        </a:solidFill>
        <a:effectLst/>
      </p:bgPr>
    </p:bg>
    <p:spTree>
      <p:nvGrpSpPr>
        <p:cNvPr id="1" name=""/>
        <p:cNvGrpSpPr/>
        <p:nvPr/>
      </p:nvGrpSpPr>
      <p:grpSpPr>
        <a:xfrm>
          <a:off x="0" y="0"/>
          <a:ext cx="0" cy="0"/>
          <a:chOff x="0" y="0"/>
          <a:chExt cx="0" cy="0"/>
        </a:xfrm>
      </p:grpSpPr>
      <p:sp>
        <p:nvSpPr>
          <p:cNvPr id="2" name="Shape 0"/>
          <p:cNvSpPr/>
          <p:nvPr/>
        </p:nvSpPr>
        <p:spPr>
          <a:xfrm>
            <a:off x="0" y="457200"/>
            <a:ext cx="9144000" cy="0"/>
          </a:xfrm>
          <a:prstGeom prst="line">
            <a:avLst/>
          </a:prstGeom>
          <a:noFill/>
          <a:ln w="3810">
            <a:solidFill>
              <a:srgbClr val="00C8E0">
                <a:alpha val="20000"/>
              </a:srgbClr>
            </a:solidFill>
            <a:prstDash val="solid"/>
          </a:ln>
        </p:spPr>
      </p:sp>
      <p:sp>
        <p:nvSpPr>
          <p:cNvPr id="3" name="Shape 1"/>
          <p:cNvSpPr/>
          <p:nvPr/>
        </p:nvSpPr>
        <p:spPr>
          <a:xfrm>
            <a:off x="0" y="1051560"/>
            <a:ext cx="9144000" cy="0"/>
          </a:xfrm>
          <a:prstGeom prst="line">
            <a:avLst/>
          </a:prstGeom>
          <a:noFill/>
          <a:ln w="3810">
            <a:solidFill>
              <a:srgbClr val="00C8E0">
                <a:alpha val="20000"/>
              </a:srgbClr>
            </a:solidFill>
            <a:prstDash val="solid"/>
          </a:ln>
        </p:spPr>
      </p:sp>
      <p:sp>
        <p:nvSpPr>
          <p:cNvPr id="4" name="Shape 2"/>
          <p:cNvSpPr/>
          <p:nvPr/>
        </p:nvSpPr>
        <p:spPr>
          <a:xfrm>
            <a:off x="0" y="1645920"/>
            <a:ext cx="9144000" cy="0"/>
          </a:xfrm>
          <a:prstGeom prst="line">
            <a:avLst/>
          </a:prstGeom>
          <a:noFill/>
          <a:ln w="3810">
            <a:solidFill>
              <a:srgbClr val="00C8E0">
                <a:alpha val="20000"/>
              </a:srgbClr>
            </a:solidFill>
            <a:prstDash val="solid"/>
          </a:ln>
        </p:spPr>
      </p:sp>
      <p:sp>
        <p:nvSpPr>
          <p:cNvPr id="5" name="Shape 3"/>
          <p:cNvSpPr/>
          <p:nvPr/>
        </p:nvSpPr>
        <p:spPr>
          <a:xfrm>
            <a:off x="0" y="2240280"/>
            <a:ext cx="9144000" cy="0"/>
          </a:xfrm>
          <a:prstGeom prst="line">
            <a:avLst/>
          </a:prstGeom>
          <a:noFill/>
          <a:ln w="3810">
            <a:solidFill>
              <a:srgbClr val="00C8E0">
                <a:alpha val="20000"/>
              </a:srgbClr>
            </a:solidFill>
            <a:prstDash val="solid"/>
          </a:ln>
        </p:spPr>
      </p:sp>
      <p:sp>
        <p:nvSpPr>
          <p:cNvPr id="6" name="Shape 4"/>
          <p:cNvSpPr/>
          <p:nvPr/>
        </p:nvSpPr>
        <p:spPr>
          <a:xfrm>
            <a:off x="0" y="2834640"/>
            <a:ext cx="9144000" cy="0"/>
          </a:xfrm>
          <a:prstGeom prst="line">
            <a:avLst/>
          </a:prstGeom>
          <a:noFill/>
          <a:ln w="3810">
            <a:solidFill>
              <a:srgbClr val="00C8E0">
                <a:alpha val="20000"/>
              </a:srgbClr>
            </a:solidFill>
            <a:prstDash val="solid"/>
          </a:ln>
        </p:spPr>
      </p:sp>
      <p:sp>
        <p:nvSpPr>
          <p:cNvPr id="7" name="Shape 5"/>
          <p:cNvSpPr/>
          <p:nvPr/>
        </p:nvSpPr>
        <p:spPr>
          <a:xfrm>
            <a:off x="0" y="3429000"/>
            <a:ext cx="9144000" cy="0"/>
          </a:xfrm>
          <a:prstGeom prst="line">
            <a:avLst/>
          </a:prstGeom>
          <a:noFill/>
          <a:ln w="3810">
            <a:solidFill>
              <a:srgbClr val="00C8E0">
                <a:alpha val="20000"/>
              </a:srgbClr>
            </a:solidFill>
            <a:prstDash val="solid"/>
          </a:ln>
        </p:spPr>
      </p:sp>
      <p:sp>
        <p:nvSpPr>
          <p:cNvPr id="8" name="Shape 6"/>
          <p:cNvSpPr/>
          <p:nvPr/>
        </p:nvSpPr>
        <p:spPr>
          <a:xfrm>
            <a:off x="0" y="4023360"/>
            <a:ext cx="9144000" cy="0"/>
          </a:xfrm>
          <a:prstGeom prst="line">
            <a:avLst/>
          </a:prstGeom>
          <a:noFill/>
          <a:ln w="3810">
            <a:solidFill>
              <a:srgbClr val="00C8E0">
                <a:alpha val="20000"/>
              </a:srgbClr>
            </a:solidFill>
            <a:prstDash val="solid"/>
          </a:ln>
        </p:spPr>
      </p:sp>
      <p:sp>
        <p:nvSpPr>
          <p:cNvPr id="9" name="Shape 7"/>
          <p:cNvSpPr/>
          <p:nvPr/>
        </p:nvSpPr>
        <p:spPr>
          <a:xfrm>
            <a:off x="0" y="4617720"/>
            <a:ext cx="9144000" cy="0"/>
          </a:xfrm>
          <a:prstGeom prst="line">
            <a:avLst/>
          </a:prstGeom>
          <a:noFill/>
          <a:ln w="3810">
            <a:solidFill>
              <a:srgbClr val="00C8E0">
                <a:alpha val="20000"/>
              </a:srgbClr>
            </a:solidFill>
            <a:prstDash val="solid"/>
          </a:ln>
        </p:spPr>
      </p:sp>
      <p:sp>
        <p:nvSpPr>
          <p:cNvPr id="10" name="Shape 8"/>
          <p:cNvSpPr/>
          <p:nvPr/>
        </p:nvSpPr>
        <p:spPr>
          <a:xfrm>
            <a:off x="4335894" y="347472"/>
            <a:ext cx="4572000" cy="4572000"/>
          </a:xfrm>
          <a:prstGeom prst="ellipse">
            <a:avLst/>
          </a:prstGeom>
          <a:solidFill>
            <a:srgbClr val="F5A623">
              <a:alpha val="12000"/>
            </a:srgbClr>
          </a:solidFill>
          <a:ln w="12700">
            <a:solidFill>
              <a:srgbClr val="F5A623">
                <a:alpha val="30000"/>
              </a:srgbClr>
            </a:solidFill>
            <a:prstDash val="solid"/>
          </a:ln>
        </p:spPr>
      </p:sp>
      <p:sp>
        <p:nvSpPr>
          <p:cNvPr id="11" name="Shape 9"/>
          <p:cNvSpPr/>
          <p:nvPr/>
        </p:nvSpPr>
        <p:spPr>
          <a:xfrm>
            <a:off x="457200" y="731520"/>
            <a:ext cx="2560320" cy="384048"/>
          </a:xfrm>
          <a:prstGeom prst="rect">
            <a:avLst/>
          </a:prstGeom>
          <a:solidFill>
            <a:srgbClr val="F5A623"/>
          </a:solidFill>
          <a:ln w="12700">
            <a:solidFill>
              <a:srgbClr val="F5A623"/>
            </a:solidFill>
            <a:prstDash val="solid"/>
          </a:ln>
        </p:spPr>
      </p:sp>
      <p:sp>
        <p:nvSpPr>
          <p:cNvPr id="12" name="Text 10"/>
          <p:cNvSpPr/>
          <p:nvPr/>
        </p:nvSpPr>
        <p:spPr>
          <a:xfrm>
            <a:off x="457200" y="731520"/>
            <a:ext cx="2560320" cy="384048"/>
          </a:xfrm>
          <a:prstGeom prst="rect">
            <a:avLst/>
          </a:prstGeom>
          <a:noFill/>
          <a:ln/>
        </p:spPr>
        <p:txBody>
          <a:bodyPr wrap="square" lIns="0" tIns="0" rIns="0" bIns="0" rtlCol="0" anchor="ctr"/>
          <a:lstStyle/>
          <a:p>
            <a:pPr marL="0" indent="0" algn="ctr">
              <a:buNone/>
            </a:pPr>
            <a:r>
              <a:rPr lang="en-US" sz="2000" b="1" dirty="0">
                <a:solidFill>
                  <a:srgbClr val="0A1628"/>
                </a:solidFill>
              </a:rPr>
              <a:t>একাদশ অধ্যায়</a:t>
            </a:r>
            <a:endParaRPr lang="en-US" sz="2000" dirty="0"/>
          </a:p>
        </p:txBody>
      </p:sp>
      <p:sp>
        <p:nvSpPr>
          <p:cNvPr id="13" name="Text 11"/>
          <p:cNvSpPr/>
          <p:nvPr/>
        </p:nvSpPr>
        <p:spPr>
          <a:xfrm>
            <a:off x="457200" y="1234440"/>
            <a:ext cx="7315200" cy="1371600"/>
          </a:xfrm>
          <a:prstGeom prst="rect">
            <a:avLst/>
          </a:prstGeom>
          <a:noFill/>
          <a:ln/>
        </p:spPr>
        <p:txBody>
          <a:bodyPr wrap="square" rtlCol="0" anchor="ctr"/>
          <a:lstStyle/>
          <a:p>
            <a:pPr marL="0" indent="0" algn="l">
              <a:buNone/>
            </a:pPr>
            <a:r>
              <a:rPr lang="en-US" sz="7200" b="1" kern="0" spc="400" dirty="0">
                <a:solidFill>
                  <a:srgbClr val="FFFFFF"/>
                </a:solidFill>
                <a:latin typeface="Georgia" pitchFamily="34" charset="0"/>
                <a:ea typeface="Georgia" pitchFamily="34" charset="-122"/>
                <a:cs typeface="Georgia" pitchFamily="34" charset="-120"/>
              </a:rPr>
              <a:t>আলো</a:t>
            </a:r>
            <a:endParaRPr lang="en-US" sz="7200" dirty="0"/>
          </a:p>
        </p:txBody>
      </p:sp>
      <p:sp>
        <p:nvSpPr>
          <p:cNvPr id="14" name="Text 12"/>
          <p:cNvSpPr/>
          <p:nvPr/>
        </p:nvSpPr>
        <p:spPr>
          <a:xfrm>
            <a:off x="457200" y="2468880"/>
            <a:ext cx="4572000" cy="548640"/>
          </a:xfrm>
          <a:prstGeom prst="rect">
            <a:avLst/>
          </a:prstGeom>
          <a:noFill/>
          <a:ln/>
        </p:spPr>
        <p:txBody>
          <a:bodyPr wrap="square" rtlCol="0" anchor="ctr"/>
          <a:lstStyle/>
          <a:p>
            <a:pPr marL="0" indent="0" algn="l">
              <a:buNone/>
            </a:pPr>
            <a:r>
              <a:rPr lang="en-US" sz="2800" i="1" dirty="0">
                <a:solidFill>
                  <a:srgbClr val="FFD180"/>
                </a:solidFill>
                <a:latin typeface="Georgia" pitchFamily="34" charset="0"/>
                <a:ea typeface="Georgia" pitchFamily="34" charset="-122"/>
                <a:cs typeface="Georgia" pitchFamily="34" charset="-120"/>
              </a:rPr>
              <a:t>Light</a:t>
            </a:r>
            <a:endParaRPr lang="en-US" sz="2800" dirty="0"/>
          </a:p>
        </p:txBody>
      </p:sp>
      <p:sp>
        <p:nvSpPr>
          <p:cNvPr id="15" name="Shape 13"/>
          <p:cNvSpPr/>
          <p:nvPr/>
        </p:nvSpPr>
        <p:spPr>
          <a:xfrm>
            <a:off x="88710" y="3106230"/>
            <a:ext cx="4114800" cy="0"/>
          </a:xfrm>
          <a:prstGeom prst="line">
            <a:avLst/>
          </a:prstGeom>
          <a:noFill/>
          <a:ln w="25400">
            <a:solidFill>
              <a:srgbClr val="00C8E0"/>
            </a:solidFill>
            <a:prstDash val="solid"/>
          </a:ln>
        </p:spPr>
      </p:sp>
      <p:sp>
        <p:nvSpPr>
          <p:cNvPr id="16" name="Text 14"/>
          <p:cNvSpPr/>
          <p:nvPr/>
        </p:nvSpPr>
        <p:spPr>
          <a:xfrm>
            <a:off x="457200" y="3291840"/>
            <a:ext cx="5486400" cy="365760"/>
          </a:xfrm>
          <a:prstGeom prst="rect">
            <a:avLst/>
          </a:prstGeom>
          <a:noFill/>
          <a:ln/>
        </p:spPr>
        <p:txBody>
          <a:bodyPr wrap="square" rtlCol="0" anchor="ctr"/>
          <a:lstStyle/>
          <a:p>
            <a:pPr marL="0" indent="0" algn="l">
              <a:buNone/>
            </a:pPr>
            <a:r>
              <a:rPr lang="en-US" sz="1400" dirty="0" err="1">
                <a:solidFill>
                  <a:srgbClr val="E8EEF4"/>
                </a:solidFill>
              </a:rPr>
              <a:t>অষ্টম</a:t>
            </a:r>
            <a:r>
              <a:rPr lang="en-US" sz="1400" dirty="0">
                <a:solidFill>
                  <a:srgbClr val="E8EEF4"/>
                </a:solidFill>
              </a:rPr>
              <a:t> </a:t>
            </a:r>
            <a:r>
              <a:rPr lang="en-US" sz="1400" dirty="0" smtClean="0">
                <a:solidFill>
                  <a:srgbClr val="E8EEF4"/>
                </a:solidFill>
              </a:rPr>
              <a:t> </a:t>
            </a:r>
            <a:r>
              <a:rPr lang="en-US" sz="1400" dirty="0" err="1">
                <a:solidFill>
                  <a:srgbClr val="E8EEF4"/>
                </a:solidFill>
              </a:rPr>
              <a:t>বিজ্ঞান</a:t>
            </a:r>
            <a:r>
              <a:rPr lang="en-US" sz="1400" dirty="0">
                <a:solidFill>
                  <a:srgbClr val="E8EEF4"/>
                </a:solidFill>
              </a:rPr>
              <a:t> </a:t>
            </a:r>
            <a:endParaRPr lang="en-US" sz="1400" dirty="0"/>
          </a:p>
        </p:txBody>
      </p:sp>
      <p:sp>
        <p:nvSpPr>
          <p:cNvPr id="17" name="Shape 15"/>
          <p:cNvSpPr/>
          <p:nvPr/>
        </p:nvSpPr>
        <p:spPr>
          <a:xfrm>
            <a:off x="457200" y="3794760"/>
            <a:ext cx="164592" cy="164592"/>
          </a:xfrm>
          <a:prstGeom prst="ellipse">
            <a:avLst/>
          </a:prstGeom>
          <a:solidFill>
            <a:srgbClr val="F5A623"/>
          </a:solidFill>
          <a:ln w="12700">
            <a:solidFill>
              <a:srgbClr val="F5A623"/>
            </a:solidFill>
            <a:prstDash val="solid"/>
          </a:ln>
        </p:spPr>
      </p:sp>
      <p:sp>
        <p:nvSpPr>
          <p:cNvPr id="18" name="Text 16"/>
          <p:cNvSpPr/>
          <p:nvPr/>
        </p:nvSpPr>
        <p:spPr>
          <a:xfrm>
            <a:off x="694944" y="3749040"/>
            <a:ext cx="2011680" cy="274320"/>
          </a:xfrm>
          <a:prstGeom prst="rect">
            <a:avLst/>
          </a:prstGeom>
          <a:noFill/>
          <a:ln/>
        </p:spPr>
        <p:txBody>
          <a:bodyPr wrap="square" rtlCol="0" anchor="ctr"/>
          <a:lstStyle/>
          <a:p>
            <a:pPr marL="0" indent="0" algn="l">
              <a:buNone/>
            </a:pPr>
            <a:r>
              <a:rPr lang="en-US" sz="1100" dirty="0">
                <a:solidFill>
                  <a:srgbClr val="E8EEF4"/>
                </a:solidFill>
              </a:rPr>
              <a:t>আলোর প্রতিসরণ</a:t>
            </a:r>
            <a:endParaRPr lang="en-US" sz="1100" dirty="0"/>
          </a:p>
        </p:txBody>
      </p:sp>
      <p:sp>
        <p:nvSpPr>
          <p:cNvPr id="19" name="Shape 17"/>
          <p:cNvSpPr/>
          <p:nvPr/>
        </p:nvSpPr>
        <p:spPr>
          <a:xfrm>
            <a:off x="457200" y="4114800"/>
            <a:ext cx="164592" cy="164592"/>
          </a:xfrm>
          <a:prstGeom prst="ellipse">
            <a:avLst/>
          </a:prstGeom>
          <a:solidFill>
            <a:srgbClr val="F5A623"/>
          </a:solidFill>
          <a:ln w="12700">
            <a:solidFill>
              <a:srgbClr val="F5A623"/>
            </a:solidFill>
            <a:prstDash val="solid"/>
          </a:ln>
        </p:spPr>
      </p:sp>
      <p:sp>
        <p:nvSpPr>
          <p:cNvPr id="20" name="Text 18"/>
          <p:cNvSpPr/>
          <p:nvPr/>
        </p:nvSpPr>
        <p:spPr>
          <a:xfrm>
            <a:off x="694944" y="4069080"/>
            <a:ext cx="2011680" cy="274320"/>
          </a:xfrm>
          <a:prstGeom prst="rect">
            <a:avLst/>
          </a:prstGeom>
          <a:noFill/>
          <a:ln/>
        </p:spPr>
        <p:txBody>
          <a:bodyPr wrap="square" rtlCol="0" anchor="ctr"/>
          <a:lstStyle/>
          <a:p>
            <a:pPr marL="0" indent="0" algn="l">
              <a:buNone/>
            </a:pPr>
            <a:r>
              <a:rPr lang="en-US" sz="1100" dirty="0">
                <a:solidFill>
                  <a:srgbClr val="E8EEF4"/>
                </a:solidFill>
              </a:rPr>
              <a:t>প্রতিসরণের নিয়ম</a:t>
            </a:r>
            <a:endParaRPr lang="en-US" sz="1100" dirty="0"/>
          </a:p>
        </p:txBody>
      </p:sp>
      <p:sp>
        <p:nvSpPr>
          <p:cNvPr id="21" name="Shape 19"/>
          <p:cNvSpPr/>
          <p:nvPr/>
        </p:nvSpPr>
        <p:spPr>
          <a:xfrm>
            <a:off x="457200" y="4434840"/>
            <a:ext cx="164592" cy="164592"/>
          </a:xfrm>
          <a:prstGeom prst="ellipse">
            <a:avLst/>
          </a:prstGeom>
          <a:solidFill>
            <a:srgbClr val="F5A623"/>
          </a:solidFill>
          <a:ln w="12700">
            <a:solidFill>
              <a:srgbClr val="F5A623"/>
            </a:solidFill>
            <a:prstDash val="solid"/>
          </a:ln>
        </p:spPr>
      </p:sp>
      <p:sp>
        <p:nvSpPr>
          <p:cNvPr id="22" name="Text 20"/>
          <p:cNvSpPr/>
          <p:nvPr/>
        </p:nvSpPr>
        <p:spPr>
          <a:xfrm>
            <a:off x="694944" y="4389120"/>
            <a:ext cx="2011680" cy="274320"/>
          </a:xfrm>
          <a:prstGeom prst="rect">
            <a:avLst/>
          </a:prstGeom>
          <a:noFill/>
          <a:ln/>
        </p:spPr>
        <p:txBody>
          <a:bodyPr wrap="square" rtlCol="0" anchor="ctr"/>
          <a:lstStyle/>
          <a:p>
            <a:pPr marL="0" indent="0" algn="l">
              <a:buNone/>
            </a:pPr>
            <a:r>
              <a:rPr lang="en-US" sz="1100" dirty="0">
                <a:solidFill>
                  <a:srgbClr val="E8EEF4"/>
                </a:solidFill>
              </a:rPr>
              <a:t>পূর্ণ অভ্যন্তরীণ প্রতিফলন</a:t>
            </a:r>
            <a:endParaRPr lang="en-US" sz="1100" dirty="0"/>
          </a:p>
        </p:txBody>
      </p:sp>
      <p:sp>
        <p:nvSpPr>
          <p:cNvPr id="23" name="Shape 21"/>
          <p:cNvSpPr/>
          <p:nvPr/>
        </p:nvSpPr>
        <p:spPr>
          <a:xfrm>
            <a:off x="457200" y="4754880"/>
            <a:ext cx="164592" cy="164592"/>
          </a:xfrm>
          <a:prstGeom prst="ellipse">
            <a:avLst/>
          </a:prstGeom>
          <a:solidFill>
            <a:srgbClr val="F5A623"/>
          </a:solidFill>
          <a:ln w="12700">
            <a:solidFill>
              <a:srgbClr val="F5A623"/>
            </a:solidFill>
            <a:prstDash val="solid"/>
          </a:ln>
        </p:spPr>
      </p:sp>
      <p:sp>
        <p:nvSpPr>
          <p:cNvPr id="24" name="Text 22"/>
          <p:cNvSpPr/>
          <p:nvPr/>
        </p:nvSpPr>
        <p:spPr>
          <a:xfrm>
            <a:off x="694944" y="4709160"/>
            <a:ext cx="2011680" cy="274320"/>
          </a:xfrm>
          <a:prstGeom prst="rect">
            <a:avLst/>
          </a:prstGeom>
          <a:noFill/>
          <a:ln/>
        </p:spPr>
        <p:txBody>
          <a:bodyPr wrap="square" rtlCol="0" anchor="ctr"/>
          <a:lstStyle/>
          <a:p>
            <a:pPr marL="0" indent="0" algn="l">
              <a:buNone/>
            </a:pPr>
            <a:r>
              <a:rPr lang="en-US" sz="1100" dirty="0">
                <a:solidFill>
                  <a:srgbClr val="E8EEF4"/>
                </a:solidFill>
              </a:rPr>
              <a:t>অপটিক্যাল ফাইবার</a:t>
            </a:r>
            <a:endParaRPr lang="en-US" sz="1100" dirty="0"/>
          </a:p>
        </p:txBody>
      </p:sp>
      <p:sp>
        <p:nvSpPr>
          <p:cNvPr id="25" name="Shape 23"/>
          <p:cNvSpPr/>
          <p:nvPr/>
        </p:nvSpPr>
        <p:spPr>
          <a:xfrm>
            <a:off x="2743200" y="3794760"/>
            <a:ext cx="164592" cy="164592"/>
          </a:xfrm>
          <a:prstGeom prst="ellipse">
            <a:avLst/>
          </a:prstGeom>
          <a:solidFill>
            <a:srgbClr val="F5A623"/>
          </a:solidFill>
          <a:ln w="12700">
            <a:solidFill>
              <a:srgbClr val="F5A623"/>
            </a:solidFill>
            <a:prstDash val="solid"/>
          </a:ln>
        </p:spPr>
      </p:sp>
      <p:sp>
        <p:nvSpPr>
          <p:cNvPr id="26" name="Text 24"/>
          <p:cNvSpPr/>
          <p:nvPr/>
        </p:nvSpPr>
        <p:spPr>
          <a:xfrm>
            <a:off x="2980944" y="3749040"/>
            <a:ext cx="2011680" cy="274320"/>
          </a:xfrm>
          <a:prstGeom prst="rect">
            <a:avLst/>
          </a:prstGeom>
          <a:noFill/>
          <a:ln/>
        </p:spPr>
        <p:txBody>
          <a:bodyPr wrap="square" rtlCol="0" anchor="ctr"/>
          <a:lstStyle/>
          <a:p>
            <a:pPr marL="0" indent="0" algn="l">
              <a:buNone/>
            </a:pPr>
            <a:r>
              <a:rPr lang="en-US" sz="1100" dirty="0">
                <a:solidFill>
                  <a:srgbClr val="E8EEF4"/>
                </a:solidFill>
              </a:rPr>
              <a:t>ম্যাগনিফাইং গ্লাস</a:t>
            </a:r>
            <a:endParaRPr lang="en-US" sz="1100" dirty="0"/>
          </a:p>
        </p:txBody>
      </p:sp>
      <p:sp>
        <p:nvSpPr>
          <p:cNvPr id="27" name="Shape 25"/>
          <p:cNvSpPr/>
          <p:nvPr/>
        </p:nvSpPr>
        <p:spPr>
          <a:xfrm>
            <a:off x="2743200" y="4114800"/>
            <a:ext cx="164592" cy="164592"/>
          </a:xfrm>
          <a:prstGeom prst="ellipse">
            <a:avLst/>
          </a:prstGeom>
          <a:solidFill>
            <a:srgbClr val="F5A623"/>
          </a:solidFill>
          <a:ln w="12700">
            <a:solidFill>
              <a:srgbClr val="F5A623"/>
            </a:solidFill>
            <a:prstDash val="solid"/>
          </a:ln>
        </p:spPr>
      </p:sp>
      <p:sp>
        <p:nvSpPr>
          <p:cNvPr id="28" name="Text 26"/>
          <p:cNvSpPr/>
          <p:nvPr/>
        </p:nvSpPr>
        <p:spPr>
          <a:xfrm>
            <a:off x="2980944" y="4069080"/>
            <a:ext cx="2011680" cy="274320"/>
          </a:xfrm>
          <a:prstGeom prst="rect">
            <a:avLst/>
          </a:prstGeom>
          <a:noFill/>
          <a:ln/>
        </p:spPr>
        <p:txBody>
          <a:bodyPr wrap="square" rtlCol="0" anchor="ctr"/>
          <a:lstStyle/>
          <a:p>
            <a:pPr marL="0" indent="0" algn="l">
              <a:buNone/>
            </a:pPr>
            <a:r>
              <a:rPr lang="en-US" sz="1100" dirty="0">
                <a:solidFill>
                  <a:srgbClr val="E8EEF4"/>
                </a:solidFill>
              </a:rPr>
              <a:t>মানব চক্ষু</a:t>
            </a:r>
            <a:endParaRPr lang="en-US" sz="1100" dirty="0"/>
          </a:p>
        </p:txBody>
      </p:sp>
      <p:sp>
        <p:nvSpPr>
          <p:cNvPr id="29" name="Shape 27"/>
          <p:cNvSpPr/>
          <p:nvPr/>
        </p:nvSpPr>
        <p:spPr>
          <a:xfrm>
            <a:off x="2743200" y="4434840"/>
            <a:ext cx="164592" cy="164592"/>
          </a:xfrm>
          <a:prstGeom prst="ellipse">
            <a:avLst/>
          </a:prstGeom>
          <a:solidFill>
            <a:srgbClr val="F5A623"/>
          </a:solidFill>
          <a:ln w="12700">
            <a:solidFill>
              <a:srgbClr val="F5A623"/>
            </a:solidFill>
            <a:prstDash val="solid"/>
          </a:ln>
        </p:spPr>
      </p:sp>
      <p:sp>
        <p:nvSpPr>
          <p:cNvPr id="30" name="Text 28"/>
          <p:cNvSpPr/>
          <p:nvPr/>
        </p:nvSpPr>
        <p:spPr>
          <a:xfrm>
            <a:off x="2980944" y="4389120"/>
            <a:ext cx="2011680" cy="274320"/>
          </a:xfrm>
          <a:prstGeom prst="rect">
            <a:avLst/>
          </a:prstGeom>
          <a:noFill/>
          <a:ln/>
        </p:spPr>
        <p:txBody>
          <a:bodyPr wrap="square" rtlCol="0" anchor="ctr"/>
          <a:lstStyle/>
          <a:p>
            <a:pPr marL="0" indent="0" algn="l">
              <a:buNone/>
            </a:pPr>
            <a:r>
              <a:rPr lang="en-US" sz="1100" dirty="0">
                <a:solidFill>
                  <a:srgbClr val="E8EEF4"/>
                </a:solidFill>
              </a:rPr>
              <a:t>ক্যামেরা</a:t>
            </a:r>
            <a:endParaRPr lang="en-US" sz="1100" dirty="0"/>
          </a:p>
        </p:txBody>
      </p:sp>
      <p:sp>
        <p:nvSpPr>
          <p:cNvPr id="31" name="Shape 29"/>
          <p:cNvSpPr/>
          <p:nvPr/>
        </p:nvSpPr>
        <p:spPr>
          <a:xfrm>
            <a:off x="5832780" y="1639097"/>
            <a:ext cx="1828800" cy="1828800"/>
          </a:xfrm>
          <a:prstGeom prst="ellipse">
            <a:avLst/>
          </a:prstGeom>
          <a:solidFill>
            <a:srgbClr val="00C8E0">
              <a:alpha val="25000"/>
            </a:srgbClr>
          </a:solidFill>
          <a:ln w="19050">
            <a:solidFill>
              <a:srgbClr val="00C8E0"/>
            </a:solidFill>
            <a:prstDash val="solid"/>
          </a:ln>
        </p:spPr>
      </p:sp>
      <p:sp>
        <p:nvSpPr>
          <p:cNvPr id="32" name="Text 30"/>
          <p:cNvSpPr/>
          <p:nvPr/>
        </p:nvSpPr>
        <p:spPr>
          <a:xfrm>
            <a:off x="6249719" y="2105849"/>
            <a:ext cx="1097280" cy="822960"/>
          </a:xfrm>
          <a:prstGeom prst="rect">
            <a:avLst/>
          </a:prstGeom>
          <a:noFill/>
          <a:ln/>
        </p:spPr>
        <p:txBody>
          <a:bodyPr wrap="square" rtlCol="0" anchor="ctr"/>
          <a:lstStyle/>
          <a:p>
            <a:pPr marL="0" indent="0" algn="ctr">
              <a:buNone/>
            </a:pPr>
            <a:r>
              <a:rPr lang="en-US" sz="4000" dirty="0">
                <a:solidFill>
                  <a:srgbClr val="000000"/>
                </a:solidFill>
              </a:rPr>
              <a:t>💡</a:t>
            </a:r>
            <a:endParaRPr lang="en-US" sz="4000" dirty="0"/>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312E81"/>
          </a:solidFill>
          <a:ln w="12700">
            <a:solidFill>
              <a:srgbClr val="312E81"/>
            </a:solidFill>
            <a:prstDash val="solid"/>
          </a:ln>
        </p:spPr>
      </p:sp>
      <p:sp>
        <p:nvSpPr>
          <p:cNvPr id="3" name="Text 1"/>
          <p:cNvSpPr/>
          <p:nvPr/>
        </p:nvSpPr>
        <p:spPr>
          <a:xfrm>
            <a:off x="365760" y="0"/>
            <a:ext cx="8229600" cy="914400"/>
          </a:xfrm>
          <a:prstGeom prst="rect">
            <a:avLst/>
          </a:prstGeom>
          <a:noFill/>
          <a:ln/>
        </p:spPr>
        <p:txBody>
          <a:bodyPr wrap="square" rtlCol="0" anchor="ctr"/>
          <a:lstStyle/>
          <a:p>
            <a:pPr marL="0" indent="0">
              <a:buNone/>
            </a:pPr>
            <a:r>
              <a:rPr lang="en-US" sz="2800" b="1" dirty="0">
                <a:solidFill>
                  <a:srgbClr val="FFFFFF"/>
                </a:solidFill>
                <a:latin typeface="Kalpurush" pitchFamily="34" charset="0"/>
                <a:ea typeface="Kalpurush" pitchFamily="34" charset="-122"/>
                <a:cs typeface="Kalpurush" pitchFamily="34" charset="-120"/>
              </a:rPr>
              <a:t>📚 অধ্যায় পরিচিতি</a:t>
            </a:r>
            <a:endParaRPr lang="en-US" sz="2800" dirty="0"/>
          </a:p>
        </p:txBody>
      </p:sp>
      <p:sp>
        <p:nvSpPr>
          <p:cNvPr id="4" name="Shape 2"/>
          <p:cNvSpPr/>
          <p:nvPr/>
        </p:nvSpPr>
        <p:spPr>
          <a:xfrm>
            <a:off x="320040" y="1024128"/>
            <a:ext cx="4114800" cy="4071333"/>
          </a:xfrm>
          <a:prstGeom prst="rect">
            <a:avLst/>
          </a:prstGeom>
          <a:solidFill>
            <a:srgbClr val="312E81"/>
          </a:solidFill>
          <a:ln w="12700">
            <a:solidFill>
              <a:srgbClr val="312E81"/>
            </a:solidFill>
            <a:prstDash val="solid"/>
          </a:ln>
        </p:spPr>
      </p:sp>
      <p:sp>
        <p:nvSpPr>
          <p:cNvPr id="5" name="Text 3"/>
          <p:cNvSpPr/>
          <p:nvPr/>
        </p:nvSpPr>
        <p:spPr>
          <a:xfrm>
            <a:off x="274320" y="1024128"/>
            <a:ext cx="4114800" cy="438912"/>
          </a:xfrm>
          <a:prstGeom prst="rect">
            <a:avLst/>
          </a:prstGeom>
          <a:noFill/>
          <a:ln/>
        </p:spPr>
        <p:txBody>
          <a:bodyPr wrap="square" rtlCol="0" anchor="ctr"/>
          <a:lstStyle/>
          <a:p>
            <a:pPr marL="0" indent="0" algn="ctr">
              <a:buNone/>
            </a:pPr>
            <a:r>
              <a:rPr lang="en-US" sz="2000" b="1" dirty="0">
                <a:solidFill>
                  <a:srgbClr val="EAB308"/>
                </a:solidFill>
                <a:latin typeface="Kalpurush" pitchFamily="34" charset="0"/>
                <a:ea typeface="Kalpurush" pitchFamily="34" charset="-122"/>
                <a:cs typeface="Kalpurush" pitchFamily="34" charset="-120"/>
              </a:rPr>
              <a:t>অধ্যায়ের মূল বিষয়</a:t>
            </a:r>
            <a:endParaRPr lang="en-US" sz="2000" dirty="0"/>
          </a:p>
        </p:txBody>
      </p:sp>
      <p:sp>
        <p:nvSpPr>
          <p:cNvPr id="6" name="Text 4"/>
          <p:cNvSpPr/>
          <p:nvPr/>
        </p:nvSpPr>
        <p:spPr>
          <a:xfrm>
            <a:off x="411480" y="1536192"/>
            <a:ext cx="3840480" cy="2971800"/>
          </a:xfrm>
          <a:prstGeom prst="rect">
            <a:avLst/>
          </a:prstGeom>
          <a:noFill/>
          <a:ln/>
        </p:spPr>
        <p:txBody>
          <a:bodyPr wrap="square" rtlCol="0" anchor="t"/>
          <a:lstStyle/>
          <a:p>
            <a:pPr marL="0" indent="0">
              <a:buNone/>
            </a:pPr>
            <a:r>
              <a:rPr lang="en-US" sz="2000" dirty="0">
                <a:solidFill>
                  <a:srgbClr val="FFFFFF"/>
                </a:solidFill>
                <a:latin typeface="Kalpurush" pitchFamily="34" charset="0"/>
                <a:ea typeface="Kalpurush" pitchFamily="34" charset="-122"/>
                <a:cs typeface="Kalpurush" pitchFamily="34" charset="-120"/>
              </a:rPr>
              <a:t>আলোক রশ্মি এক স্বচ্ছ মাধ্যম থেকে অন্য স্বচ্ছ মাধ্যমে তীর্যকভাবে আপতিত হলে মাধ্যম পরিবর্তনে এর গতিপথের দিক পরিবর্তন দেখা যায়। এটি হলো আলোর প্রতিসরণ। এই অধ্যায়ে আমরা প্রতিসরণের বিভিন্ন ঘটনা, পূর্ণ অভ্যন্তরীণ প্রতিফলন এবং এর প্রয়োগ, অপটিক্যাল ফাইবার, ম্যাগনিফাইং গ্লাস, মানব চক্ষু ও ক্যামেরার কার্যক্রম তুলনা নিয়ে আলোচনা করব।</a:t>
            </a:r>
            <a:endParaRPr lang="en-US" sz="2000" dirty="0"/>
          </a:p>
        </p:txBody>
      </p:sp>
      <p:sp>
        <p:nvSpPr>
          <p:cNvPr id="7" name="Shape 5"/>
          <p:cNvSpPr/>
          <p:nvPr/>
        </p:nvSpPr>
        <p:spPr>
          <a:xfrm>
            <a:off x="4754880" y="914401"/>
            <a:ext cx="4114800" cy="4181060"/>
          </a:xfrm>
          <a:prstGeom prst="rect">
            <a:avLst/>
          </a:prstGeom>
          <a:solidFill>
            <a:srgbClr val="FFFFFF"/>
          </a:solidFill>
          <a:ln w="12700">
            <a:solidFill>
              <a:srgbClr val="CBD5E1"/>
            </a:solidFill>
            <a:prstDash val="solid"/>
          </a:ln>
        </p:spPr>
      </p:sp>
      <p:sp>
        <p:nvSpPr>
          <p:cNvPr id="8" name="Shape 6"/>
          <p:cNvSpPr/>
          <p:nvPr/>
        </p:nvSpPr>
        <p:spPr>
          <a:xfrm>
            <a:off x="4754880" y="1024128"/>
            <a:ext cx="4114800" cy="438912"/>
          </a:xfrm>
          <a:prstGeom prst="rect">
            <a:avLst/>
          </a:prstGeom>
          <a:solidFill>
            <a:srgbClr val="06B6D4"/>
          </a:solidFill>
          <a:ln w="12700">
            <a:solidFill>
              <a:srgbClr val="06B6D4"/>
            </a:solidFill>
            <a:prstDash val="solid"/>
          </a:ln>
        </p:spPr>
      </p:sp>
      <p:sp>
        <p:nvSpPr>
          <p:cNvPr id="9" name="Text 7"/>
          <p:cNvSpPr/>
          <p:nvPr/>
        </p:nvSpPr>
        <p:spPr>
          <a:xfrm>
            <a:off x="4754880" y="1024128"/>
            <a:ext cx="4114800" cy="438912"/>
          </a:xfrm>
          <a:prstGeom prst="rect">
            <a:avLst/>
          </a:prstGeom>
          <a:noFill/>
          <a:ln/>
        </p:spPr>
        <p:txBody>
          <a:bodyPr wrap="square" rtlCol="0" anchor="ctr"/>
          <a:lstStyle/>
          <a:p>
            <a:pPr marL="0" indent="0" algn="ctr">
              <a:buNone/>
            </a:pPr>
            <a:r>
              <a:rPr lang="en-US" sz="1400" b="1" dirty="0">
                <a:solidFill>
                  <a:srgbClr val="0A1628"/>
                </a:solidFill>
                <a:latin typeface="Kalpurush" pitchFamily="34" charset="0"/>
                <a:ea typeface="Kalpurush" pitchFamily="34" charset="-122"/>
                <a:cs typeface="Kalpurush" pitchFamily="34" charset="-120"/>
              </a:rPr>
              <a:t>এই অধ্যায় শেষে আমরা–</a:t>
            </a:r>
            <a:endParaRPr lang="en-US" sz="1400" dirty="0"/>
          </a:p>
        </p:txBody>
      </p:sp>
      <p:sp>
        <p:nvSpPr>
          <p:cNvPr id="10" name="Text 8"/>
          <p:cNvSpPr/>
          <p:nvPr/>
        </p:nvSpPr>
        <p:spPr>
          <a:xfrm>
            <a:off x="4892040" y="1536191"/>
            <a:ext cx="3840480" cy="3447289"/>
          </a:xfrm>
          <a:prstGeom prst="rect">
            <a:avLst/>
          </a:prstGeom>
          <a:noFill/>
          <a:ln/>
        </p:spPr>
        <p:txBody>
          <a:bodyPr wrap="square" rtlCol="0" anchor="t"/>
          <a:lstStyle/>
          <a:p>
            <a:pPr marL="0" indent="0">
              <a:spcAft>
                <a:spcPts val="600"/>
              </a:spcAft>
              <a:buNone/>
            </a:pPr>
            <a:r>
              <a:rPr lang="en-US" sz="1800" dirty="0">
                <a:solidFill>
                  <a:srgbClr val="334155"/>
                </a:solidFill>
                <a:latin typeface="Kalpurush" pitchFamily="34" charset="0"/>
                <a:ea typeface="Kalpurush" pitchFamily="34" charset="-122"/>
                <a:cs typeface="Kalpurush" pitchFamily="34" charset="-120"/>
              </a:rPr>
              <a:t>✔ আলোর প্রতিসরণের ঘটনাগুলো ব্যাখ্যা করতে পারব</a:t>
            </a:r>
            <a:endParaRPr lang="en-US" sz="1800" dirty="0"/>
          </a:p>
          <a:p>
            <a:pPr marL="0" indent="0">
              <a:spcAft>
                <a:spcPts val="600"/>
              </a:spcAft>
              <a:buNone/>
            </a:pPr>
            <a:r>
              <a:rPr lang="en-US" sz="1800" dirty="0">
                <a:solidFill>
                  <a:srgbClr val="334155"/>
                </a:solidFill>
                <a:latin typeface="Kalpurush" pitchFamily="34" charset="0"/>
                <a:ea typeface="Kalpurush" pitchFamily="34" charset="-122"/>
                <a:cs typeface="Kalpurush" pitchFamily="34" charset="-120"/>
              </a:rPr>
              <a:t>✔ পূর্ণ অভ্যন্তরীণ প্রতিফলন ব্যাখ্যা করতে পারব</a:t>
            </a:r>
            <a:endParaRPr lang="en-US" sz="1800" dirty="0"/>
          </a:p>
          <a:p>
            <a:pPr marL="0" indent="0">
              <a:spcAft>
                <a:spcPts val="600"/>
              </a:spcAft>
              <a:buNone/>
            </a:pPr>
            <a:r>
              <a:rPr lang="en-US" sz="1800" dirty="0">
                <a:solidFill>
                  <a:srgbClr val="334155"/>
                </a:solidFill>
                <a:latin typeface="Kalpurush" pitchFamily="34" charset="0"/>
                <a:ea typeface="Kalpurush" pitchFamily="34" charset="-122"/>
                <a:cs typeface="Kalpurush" pitchFamily="34" charset="-120"/>
              </a:rPr>
              <a:t>✔ অপটিক্যাল ফাইবারের কাজ ব্যাখ্যা করতে পারব</a:t>
            </a:r>
            <a:endParaRPr lang="en-US" sz="1800" dirty="0"/>
          </a:p>
          <a:p>
            <a:pPr marL="0" indent="0">
              <a:spcAft>
                <a:spcPts val="600"/>
              </a:spcAft>
              <a:buNone/>
            </a:pPr>
            <a:r>
              <a:rPr lang="en-US" sz="1800" dirty="0">
                <a:solidFill>
                  <a:srgbClr val="334155"/>
                </a:solidFill>
                <a:latin typeface="Kalpurush" pitchFamily="34" charset="0"/>
                <a:ea typeface="Kalpurush" pitchFamily="34" charset="-122"/>
                <a:cs typeface="Kalpurush" pitchFamily="34" charset="-120"/>
              </a:rPr>
              <a:t>✔ ম্যাগনিফাইং গ্লাসের কাজ ব্যাখ্যা করতে পারব</a:t>
            </a:r>
            <a:endParaRPr lang="en-US" sz="1800" dirty="0"/>
          </a:p>
          <a:p>
            <a:pPr marL="0" indent="0">
              <a:spcAft>
                <a:spcPts val="600"/>
              </a:spcAft>
              <a:buNone/>
            </a:pPr>
            <a:r>
              <a:rPr lang="en-US" sz="1800" dirty="0">
                <a:solidFill>
                  <a:srgbClr val="334155"/>
                </a:solidFill>
                <a:latin typeface="Kalpurush" pitchFamily="34" charset="0"/>
                <a:ea typeface="Kalpurush" pitchFamily="34" charset="-122"/>
                <a:cs typeface="Kalpurush" pitchFamily="34" charset="-120"/>
              </a:rPr>
              <a:t>✔ চশমার কাজ ব্যাখ্যা করতে পারব</a:t>
            </a:r>
            <a:endParaRPr lang="en-US" sz="1800" dirty="0"/>
          </a:p>
          <a:p>
            <a:pPr marL="0" indent="0">
              <a:spcAft>
                <a:spcPts val="600"/>
              </a:spcAft>
              <a:buNone/>
            </a:pPr>
            <a:r>
              <a:rPr lang="en-US" sz="1800" dirty="0">
                <a:solidFill>
                  <a:srgbClr val="334155"/>
                </a:solidFill>
                <a:latin typeface="Kalpurush" pitchFamily="34" charset="0"/>
                <a:ea typeface="Kalpurush" pitchFamily="34" charset="-122"/>
                <a:cs typeface="Kalpurush" pitchFamily="34" charset="-120"/>
              </a:rPr>
              <a:t>✔ ক্যামেরা এবং চোখের কার্যক্রম তুলনা </a:t>
            </a:r>
            <a:r>
              <a:rPr lang="en-US" sz="1800" dirty="0" err="1">
                <a:solidFill>
                  <a:srgbClr val="334155"/>
                </a:solidFill>
                <a:latin typeface="Kalpurush" pitchFamily="34" charset="0"/>
                <a:ea typeface="Kalpurush" pitchFamily="34" charset="-122"/>
                <a:cs typeface="Kalpurush" pitchFamily="34" charset="-120"/>
              </a:rPr>
              <a:t>করতে</a:t>
            </a:r>
            <a:r>
              <a:rPr lang="en-US" sz="1800" dirty="0">
                <a:solidFill>
                  <a:srgbClr val="334155"/>
                </a:solidFill>
                <a:latin typeface="Kalpurush" pitchFamily="34" charset="0"/>
                <a:ea typeface="Kalpurush" pitchFamily="34" charset="-122"/>
                <a:cs typeface="Kalpurush" pitchFamily="34" charset="-120"/>
              </a:rPr>
              <a:t> </a:t>
            </a:r>
            <a:r>
              <a:rPr lang="en-US" sz="1800" dirty="0" err="1" smtClean="0">
                <a:solidFill>
                  <a:srgbClr val="334155"/>
                </a:solidFill>
                <a:latin typeface="Kalpurush" pitchFamily="34" charset="0"/>
                <a:ea typeface="Kalpurush" pitchFamily="34" charset="-122"/>
                <a:cs typeface="Kalpurush" pitchFamily="34" charset="-120"/>
              </a:rPr>
              <a:t>পারব</a:t>
            </a:r>
            <a:endParaRPr lang="en-US" sz="1800" dirty="0"/>
          </a:p>
        </p:txBody>
      </p:sp>
    </p:spTree>
    <p:extLst>
      <p:ext uri="{BB962C8B-B14F-4D97-AF65-F5344CB8AC3E}">
        <p14:creationId xmlns:p14="http://schemas.microsoft.com/office/powerpoint/2010/main" val="2509633538"/>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name="Slide 3">
    <p:bg>
      <p:bgPr>
        <a:solidFill>
          <a:srgbClr val="0A1628"/>
        </a:solidFill>
        <a:effectLst/>
      </p:bgPr>
    </p:bg>
    <p:spTree>
      <p:nvGrpSpPr>
        <p:cNvPr id="1" name=""/>
        <p:cNvGrpSpPr/>
        <p:nvPr/>
      </p:nvGrpSpPr>
      <p:grpSpPr>
        <a:xfrm>
          <a:off x="0" y="0"/>
          <a:ext cx="0" cy="0"/>
          <a:chOff x="0" y="0"/>
          <a:chExt cx="0" cy="0"/>
        </a:xfrm>
      </p:grpSpPr>
      <p:sp>
        <p:nvSpPr>
          <p:cNvPr id="2" name="Shape 0"/>
          <p:cNvSpPr/>
          <p:nvPr/>
        </p:nvSpPr>
        <p:spPr>
          <a:xfrm>
            <a:off x="0" y="0"/>
            <a:ext cx="9144000" cy="73152"/>
          </a:xfrm>
          <a:prstGeom prst="rect">
            <a:avLst/>
          </a:prstGeom>
          <a:solidFill>
            <a:srgbClr val="F5A623"/>
          </a:solidFill>
          <a:ln w="12700">
            <a:solidFill>
              <a:srgbClr val="F5A623"/>
            </a:solidFill>
            <a:prstDash val="solid"/>
          </a:ln>
        </p:spPr>
      </p:sp>
      <p:sp>
        <p:nvSpPr>
          <p:cNvPr id="4" name="Text 2"/>
          <p:cNvSpPr/>
          <p:nvPr/>
        </p:nvSpPr>
        <p:spPr>
          <a:xfrm>
            <a:off x="320040" y="263381"/>
            <a:ext cx="8229600" cy="594360"/>
          </a:xfrm>
          <a:prstGeom prst="rect">
            <a:avLst/>
          </a:prstGeom>
          <a:noFill/>
          <a:ln/>
        </p:spPr>
        <p:txBody>
          <a:bodyPr wrap="square" rtlCol="0" anchor="ctr"/>
          <a:lstStyle/>
          <a:p>
            <a:pPr marL="0" indent="0">
              <a:buNone/>
            </a:pPr>
            <a:r>
              <a:rPr lang="en-US" sz="3000" b="1" dirty="0">
                <a:solidFill>
                  <a:srgbClr val="FFFFFF"/>
                </a:solidFill>
                <a:latin typeface="Georgia" pitchFamily="34" charset="0"/>
                <a:ea typeface="Georgia" pitchFamily="34" charset="-122"/>
                <a:cs typeface="Georgia" pitchFamily="34" charset="-120"/>
              </a:rPr>
              <a:t>আলোর প্রতিসরণ</a:t>
            </a:r>
            <a:endParaRPr lang="en-US" sz="3000" dirty="0"/>
          </a:p>
        </p:txBody>
      </p:sp>
      <p:sp>
        <p:nvSpPr>
          <p:cNvPr id="5" name="Shape 3"/>
          <p:cNvSpPr/>
          <p:nvPr/>
        </p:nvSpPr>
        <p:spPr>
          <a:xfrm>
            <a:off x="365760" y="1051560"/>
            <a:ext cx="8229600" cy="0"/>
          </a:xfrm>
          <a:prstGeom prst="line">
            <a:avLst/>
          </a:prstGeom>
          <a:noFill/>
          <a:ln w="6350">
            <a:solidFill>
              <a:srgbClr val="00C8E0">
                <a:alpha val="50000"/>
              </a:srgbClr>
            </a:solidFill>
            <a:prstDash val="solid"/>
          </a:ln>
        </p:spPr>
      </p:sp>
      <p:sp>
        <p:nvSpPr>
          <p:cNvPr id="6" name="Shape 4"/>
          <p:cNvSpPr/>
          <p:nvPr/>
        </p:nvSpPr>
        <p:spPr>
          <a:xfrm>
            <a:off x="365760" y="1106558"/>
            <a:ext cx="4114800" cy="3708452"/>
          </a:xfrm>
          <a:prstGeom prst="rect">
            <a:avLst/>
          </a:prstGeom>
          <a:solidFill>
            <a:srgbClr val="132040"/>
          </a:solidFill>
          <a:ln w="12700">
            <a:solidFill>
              <a:srgbClr val="00C8E0">
                <a:alpha val="40000"/>
              </a:srgbClr>
            </a:solidFill>
            <a:prstDash val="solid"/>
          </a:ln>
        </p:spPr>
      </p:sp>
      <p:sp>
        <p:nvSpPr>
          <p:cNvPr id="7" name="Text 5"/>
          <p:cNvSpPr/>
          <p:nvPr/>
        </p:nvSpPr>
        <p:spPr>
          <a:xfrm>
            <a:off x="457200" y="1114180"/>
            <a:ext cx="1828800" cy="320040"/>
          </a:xfrm>
          <a:prstGeom prst="rect">
            <a:avLst/>
          </a:prstGeom>
          <a:noFill/>
          <a:ln/>
        </p:spPr>
        <p:txBody>
          <a:bodyPr wrap="square" rtlCol="0" anchor="ctr"/>
          <a:lstStyle/>
          <a:p>
            <a:pPr marL="0" indent="0">
              <a:buNone/>
            </a:pPr>
            <a:r>
              <a:rPr lang="en-US" b="1" dirty="0">
                <a:solidFill>
                  <a:srgbClr val="F5A623"/>
                </a:solidFill>
              </a:rPr>
              <a:t>সংজ্ঞা</a:t>
            </a:r>
            <a:endParaRPr lang="en-US" dirty="0"/>
          </a:p>
        </p:txBody>
      </p:sp>
      <p:sp>
        <p:nvSpPr>
          <p:cNvPr id="8" name="Text 6"/>
          <p:cNvSpPr/>
          <p:nvPr/>
        </p:nvSpPr>
        <p:spPr>
          <a:xfrm>
            <a:off x="457200" y="1434220"/>
            <a:ext cx="3749040" cy="1714496"/>
          </a:xfrm>
          <a:prstGeom prst="rect">
            <a:avLst/>
          </a:prstGeom>
          <a:noFill/>
          <a:ln/>
        </p:spPr>
        <p:txBody>
          <a:bodyPr wrap="square" rtlCol="0" anchor="ctr"/>
          <a:lstStyle/>
          <a:p>
            <a:pPr marL="0" indent="0" algn="l">
              <a:buNone/>
            </a:pPr>
            <a:r>
              <a:rPr lang="en-US" sz="1600" dirty="0">
                <a:solidFill>
                  <a:srgbClr val="E8EEF4"/>
                </a:solidFill>
              </a:rPr>
              <a:t>আলোক রশ্মি এক স্বচ্ছ মাধ্যম থেকে অন্য স্বচ্ছ মাধ্যমে তীর্যকভাবে আপতিত হলে মাধ্যম পরিবর্তনে এর গতিপথের দিক পরিবর্তন দেখা যায়।</a:t>
            </a:r>
            <a:endParaRPr lang="en-US" sz="1600" dirty="0"/>
          </a:p>
          <a:p>
            <a:pPr marL="0" indent="0" algn="l">
              <a:buNone/>
            </a:pPr>
            <a:endParaRPr lang="en-US" sz="1600" dirty="0"/>
          </a:p>
          <a:p>
            <a:pPr marL="0" indent="0" algn="l">
              <a:buNone/>
            </a:pPr>
            <a:r>
              <a:rPr lang="en-US" sz="1600" dirty="0">
                <a:solidFill>
                  <a:srgbClr val="E8EEF4"/>
                </a:solidFill>
              </a:rPr>
              <a:t>এটি হলো আলোর প্রতিসরণ।</a:t>
            </a:r>
            <a:endParaRPr lang="en-US" sz="1600" dirty="0"/>
          </a:p>
        </p:txBody>
      </p:sp>
      <p:sp>
        <p:nvSpPr>
          <p:cNvPr id="9" name="Shape 7"/>
          <p:cNvSpPr/>
          <p:nvPr/>
        </p:nvSpPr>
        <p:spPr>
          <a:xfrm>
            <a:off x="457200" y="3159317"/>
            <a:ext cx="3749040" cy="1529626"/>
          </a:xfrm>
          <a:prstGeom prst="rect">
            <a:avLst/>
          </a:prstGeom>
          <a:solidFill>
            <a:srgbClr val="0A2040"/>
          </a:solidFill>
          <a:ln w="12700">
            <a:solidFill>
              <a:srgbClr val="F5A623"/>
            </a:solidFill>
            <a:prstDash val="solid"/>
          </a:ln>
        </p:spPr>
      </p:sp>
      <p:sp>
        <p:nvSpPr>
          <p:cNvPr id="10" name="Text 8"/>
          <p:cNvSpPr/>
          <p:nvPr/>
        </p:nvSpPr>
        <p:spPr>
          <a:xfrm>
            <a:off x="594360" y="3337560"/>
            <a:ext cx="1828800" cy="274320"/>
          </a:xfrm>
          <a:prstGeom prst="rect">
            <a:avLst/>
          </a:prstGeom>
          <a:noFill/>
          <a:ln/>
        </p:spPr>
        <p:txBody>
          <a:bodyPr wrap="square" rtlCol="0" anchor="ctr"/>
          <a:lstStyle/>
          <a:p>
            <a:pPr marL="0" indent="0">
              <a:buNone/>
            </a:pPr>
            <a:r>
              <a:rPr lang="en-US" sz="2000" b="1" dirty="0">
                <a:solidFill>
                  <a:srgbClr val="F5A623"/>
                </a:solidFill>
              </a:rPr>
              <a:t>মনে রাখো!</a:t>
            </a:r>
            <a:endParaRPr lang="en-US" sz="2000" dirty="0"/>
          </a:p>
        </p:txBody>
      </p:sp>
      <p:sp>
        <p:nvSpPr>
          <p:cNvPr id="11" name="Text 9"/>
          <p:cNvSpPr/>
          <p:nvPr/>
        </p:nvSpPr>
        <p:spPr>
          <a:xfrm>
            <a:off x="594360" y="3611880"/>
            <a:ext cx="3566160" cy="822960"/>
          </a:xfrm>
          <a:prstGeom prst="rect">
            <a:avLst/>
          </a:prstGeom>
          <a:noFill/>
          <a:ln/>
        </p:spPr>
        <p:txBody>
          <a:bodyPr wrap="square" rtlCol="0" anchor="ctr"/>
          <a:lstStyle/>
          <a:p>
            <a:pPr>
              <a:buSzPct val="100000"/>
            </a:pPr>
            <a:r>
              <a:rPr lang="en-US" sz="1400" dirty="0">
                <a:solidFill>
                  <a:srgbClr val="E8EEF4"/>
                </a:solidFill>
              </a:rPr>
              <a:t>লম্বভাবে আলো এক স্বচ্ছ মাধ্যম থেকে অন্য স্বচ্ছ মাধ্যমে যাওয়ার সময় এর গতিপথের কোনো দিক পরিবর্তন হয় না।</a:t>
            </a:r>
            <a:endParaRPr lang="en-US" sz="1400" dirty="0"/>
          </a:p>
        </p:txBody>
      </p:sp>
      <p:sp>
        <p:nvSpPr>
          <p:cNvPr id="12" name="Shape 10"/>
          <p:cNvSpPr/>
          <p:nvPr/>
        </p:nvSpPr>
        <p:spPr>
          <a:xfrm>
            <a:off x="4617720" y="1122782"/>
            <a:ext cx="4251960" cy="3692227"/>
          </a:xfrm>
          <a:prstGeom prst="rect">
            <a:avLst/>
          </a:prstGeom>
          <a:solidFill>
            <a:srgbClr val="132040"/>
          </a:solidFill>
          <a:ln w="12700">
            <a:solidFill>
              <a:srgbClr val="203050"/>
            </a:solidFill>
            <a:prstDash val="solid"/>
          </a:ln>
        </p:spPr>
      </p:sp>
      <p:sp>
        <p:nvSpPr>
          <p:cNvPr id="13" name="Shape 11"/>
          <p:cNvSpPr/>
          <p:nvPr/>
        </p:nvSpPr>
        <p:spPr>
          <a:xfrm>
            <a:off x="4650186" y="1094791"/>
            <a:ext cx="4219493" cy="1751772"/>
          </a:xfrm>
          <a:prstGeom prst="rect">
            <a:avLst/>
          </a:prstGeom>
          <a:solidFill>
            <a:srgbClr val="0E2840"/>
          </a:solidFill>
          <a:ln w="12700">
            <a:solidFill>
              <a:srgbClr val="203050"/>
            </a:solidFill>
            <a:prstDash val="solid"/>
          </a:ln>
        </p:spPr>
      </p:sp>
      <p:sp>
        <p:nvSpPr>
          <p:cNvPr id="14" name="Text 12"/>
          <p:cNvSpPr/>
          <p:nvPr/>
        </p:nvSpPr>
        <p:spPr>
          <a:xfrm>
            <a:off x="5120640" y="1297060"/>
            <a:ext cx="2286000" cy="274320"/>
          </a:xfrm>
          <a:prstGeom prst="rect">
            <a:avLst/>
          </a:prstGeom>
          <a:noFill/>
          <a:ln/>
        </p:spPr>
        <p:txBody>
          <a:bodyPr wrap="square" rtlCol="0" anchor="ctr"/>
          <a:lstStyle/>
          <a:p>
            <a:pPr marL="0" indent="0">
              <a:buNone/>
            </a:pPr>
            <a:r>
              <a:rPr lang="en-US" sz="1400" dirty="0">
                <a:solidFill>
                  <a:srgbClr val="00C8E0"/>
                </a:solidFill>
              </a:rPr>
              <a:t>হালকা মাধ্যম (বায়ু)</a:t>
            </a:r>
            <a:endParaRPr lang="en-US" sz="1400" dirty="0"/>
          </a:p>
        </p:txBody>
      </p:sp>
      <p:sp>
        <p:nvSpPr>
          <p:cNvPr id="15" name="Shape 13"/>
          <p:cNvSpPr/>
          <p:nvPr/>
        </p:nvSpPr>
        <p:spPr>
          <a:xfrm>
            <a:off x="4663440" y="2846563"/>
            <a:ext cx="4206240" cy="1968447"/>
          </a:xfrm>
          <a:prstGeom prst="rect">
            <a:avLst/>
          </a:prstGeom>
          <a:solidFill>
            <a:srgbClr val="051828"/>
          </a:solidFill>
          <a:ln w="12700">
            <a:solidFill>
              <a:srgbClr val="203050"/>
            </a:solidFill>
            <a:prstDash val="solid"/>
          </a:ln>
        </p:spPr>
      </p:sp>
      <p:sp>
        <p:nvSpPr>
          <p:cNvPr id="16" name="Text 14"/>
          <p:cNvSpPr/>
          <p:nvPr/>
        </p:nvSpPr>
        <p:spPr>
          <a:xfrm>
            <a:off x="4754880" y="2926080"/>
            <a:ext cx="2286000" cy="274320"/>
          </a:xfrm>
          <a:prstGeom prst="rect">
            <a:avLst/>
          </a:prstGeom>
          <a:noFill/>
          <a:ln/>
        </p:spPr>
        <p:txBody>
          <a:bodyPr wrap="square" rtlCol="0" anchor="ctr"/>
          <a:lstStyle/>
          <a:p>
            <a:pPr marL="0" indent="0">
              <a:buNone/>
            </a:pPr>
            <a:r>
              <a:rPr lang="en-US" sz="1400" dirty="0">
                <a:solidFill>
                  <a:srgbClr val="FFD180"/>
                </a:solidFill>
              </a:rPr>
              <a:t>ঘন মাধ্যম (কাচ)</a:t>
            </a:r>
            <a:endParaRPr lang="en-US" sz="1400" dirty="0"/>
          </a:p>
        </p:txBody>
      </p:sp>
      <p:sp>
        <p:nvSpPr>
          <p:cNvPr id="17" name="Shape 15"/>
          <p:cNvSpPr/>
          <p:nvPr/>
        </p:nvSpPr>
        <p:spPr>
          <a:xfrm>
            <a:off x="4663440" y="2834640"/>
            <a:ext cx="4206240" cy="0"/>
          </a:xfrm>
          <a:prstGeom prst="line">
            <a:avLst/>
          </a:prstGeom>
          <a:noFill/>
          <a:ln w="19050">
            <a:solidFill>
              <a:srgbClr val="FFFFFF">
                <a:alpha val="70000"/>
              </a:srgbClr>
            </a:solidFill>
            <a:prstDash val="solid"/>
          </a:ln>
        </p:spPr>
      </p:sp>
      <p:sp>
        <p:nvSpPr>
          <p:cNvPr id="18" name="Shape 16"/>
          <p:cNvSpPr/>
          <p:nvPr/>
        </p:nvSpPr>
        <p:spPr>
          <a:xfrm>
            <a:off x="6766560" y="1371600"/>
            <a:ext cx="0" cy="3108960"/>
          </a:xfrm>
          <a:prstGeom prst="line">
            <a:avLst/>
          </a:prstGeom>
          <a:noFill/>
          <a:ln w="12700">
            <a:solidFill>
              <a:srgbClr val="FFFFFF">
                <a:alpha val="50000"/>
              </a:srgbClr>
            </a:solidFill>
            <a:prstDash val="dash"/>
          </a:ln>
        </p:spPr>
      </p:sp>
      <p:sp>
        <p:nvSpPr>
          <p:cNvPr id="19" name="Text 17"/>
          <p:cNvSpPr/>
          <p:nvPr/>
        </p:nvSpPr>
        <p:spPr>
          <a:xfrm>
            <a:off x="6720840" y="1847583"/>
            <a:ext cx="1371600" cy="274320"/>
          </a:xfrm>
          <a:prstGeom prst="rect">
            <a:avLst/>
          </a:prstGeom>
          <a:noFill/>
          <a:ln/>
        </p:spPr>
        <p:txBody>
          <a:bodyPr wrap="square" rtlCol="0" anchor="ctr"/>
          <a:lstStyle/>
          <a:p>
            <a:pPr marL="0" indent="0">
              <a:buNone/>
            </a:pPr>
            <a:r>
              <a:rPr lang="en-US" sz="1400" dirty="0">
                <a:solidFill>
                  <a:srgbClr val="8899AA"/>
                </a:solidFill>
              </a:rPr>
              <a:t>অভিলম্ব</a:t>
            </a:r>
            <a:endParaRPr lang="en-US" sz="1400" dirty="0"/>
          </a:p>
        </p:txBody>
      </p:sp>
      <p:sp>
        <p:nvSpPr>
          <p:cNvPr id="20" name="Shape 18"/>
          <p:cNvSpPr/>
          <p:nvPr/>
        </p:nvSpPr>
        <p:spPr>
          <a:xfrm>
            <a:off x="5029200" y="1371600"/>
            <a:ext cx="1737360" cy="1463040"/>
          </a:xfrm>
          <a:prstGeom prst="line">
            <a:avLst/>
          </a:prstGeom>
          <a:noFill/>
          <a:ln w="31750">
            <a:solidFill>
              <a:srgbClr val="00C8E0"/>
            </a:solidFill>
            <a:prstDash val="solid"/>
          </a:ln>
        </p:spPr>
      </p:sp>
      <p:sp>
        <p:nvSpPr>
          <p:cNvPr id="21" name="Text 19"/>
          <p:cNvSpPr/>
          <p:nvPr/>
        </p:nvSpPr>
        <p:spPr>
          <a:xfrm>
            <a:off x="4650187" y="1896136"/>
            <a:ext cx="1645920" cy="274320"/>
          </a:xfrm>
          <a:prstGeom prst="rect">
            <a:avLst/>
          </a:prstGeom>
          <a:noFill/>
          <a:ln/>
        </p:spPr>
        <p:txBody>
          <a:bodyPr wrap="square" rtlCol="0" anchor="ctr"/>
          <a:lstStyle/>
          <a:p>
            <a:pPr marL="0" indent="0">
              <a:buNone/>
            </a:pPr>
            <a:r>
              <a:rPr lang="en-US" sz="1200" dirty="0">
                <a:solidFill>
                  <a:srgbClr val="00C8E0"/>
                </a:solidFill>
              </a:rPr>
              <a:t>আপতিত রশ্মি</a:t>
            </a:r>
            <a:endParaRPr lang="en-US" sz="1200" dirty="0"/>
          </a:p>
        </p:txBody>
      </p:sp>
      <p:sp>
        <p:nvSpPr>
          <p:cNvPr id="22" name="Shape 20"/>
          <p:cNvSpPr/>
          <p:nvPr/>
        </p:nvSpPr>
        <p:spPr>
          <a:xfrm>
            <a:off x="6766560" y="2834640"/>
            <a:ext cx="1371600" cy="1828800"/>
          </a:xfrm>
          <a:prstGeom prst="line">
            <a:avLst/>
          </a:prstGeom>
          <a:noFill/>
          <a:ln w="31750">
            <a:solidFill>
              <a:srgbClr val="FFD180"/>
            </a:solidFill>
            <a:prstDash val="solid"/>
          </a:ln>
        </p:spPr>
      </p:sp>
      <p:sp>
        <p:nvSpPr>
          <p:cNvPr id="23" name="Text 21"/>
          <p:cNvSpPr/>
          <p:nvPr/>
        </p:nvSpPr>
        <p:spPr>
          <a:xfrm>
            <a:off x="7452359" y="3549261"/>
            <a:ext cx="1645920" cy="274320"/>
          </a:xfrm>
          <a:prstGeom prst="rect">
            <a:avLst/>
          </a:prstGeom>
          <a:noFill/>
          <a:ln/>
        </p:spPr>
        <p:txBody>
          <a:bodyPr wrap="square" rtlCol="0" anchor="ctr"/>
          <a:lstStyle/>
          <a:p>
            <a:pPr marL="0" indent="0">
              <a:buNone/>
            </a:pPr>
            <a:r>
              <a:rPr lang="en-US" sz="1400" dirty="0">
                <a:solidFill>
                  <a:srgbClr val="FFD180"/>
                </a:solidFill>
              </a:rPr>
              <a:t>প্রতিসরিত রশ্মি</a:t>
            </a:r>
            <a:endParaRPr lang="en-US" sz="1400" dirty="0"/>
          </a:p>
        </p:txBody>
      </p:sp>
      <p:sp>
        <p:nvSpPr>
          <p:cNvPr id="24" name="Text 22"/>
          <p:cNvSpPr/>
          <p:nvPr/>
        </p:nvSpPr>
        <p:spPr>
          <a:xfrm>
            <a:off x="6492240" y="2377440"/>
            <a:ext cx="274320" cy="274320"/>
          </a:xfrm>
          <a:prstGeom prst="rect">
            <a:avLst/>
          </a:prstGeom>
          <a:noFill/>
          <a:ln/>
        </p:spPr>
        <p:txBody>
          <a:bodyPr wrap="square" rtlCol="0" anchor="ctr"/>
          <a:lstStyle/>
          <a:p>
            <a:pPr marL="0" indent="0">
              <a:buNone/>
            </a:pPr>
            <a:r>
              <a:rPr lang="en-US" sz="1300" b="1" dirty="0">
                <a:solidFill>
                  <a:srgbClr val="00C8E0"/>
                </a:solidFill>
              </a:rPr>
              <a:t>i</a:t>
            </a:r>
            <a:endParaRPr lang="en-US" sz="1300" dirty="0"/>
          </a:p>
        </p:txBody>
      </p:sp>
      <p:sp>
        <p:nvSpPr>
          <p:cNvPr id="25" name="Text 23"/>
          <p:cNvSpPr/>
          <p:nvPr/>
        </p:nvSpPr>
        <p:spPr>
          <a:xfrm>
            <a:off x="6747345" y="3034420"/>
            <a:ext cx="320039" cy="279298"/>
          </a:xfrm>
          <a:prstGeom prst="rect">
            <a:avLst/>
          </a:prstGeom>
          <a:noFill/>
          <a:ln/>
        </p:spPr>
        <p:txBody>
          <a:bodyPr wrap="square" rtlCol="0" anchor="ctr"/>
          <a:lstStyle/>
          <a:p>
            <a:pPr marL="0" indent="0">
              <a:buNone/>
            </a:pPr>
            <a:r>
              <a:rPr lang="en-US" sz="1300" b="1" dirty="0">
                <a:solidFill>
                  <a:srgbClr val="FFD180"/>
                </a:solidFill>
              </a:rPr>
              <a:t>r</a:t>
            </a:r>
            <a:endParaRPr lang="en-US" sz="1300" dirty="0"/>
          </a:p>
        </p:txBody>
      </p:sp>
      <p:sp>
        <p:nvSpPr>
          <p:cNvPr id="26" name="Text 24"/>
          <p:cNvSpPr/>
          <p:nvPr/>
        </p:nvSpPr>
        <p:spPr>
          <a:xfrm>
            <a:off x="5120640" y="3960740"/>
            <a:ext cx="1828800" cy="274320"/>
          </a:xfrm>
          <a:prstGeom prst="rect">
            <a:avLst/>
          </a:prstGeom>
          <a:noFill/>
          <a:ln/>
        </p:spPr>
        <p:txBody>
          <a:bodyPr wrap="square" rtlCol="0" anchor="ctr"/>
          <a:lstStyle/>
          <a:p>
            <a:pPr marL="0" indent="0">
              <a:buNone/>
            </a:pPr>
            <a:r>
              <a:rPr lang="en-US" sz="2000" i="1" dirty="0">
                <a:solidFill>
                  <a:srgbClr val="E8EEF4"/>
                </a:solidFill>
              </a:rPr>
              <a:t>i &gt; r</a:t>
            </a:r>
            <a:endParaRPr lang="en-US" sz="2000" dirty="0"/>
          </a:p>
        </p:txBody>
      </p:sp>
    </p:spTree>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আলোর প্রতিসরণের নিয়ম | Class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14400"/>
            <a:ext cx="4671391" cy="4229100"/>
          </a:xfrm>
          <a:prstGeom prst="rect">
            <a:avLst/>
          </a:prstGeom>
          <a:noFill/>
          <a:extLst>
            <a:ext uri="{909E8E84-426E-40DD-AFC4-6F175D3DCCD1}">
              <a14:hiddenFill xmlns:a14="http://schemas.microsoft.com/office/drawing/2010/main">
                <a:solidFill>
                  <a:srgbClr val="FFFFFF"/>
                </a:solidFill>
              </a14:hiddenFill>
            </a:ext>
          </a:extLst>
        </p:spPr>
      </p:pic>
      <p:sp>
        <p:nvSpPr>
          <p:cNvPr id="3" name="Shape 0"/>
          <p:cNvSpPr/>
          <p:nvPr/>
        </p:nvSpPr>
        <p:spPr>
          <a:xfrm>
            <a:off x="0" y="0"/>
            <a:ext cx="9144000" cy="914400"/>
          </a:xfrm>
          <a:prstGeom prst="rect">
            <a:avLst/>
          </a:prstGeom>
          <a:solidFill>
            <a:srgbClr val="D97706"/>
          </a:solidFill>
          <a:ln w="12700">
            <a:solidFill>
              <a:srgbClr val="D97706"/>
            </a:solidFill>
            <a:prstDash val="solid"/>
          </a:ln>
        </p:spPr>
      </p:sp>
      <p:sp>
        <p:nvSpPr>
          <p:cNvPr id="4" name="Text 1"/>
          <p:cNvSpPr/>
          <p:nvPr/>
        </p:nvSpPr>
        <p:spPr>
          <a:xfrm>
            <a:off x="365760" y="0"/>
            <a:ext cx="8412480" cy="914400"/>
          </a:xfrm>
          <a:prstGeom prst="rect">
            <a:avLst/>
          </a:prstGeom>
          <a:noFill/>
          <a:ln/>
        </p:spPr>
        <p:txBody>
          <a:bodyPr wrap="square" rtlCol="0" anchor="ctr"/>
          <a:lstStyle/>
          <a:p>
            <a:pPr marL="0" indent="0">
              <a:buNone/>
            </a:pPr>
            <a:r>
              <a:rPr lang="en-US" sz="2500" b="1" dirty="0">
                <a:solidFill>
                  <a:srgbClr val="0A1628"/>
                </a:solidFill>
                <a:latin typeface="Kalpurush" pitchFamily="34" charset="0"/>
                <a:ea typeface="Kalpurush" pitchFamily="34" charset="-122"/>
                <a:cs typeface="Kalpurush" pitchFamily="34" charset="-120"/>
              </a:rPr>
              <a:t>🔦 </a:t>
            </a:r>
            <a:r>
              <a:rPr lang="en-US" sz="2800" b="1" dirty="0">
                <a:solidFill>
                  <a:srgbClr val="0A1628"/>
                </a:solidFill>
                <a:latin typeface="Kalpurush" pitchFamily="34" charset="0"/>
                <a:ea typeface="Kalpurush" pitchFamily="34" charset="-122"/>
                <a:cs typeface="Kalpurush" pitchFamily="34" charset="-120"/>
              </a:rPr>
              <a:t>আলোর প্রতিসরণ (Refraction of Light)</a:t>
            </a:r>
            <a:endParaRPr lang="en-US" sz="2800" dirty="0"/>
          </a:p>
        </p:txBody>
      </p:sp>
      <p:pic>
        <p:nvPicPr>
          <p:cNvPr id="5" name="Picture 4"/>
          <p:cNvPicPr>
            <a:picLocks noChangeAspect="1"/>
          </p:cNvPicPr>
          <p:nvPr/>
        </p:nvPicPr>
        <p:blipFill>
          <a:blip r:embed="rId3"/>
          <a:stretch>
            <a:fillRect/>
          </a:stretch>
        </p:blipFill>
        <p:spPr>
          <a:xfrm>
            <a:off x="4797288" y="914401"/>
            <a:ext cx="4346712" cy="4114800"/>
          </a:xfrm>
          <a:prstGeom prst="rect">
            <a:avLst/>
          </a:prstGeom>
        </p:spPr>
      </p:pic>
    </p:spTree>
    <p:extLst>
      <p:ext uri="{BB962C8B-B14F-4D97-AF65-F5344CB8AC3E}">
        <p14:creationId xmlns:p14="http://schemas.microsoft.com/office/powerpoint/2010/main" val="151006924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14400"/>
          </a:xfrm>
          <a:prstGeom prst="rect">
            <a:avLst/>
          </a:prstGeom>
          <a:solidFill>
            <a:srgbClr val="D97706"/>
          </a:solidFill>
          <a:ln w="12700">
            <a:solidFill>
              <a:srgbClr val="D97706"/>
            </a:solidFill>
            <a:prstDash val="solid"/>
          </a:ln>
        </p:spPr>
      </p:sp>
      <p:sp>
        <p:nvSpPr>
          <p:cNvPr id="3" name="Text 1"/>
          <p:cNvSpPr/>
          <p:nvPr/>
        </p:nvSpPr>
        <p:spPr>
          <a:xfrm>
            <a:off x="365760" y="0"/>
            <a:ext cx="8412480" cy="914400"/>
          </a:xfrm>
          <a:prstGeom prst="rect">
            <a:avLst/>
          </a:prstGeom>
          <a:noFill/>
          <a:ln/>
        </p:spPr>
        <p:txBody>
          <a:bodyPr wrap="square" rtlCol="0" anchor="ctr"/>
          <a:lstStyle/>
          <a:p>
            <a:pPr marL="0" indent="0">
              <a:buNone/>
            </a:pPr>
            <a:r>
              <a:rPr lang="en-US" sz="2500" b="1" dirty="0">
                <a:solidFill>
                  <a:srgbClr val="0A1628"/>
                </a:solidFill>
                <a:latin typeface="Kalpurush" pitchFamily="34" charset="0"/>
                <a:ea typeface="Kalpurush" pitchFamily="34" charset="-122"/>
                <a:cs typeface="Kalpurush" pitchFamily="34" charset="-120"/>
              </a:rPr>
              <a:t>🔦 </a:t>
            </a:r>
            <a:r>
              <a:rPr lang="en-US" sz="2800" b="1" dirty="0">
                <a:solidFill>
                  <a:srgbClr val="0A1628"/>
                </a:solidFill>
                <a:latin typeface="Kalpurush" pitchFamily="34" charset="0"/>
                <a:ea typeface="Kalpurush" pitchFamily="34" charset="-122"/>
                <a:cs typeface="Kalpurush" pitchFamily="34" charset="-120"/>
              </a:rPr>
              <a:t>আলোর প্রতিসরণ (Refraction of Light)</a:t>
            </a:r>
            <a:endParaRPr lang="en-US" sz="2800" dirty="0"/>
          </a:p>
        </p:txBody>
      </p:sp>
      <p:sp>
        <p:nvSpPr>
          <p:cNvPr id="5" name="Text 3"/>
          <p:cNvSpPr/>
          <p:nvPr/>
        </p:nvSpPr>
        <p:spPr>
          <a:xfrm>
            <a:off x="457200" y="1042416"/>
            <a:ext cx="8229600" cy="914400"/>
          </a:xfrm>
          <a:prstGeom prst="rect">
            <a:avLst/>
          </a:prstGeom>
          <a:noFill/>
          <a:ln/>
        </p:spPr>
        <p:txBody>
          <a:bodyPr wrap="square" rtlCol="0" anchor="ctr"/>
          <a:lstStyle/>
          <a:p>
            <a:pPr marL="0" indent="0">
              <a:buNone/>
            </a:pPr>
            <a:r>
              <a:rPr lang="en-US" sz="2200" dirty="0">
                <a:solidFill>
                  <a:srgbClr val="FFFFFF"/>
                </a:solidFill>
                <a:latin typeface="Kalpurush" pitchFamily="34" charset="0"/>
                <a:ea typeface="Kalpurush" pitchFamily="34" charset="-122"/>
                <a:cs typeface="Kalpurush" pitchFamily="34" charset="-120"/>
              </a:rPr>
              <a:t>প্রতিসরণ: আলোক রশ্মি এক স্বচ্ছ মাধ্যম থেকে অন্য স্বচ্ছ মাধ্যমে প্রবেশ করলে দুই মাধ্যমের বিভেদ তলে এর গতিপথের দিক পরিবর্তন করে। আলোক রশ্মির এই দিক পরিবর্তনকে আলোর প্রতিসরণ বলে।</a:t>
            </a:r>
            <a:endParaRPr lang="en-US" sz="2200" dirty="0"/>
          </a:p>
        </p:txBody>
      </p:sp>
      <p:sp>
        <p:nvSpPr>
          <p:cNvPr id="6" name="Shape 4"/>
          <p:cNvSpPr/>
          <p:nvPr/>
        </p:nvSpPr>
        <p:spPr>
          <a:xfrm>
            <a:off x="274320" y="1389888"/>
            <a:ext cx="2788920" cy="3099784"/>
          </a:xfrm>
          <a:prstGeom prst="rect">
            <a:avLst/>
          </a:prstGeom>
          <a:solidFill>
            <a:srgbClr val="0F2D4A"/>
          </a:solidFill>
          <a:ln w="25400">
            <a:solidFill>
              <a:srgbClr val="EAB308"/>
            </a:solidFill>
            <a:prstDash val="solid"/>
          </a:ln>
        </p:spPr>
      </p:sp>
      <p:sp>
        <p:nvSpPr>
          <p:cNvPr id="7" name="Shape 5"/>
          <p:cNvSpPr/>
          <p:nvPr/>
        </p:nvSpPr>
        <p:spPr>
          <a:xfrm>
            <a:off x="274320" y="932688"/>
            <a:ext cx="2788920" cy="438912"/>
          </a:xfrm>
          <a:prstGeom prst="rect">
            <a:avLst/>
          </a:prstGeom>
          <a:solidFill>
            <a:srgbClr val="EAB308"/>
          </a:solidFill>
          <a:ln w="12700">
            <a:solidFill>
              <a:srgbClr val="EAB308"/>
            </a:solidFill>
            <a:prstDash val="solid"/>
          </a:ln>
        </p:spPr>
      </p:sp>
      <p:sp>
        <p:nvSpPr>
          <p:cNvPr id="8" name="Text 6"/>
          <p:cNvSpPr/>
          <p:nvPr/>
        </p:nvSpPr>
        <p:spPr>
          <a:xfrm>
            <a:off x="274320" y="967342"/>
            <a:ext cx="2788920" cy="438912"/>
          </a:xfrm>
          <a:prstGeom prst="rect">
            <a:avLst/>
          </a:prstGeom>
          <a:noFill/>
          <a:ln/>
        </p:spPr>
        <p:txBody>
          <a:bodyPr wrap="square" rtlCol="0" anchor="ctr"/>
          <a:lstStyle/>
          <a:p>
            <a:pPr marL="0" indent="0" algn="ctr">
              <a:buNone/>
            </a:pPr>
            <a:r>
              <a:rPr lang="en-US" sz="2400" b="1" dirty="0">
                <a:solidFill>
                  <a:srgbClr val="0A1628"/>
                </a:solidFill>
                <a:latin typeface="Kalpurush" pitchFamily="34" charset="0"/>
                <a:ea typeface="Kalpurush" pitchFamily="34" charset="-122"/>
                <a:cs typeface="Kalpurush" pitchFamily="34" charset="-120"/>
              </a:rPr>
              <a:t>নিয়ম ১</a:t>
            </a:r>
            <a:endParaRPr lang="en-US" sz="2400" dirty="0"/>
          </a:p>
        </p:txBody>
      </p:sp>
      <p:sp>
        <p:nvSpPr>
          <p:cNvPr id="9" name="Text 7"/>
          <p:cNvSpPr/>
          <p:nvPr/>
        </p:nvSpPr>
        <p:spPr>
          <a:xfrm>
            <a:off x="274320" y="1406254"/>
            <a:ext cx="2788920" cy="3339482"/>
          </a:xfrm>
          <a:prstGeom prst="rect">
            <a:avLst/>
          </a:prstGeom>
          <a:noFill/>
          <a:ln/>
        </p:spPr>
        <p:txBody>
          <a:bodyPr wrap="square" rtlCol="0" anchor="t"/>
          <a:lstStyle/>
          <a:p>
            <a:pPr marL="0" indent="0">
              <a:buNone/>
            </a:pPr>
            <a:r>
              <a:rPr lang="en-US" sz="2400" dirty="0">
                <a:solidFill>
                  <a:srgbClr val="FFFFFF"/>
                </a:solidFill>
                <a:latin typeface="Kalpurush" pitchFamily="34" charset="0"/>
                <a:ea typeface="Kalpurush" pitchFamily="34" charset="-122"/>
                <a:cs typeface="Kalpurush" pitchFamily="34" charset="-120"/>
              </a:rPr>
              <a:t>আলোক রশ্মি হালকা মাধ্যম থেকে ঘন মাধ্যমে প্রবেশ করলে অভিলম্বের দিকে সরে আসে। এই ক্ষেত্রে আপতন কোণ প্রতিসরণ কোণ অপেক্ষা বড়ো হয়।</a:t>
            </a:r>
            <a:endParaRPr lang="en-US" sz="2400" dirty="0"/>
          </a:p>
        </p:txBody>
      </p:sp>
      <p:sp>
        <p:nvSpPr>
          <p:cNvPr id="10" name="Shape 8"/>
          <p:cNvSpPr/>
          <p:nvPr/>
        </p:nvSpPr>
        <p:spPr>
          <a:xfrm>
            <a:off x="3074670" y="1394062"/>
            <a:ext cx="2788920" cy="3095610"/>
          </a:xfrm>
          <a:prstGeom prst="rect">
            <a:avLst/>
          </a:prstGeom>
          <a:solidFill>
            <a:srgbClr val="0F2D4A"/>
          </a:solidFill>
          <a:ln w="25400">
            <a:solidFill>
              <a:srgbClr val="06B6D4"/>
            </a:solidFill>
            <a:prstDash val="solid"/>
          </a:ln>
        </p:spPr>
      </p:sp>
      <p:sp>
        <p:nvSpPr>
          <p:cNvPr id="11" name="Shape 9"/>
          <p:cNvSpPr/>
          <p:nvPr/>
        </p:nvSpPr>
        <p:spPr>
          <a:xfrm>
            <a:off x="3086100" y="935570"/>
            <a:ext cx="2788920" cy="438912"/>
          </a:xfrm>
          <a:prstGeom prst="rect">
            <a:avLst/>
          </a:prstGeom>
          <a:solidFill>
            <a:srgbClr val="06B6D4"/>
          </a:solidFill>
          <a:ln w="12700">
            <a:solidFill>
              <a:srgbClr val="06B6D4"/>
            </a:solidFill>
            <a:prstDash val="solid"/>
          </a:ln>
        </p:spPr>
      </p:sp>
      <p:sp>
        <p:nvSpPr>
          <p:cNvPr id="12" name="Text 10"/>
          <p:cNvSpPr/>
          <p:nvPr/>
        </p:nvSpPr>
        <p:spPr>
          <a:xfrm>
            <a:off x="3063240" y="978408"/>
            <a:ext cx="2788920" cy="438912"/>
          </a:xfrm>
          <a:prstGeom prst="rect">
            <a:avLst/>
          </a:prstGeom>
          <a:noFill/>
          <a:ln/>
        </p:spPr>
        <p:txBody>
          <a:bodyPr wrap="square" rtlCol="0" anchor="ctr"/>
          <a:lstStyle/>
          <a:p>
            <a:pPr marL="0" indent="0" algn="ctr">
              <a:buNone/>
            </a:pPr>
            <a:r>
              <a:rPr lang="en-US" sz="2400" b="1" dirty="0">
                <a:solidFill>
                  <a:srgbClr val="0A1628"/>
                </a:solidFill>
                <a:latin typeface="Kalpurush" pitchFamily="34" charset="0"/>
                <a:ea typeface="Kalpurush" pitchFamily="34" charset="-122"/>
                <a:cs typeface="Kalpurush" pitchFamily="34" charset="-120"/>
              </a:rPr>
              <a:t>নিয়ম ২</a:t>
            </a:r>
            <a:endParaRPr lang="en-US" sz="2400" dirty="0"/>
          </a:p>
        </p:txBody>
      </p:sp>
      <p:sp>
        <p:nvSpPr>
          <p:cNvPr id="13" name="Text 11"/>
          <p:cNvSpPr/>
          <p:nvPr/>
        </p:nvSpPr>
        <p:spPr>
          <a:xfrm>
            <a:off x="3063240" y="1460158"/>
            <a:ext cx="2788920" cy="3125094"/>
          </a:xfrm>
          <a:prstGeom prst="rect">
            <a:avLst/>
          </a:prstGeom>
          <a:noFill/>
          <a:ln/>
        </p:spPr>
        <p:txBody>
          <a:bodyPr wrap="square" rtlCol="0" anchor="t"/>
          <a:lstStyle/>
          <a:p>
            <a:pPr marL="0" indent="0">
              <a:buNone/>
            </a:pPr>
            <a:r>
              <a:rPr lang="en-US" sz="2400" dirty="0">
                <a:solidFill>
                  <a:srgbClr val="FFFFFF"/>
                </a:solidFill>
                <a:latin typeface="Kalpurush" pitchFamily="34" charset="0"/>
                <a:ea typeface="Kalpurush" pitchFamily="34" charset="-122"/>
                <a:cs typeface="Kalpurush" pitchFamily="34" charset="-120"/>
              </a:rPr>
              <a:t>আলোক রশ্মি ঘন মাধ্যম থেকে হালকা মাধ্যমে প্রবেশ করলে এটি অভিলম্ব থেকে দূরে সরে যায়। আপতন কোণ প্রতিসরণ কোণ অপেক্ষা ছোটো হয়।</a:t>
            </a:r>
            <a:endParaRPr lang="en-US" sz="2400" dirty="0"/>
          </a:p>
        </p:txBody>
      </p:sp>
      <p:sp>
        <p:nvSpPr>
          <p:cNvPr id="14" name="Shape 12"/>
          <p:cNvSpPr/>
          <p:nvPr/>
        </p:nvSpPr>
        <p:spPr>
          <a:xfrm>
            <a:off x="5875020" y="1385448"/>
            <a:ext cx="2903220" cy="3104224"/>
          </a:xfrm>
          <a:prstGeom prst="rect">
            <a:avLst/>
          </a:prstGeom>
          <a:solidFill>
            <a:srgbClr val="0F2D4A"/>
          </a:solidFill>
          <a:ln w="25400">
            <a:solidFill>
              <a:srgbClr val="6EE7B7"/>
            </a:solidFill>
            <a:prstDash val="solid"/>
          </a:ln>
        </p:spPr>
      </p:sp>
      <p:sp>
        <p:nvSpPr>
          <p:cNvPr id="15" name="Shape 13"/>
          <p:cNvSpPr/>
          <p:nvPr/>
        </p:nvSpPr>
        <p:spPr>
          <a:xfrm>
            <a:off x="5897880" y="923776"/>
            <a:ext cx="2880360" cy="438912"/>
          </a:xfrm>
          <a:prstGeom prst="rect">
            <a:avLst/>
          </a:prstGeom>
          <a:solidFill>
            <a:srgbClr val="6EE7B7"/>
          </a:solidFill>
          <a:ln w="12700">
            <a:solidFill>
              <a:srgbClr val="6EE7B7"/>
            </a:solidFill>
            <a:prstDash val="solid"/>
          </a:ln>
        </p:spPr>
      </p:sp>
      <p:sp>
        <p:nvSpPr>
          <p:cNvPr id="16" name="Text 14"/>
          <p:cNvSpPr/>
          <p:nvPr/>
        </p:nvSpPr>
        <p:spPr>
          <a:xfrm>
            <a:off x="6027022" y="946536"/>
            <a:ext cx="2788920" cy="438912"/>
          </a:xfrm>
          <a:prstGeom prst="rect">
            <a:avLst/>
          </a:prstGeom>
          <a:noFill/>
          <a:ln/>
        </p:spPr>
        <p:txBody>
          <a:bodyPr wrap="square" rtlCol="0" anchor="ctr"/>
          <a:lstStyle/>
          <a:p>
            <a:pPr marL="0" indent="0" algn="ctr">
              <a:buNone/>
            </a:pPr>
            <a:r>
              <a:rPr lang="en-US" sz="2400" b="1" dirty="0">
                <a:solidFill>
                  <a:srgbClr val="0A1628"/>
                </a:solidFill>
                <a:latin typeface="Kalpurush" pitchFamily="34" charset="0"/>
                <a:ea typeface="Kalpurush" pitchFamily="34" charset="-122"/>
                <a:cs typeface="Kalpurush" pitchFamily="34" charset="-120"/>
              </a:rPr>
              <a:t>নিয়ম ৩</a:t>
            </a:r>
            <a:endParaRPr lang="en-US" sz="2400" dirty="0"/>
          </a:p>
        </p:txBody>
      </p:sp>
      <p:sp>
        <p:nvSpPr>
          <p:cNvPr id="17" name="Text 15"/>
          <p:cNvSpPr/>
          <p:nvPr/>
        </p:nvSpPr>
        <p:spPr>
          <a:xfrm>
            <a:off x="6046470" y="1519957"/>
            <a:ext cx="2578608" cy="2763543"/>
          </a:xfrm>
          <a:prstGeom prst="rect">
            <a:avLst/>
          </a:prstGeom>
          <a:noFill/>
          <a:ln/>
        </p:spPr>
        <p:txBody>
          <a:bodyPr wrap="square" rtlCol="0" anchor="t"/>
          <a:lstStyle/>
          <a:p>
            <a:pPr marL="0" indent="0">
              <a:buNone/>
            </a:pPr>
            <a:r>
              <a:rPr lang="en-US" sz="2400" dirty="0">
                <a:solidFill>
                  <a:srgbClr val="FFFFFF"/>
                </a:solidFill>
                <a:latin typeface="Kalpurush" pitchFamily="34" charset="0"/>
                <a:ea typeface="Kalpurush" pitchFamily="34" charset="-122"/>
                <a:cs typeface="Kalpurush" pitchFamily="34" charset="-120"/>
              </a:rPr>
              <a:t>আলোকরশ্মি প্রথমে একটি মাধ্যম থেকে অন্য মাধ্যমে প্রতিসরিত হওয়ার পর পুনরায় একই মাধ্যমে নির্গত হলে আপতন কোণ ও নির্গমন কোণ সমান হয়।</a:t>
            </a:r>
            <a:endParaRPr lang="en-US" sz="2400" dirty="0"/>
          </a:p>
        </p:txBody>
      </p:sp>
      <p:sp>
        <p:nvSpPr>
          <p:cNvPr id="18" name="Text 16"/>
          <p:cNvSpPr/>
          <p:nvPr/>
        </p:nvSpPr>
        <p:spPr>
          <a:xfrm>
            <a:off x="274320" y="4585252"/>
            <a:ext cx="8503920" cy="462236"/>
          </a:xfrm>
          <a:prstGeom prst="rect">
            <a:avLst/>
          </a:prstGeom>
          <a:noFill/>
          <a:ln/>
        </p:spPr>
        <p:txBody>
          <a:bodyPr wrap="square" rtlCol="0" anchor="ctr"/>
          <a:lstStyle/>
          <a:p>
            <a:pPr marL="0" indent="0" algn="ctr">
              <a:buNone/>
            </a:pPr>
            <a:r>
              <a:rPr lang="en-US" sz="2400" dirty="0">
                <a:solidFill>
                  <a:srgbClr val="D97706"/>
                </a:solidFill>
                <a:latin typeface="Calibri" pitchFamily="34" charset="0"/>
                <a:ea typeface="Calibri" pitchFamily="34" charset="-122"/>
                <a:cs typeface="Calibri" pitchFamily="34" charset="-120"/>
              </a:rPr>
              <a:t>আপতন কোণ (i) → প্রতিসরণ কোণ (r) → নির্গমন কোণ (e)</a:t>
            </a:r>
            <a:endParaRPr lang="en-US" sz="2400" dirty="0"/>
          </a:p>
        </p:txBody>
      </p:sp>
      <p:sp>
        <p:nvSpPr>
          <p:cNvPr id="20" name="Text 18"/>
          <p:cNvSpPr/>
          <p:nvPr/>
        </p:nvSpPr>
        <p:spPr>
          <a:xfrm>
            <a:off x="0" y="4983480"/>
            <a:ext cx="9144000" cy="164592"/>
          </a:xfrm>
          <a:prstGeom prst="rect">
            <a:avLst/>
          </a:prstGeom>
          <a:noFill/>
          <a:ln/>
        </p:spPr>
        <p:txBody>
          <a:bodyPr wrap="square" rtlCol="0" anchor="ctr"/>
          <a:lstStyle/>
          <a:p>
            <a:pPr marL="0" indent="0" algn="ctr">
              <a:buNone/>
            </a:pPr>
            <a:r>
              <a:rPr lang="en-US" sz="900" dirty="0">
                <a:solidFill>
                  <a:srgbClr val="FFFFFF"/>
                </a:solidFill>
                <a:latin typeface="Kalpurush" pitchFamily="34" charset="0"/>
                <a:ea typeface="Kalpurush" pitchFamily="34" charset="-122"/>
                <a:cs typeface="Kalpurush" pitchFamily="34" charset="-120"/>
              </a:rPr>
              <a:t>একাদশ অধ্যায় | আলো | NCTB অষ্টম শ্রেণি বিজ্ঞান</a:t>
            </a:r>
            <a:endParaRPr lang="en-US" sz="900" dirty="0"/>
          </a:p>
        </p:txBody>
      </p:sp>
    </p:spTree>
    <p:extLst>
      <p:ext uri="{BB962C8B-B14F-4D97-AF65-F5344CB8AC3E}">
        <p14:creationId xmlns:p14="http://schemas.microsoft.com/office/powerpoint/2010/main" val="1384953439"/>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12"/>
          <p:cNvSpPr/>
          <p:nvPr/>
        </p:nvSpPr>
        <p:spPr>
          <a:xfrm>
            <a:off x="-10608" y="-8881"/>
            <a:ext cx="9143999" cy="1252331"/>
          </a:xfrm>
          <a:prstGeom prst="rect">
            <a:avLst/>
          </a:prstGeom>
          <a:solidFill>
            <a:schemeClr val="accent6">
              <a:lumMod val="20000"/>
              <a:lumOff val="80000"/>
            </a:schemeClr>
          </a:solidFill>
          <a:ln/>
        </p:spPr>
        <p:txBody>
          <a:bodyPr wrap="square" rtlCol="0" anchor="ctr"/>
          <a:lstStyle/>
          <a:p>
            <a:pPr marL="0" indent="0">
              <a:buNone/>
            </a:pPr>
            <a:r>
              <a:rPr lang="en-US" sz="2400" dirty="0">
                <a:solidFill>
                  <a:srgbClr val="1A2B4A"/>
                </a:solidFill>
              </a:rPr>
              <a:t>💡  আপতিত রশ্মি, প্রতিসরিত রশ্মি এবং আপতন বিন্দুতে দুই মাধ্যমের বিভেদ তলে অঙ্কিত অভিলম্ব </a:t>
            </a:r>
            <a:r>
              <a:rPr lang="en-US" sz="2400" dirty="0" err="1">
                <a:solidFill>
                  <a:srgbClr val="1A2B4A"/>
                </a:solidFill>
              </a:rPr>
              <a:t>একই</a:t>
            </a:r>
            <a:r>
              <a:rPr lang="en-US" sz="2400" dirty="0">
                <a:solidFill>
                  <a:srgbClr val="1A2B4A"/>
                </a:solidFill>
              </a:rPr>
              <a:t> </a:t>
            </a:r>
            <a:r>
              <a:rPr lang="en-US" sz="2400" dirty="0" err="1" smtClean="0">
                <a:solidFill>
                  <a:srgbClr val="1A2B4A"/>
                </a:solidFill>
              </a:rPr>
              <a:t>সমতলে</a:t>
            </a:r>
            <a:endParaRPr lang="en-US" sz="2400" dirty="0" smtClean="0">
              <a:solidFill>
                <a:srgbClr val="1A2B4A"/>
              </a:solidFill>
            </a:endParaRPr>
          </a:p>
          <a:p>
            <a:pPr marL="0" indent="0">
              <a:buNone/>
            </a:pPr>
            <a:r>
              <a:rPr lang="en-US" sz="2400" dirty="0" err="1" smtClean="0">
                <a:solidFill>
                  <a:srgbClr val="1A2B4A"/>
                </a:solidFill>
              </a:rPr>
              <a:t>থাকে</a:t>
            </a:r>
            <a:r>
              <a:rPr lang="en-US" sz="2400" dirty="0">
                <a:solidFill>
                  <a:srgbClr val="1A2B4A"/>
                </a:solidFill>
              </a:rPr>
              <a:t>।</a:t>
            </a:r>
            <a:endParaRPr lang="en-US" sz="2400" dirty="0"/>
          </a:p>
        </p:txBody>
      </p:sp>
      <p:sp>
        <p:nvSpPr>
          <p:cNvPr id="3" name="Text 1"/>
          <p:cNvSpPr/>
          <p:nvPr/>
        </p:nvSpPr>
        <p:spPr>
          <a:xfrm>
            <a:off x="-1" y="1435872"/>
            <a:ext cx="9143999" cy="548640"/>
          </a:xfrm>
          <a:prstGeom prst="rect">
            <a:avLst/>
          </a:prstGeom>
          <a:solidFill>
            <a:schemeClr val="accent5">
              <a:lumMod val="60000"/>
              <a:lumOff val="40000"/>
            </a:schemeClr>
          </a:solidFill>
          <a:ln/>
        </p:spPr>
        <p:txBody>
          <a:bodyPr wrap="square" rtlCol="0" anchor="ctr"/>
          <a:lstStyle/>
          <a:p>
            <a:pPr marL="0" indent="0">
              <a:buNone/>
            </a:pPr>
            <a:r>
              <a:rPr lang="en-US" sz="2800" b="1" dirty="0" err="1" smtClean="0"/>
              <a:t>প্রতিসরণের</a:t>
            </a:r>
            <a:r>
              <a:rPr lang="en-US" sz="2800" b="1" dirty="0" smtClean="0"/>
              <a:t> </a:t>
            </a:r>
            <a:r>
              <a:rPr lang="en-US" sz="2800" b="1" dirty="0"/>
              <a:t>বাস্তব প্রয়োগ</a:t>
            </a:r>
            <a:endParaRPr lang="en-US" sz="2800" dirty="0"/>
          </a:p>
        </p:txBody>
      </p:sp>
      <p:sp>
        <p:nvSpPr>
          <p:cNvPr id="7" name="Text 6"/>
          <p:cNvSpPr/>
          <p:nvPr/>
        </p:nvSpPr>
        <p:spPr>
          <a:xfrm>
            <a:off x="635442" y="2140807"/>
            <a:ext cx="3362739" cy="365760"/>
          </a:xfrm>
          <a:prstGeom prst="rect">
            <a:avLst/>
          </a:prstGeom>
          <a:solidFill>
            <a:schemeClr val="accent2"/>
          </a:solidFill>
          <a:ln/>
        </p:spPr>
        <p:txBody>
          <a:bodyPr wrap="square" rtlCol="0" anchor="ctr"/>
          <a:lstStyle/>
          <a:p>
            <a:pPr marL="0" indent="0">
              <a:buNone/>
            </a:pPr>
            <a:r>
              <a:rPr lang="en-US" sz="2800" b="1" dirty="0"/>
              <a:t>লাঠি বাঁকা দেখানো</a:t>
            </a:r>
            <a:endParaRPr lang="en-US" sz="2800" dirty="0"/>
          </a:p>
        </p:txBody>
      </p:sp>
      <p:sp>
        <p:nvSpPr>
          <p:cNvPr id="8" name="Text 7"/>
          <p:cNvSpPr/>
          <p:nvPr/>
        </p:nvSpPr>
        <p:spPr>
          <a:xfrm>
            <a:off x="53009" y="2506567"/>
            <a:ext cx="4583259" cy="2620638"/>
          </a:xfrm>
          <a:prstGeom prst="rect">
            <a:avLst/>
          </a:prstGeom>
          <a:solidFill>
            <a:schemeClr val="accent5">
              <a:lumMod val="40000"/>
              <a:lumOff val="60000"/>
            </a:schemeClr>
          </a:solidFill>
          <a:ln/>
        </p:spPr>
        <p:txBody>
          <a:bodyPr wrap="square" rtlCol="0" anchor="ctr"/>
          <a:lstStyle/>
          <a:p>
            <a:pPr marL="0" indent="0" algn="l">
              <a:buNone/>
            </a:pPr>
            <a:r>
              <a:rPr lang="en-US" sz="2400" dirty="0"/>
              <a:t>পানিতে ডোবানো সোজা লাঠিকে উপর থেকে তাকালে পানির মধ্যে লাঠিটি ছোটো, মোটা এবং ভাঙা দেখায়। এটি ঘন মাধ্যম (পানি) থেকে আলো প্রতিসরিত হয়ে হালকা মাধ্যমে (বায়ুতে) আসার কারণে।</a:t>
            </a:r>
          </a:p>
        </p:txBody>
      </p:sp>
      <p:sp>
        <p:nvSpPr>
          <p:cNvPr id="12" name="Text 12"/>
          <p:cNvSpPr/>
          <p:nvPr/>
        </p:nvSpPr>
        <p:spPr>
          <a:xfrm>
            <a:off x="5392973" y="2039329"/>
            <a:ext cx="3333584" cy="442519"/>
          </a:xfrm>
          <a:prstGeom prst="rect">
            <a:avLst/>
          </a:prstGeom>
          <a:solidFill>
            <a:schemeClr val="accent2"/>
          </a:solidFill>
          <a:ln/>
        </p:spPr>
        <p:txBody>
          <a:bodyPr wrap="square" rtlCol="0" anchor="ctr"/>
          <a:lstStyle/>
          <a:p>
            <a:pPr marL="0" indent="0">
              <a:buNone/>
            </a:pPr>
            <a:r>
              <a:rPr lang="en-US" sz="2800" b="1" dirty="0"/>
              <a:t>মুদ্রার দৃশ্যমানতা</a:t>
            </a:r>
            <a:endParaRPr lang="en-US" sz="2800" dirty="0"/>
          </a:p>
        </p:txBody>
      </p:sp>
      <p:sp>
        <p:nvSpPr>
          <p:cNvPr id="13" name="Text 13"/>
          <p:cNvSpPr/>
          <p:nvPr/>
        </p:nvSpPr>
        <p:spPr>
          <a:xfrm>
            <a:off x="4807218" y="2506567"/>
            <a:ext cx="4326173" cy="2620638"/>
          </a:xfrm>
          <a:prstGeom prst="rect">
            <a:avLst/>
          </a:prstGeom>
          <a:solidFill>
            <a:schemeClr val="accent5">
              <a:lumMod val="40000"/>
              <a:lumOff val="60000"/>
            </a:schemeClr>
          </a:solidFill>
          <a:ln/>
        </p:spPr>
        <p:txBody>
          <a:bodyPr wrap="square" rtlCol="0" anchor="ctr"/>
          <a:lstStyle/>
          <a:p>
            <a:pPr marL="0" indent="0">
              <a:buNone/>
            </a:pPr>
            <a:r>
              <a:rPr lang="en-US" sz="2400" dirty="0"/>
              <a:t>মগের তলায় রাখা মুদ্রা যখন দেখা যায় না, পানি ঢালতে থাকলে আস্তে আস্তে মুদ্রা দেখা যায়। অর্থাৎ প্রতিসরণের ফলে আলো ঘন মাধ্যম পানি থেকে হালকা মাধ্যম বায়ুতে তোমার চোখে আসে।</a:t>
            </a:r>
          </a:p>
        </p:txBody>
      </p:sp>
    </p:spTree>
    <p:extLst>
      <p:ext uri="{BB962C8B-B14F-4D97-AF65-F5344CB8AC3E}">
        <p14:creationId xmlns:p14="http://schemas.microsoft.com/office/powerpoint/2010/main" val="2750162176"/>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name="Slide 5">
    <p:bg>
      <p:bgPr>
        <a:solidFill>
          <a:srgbClr val="0A1628"/>
        </a:solidFill>
        <a:effectLst/>
      </p:bgPr>
    </p:bg>
    <p:spTree>
      <p:nvGrpSpPr>
        <p:cNvPr id="1" name=""/>
        <p:cNvGrpSpPr/>
        <p:nvPr/>
      </p:nvGrpSpPr>
      <p:grpSpPr>
        <a:xfrm>
          <a:off x="0" y="0"/>
          <a:ext cx="0" cy="0"/>
          <a:chOff x="0" y="0"/>
          <a:chExt cx="0" cy="0"/>
        </a:xfrm>
      </p:grpSpPr>
      <p:sp>
        <p:nvSpPr>
          <p:cNvPr id="7" name="Text 5"/>
          <p:cNvSpPr/>
          <p:nvPr/>
        </p:nvSpPr>
        <p:spPr>
          <a:xfrm>
            <a:off x="3794760" y="914400"/>
            <a:ext cx="548640" cy="548640"/>
          </a:xfrm>
          <a:prstGeom prst="rect">
            <a:avLst/>
          </a:prstGeom>
          <a:noFill/>
          <a:ln/>
        </p:spPr>
        <p:txBody>
          <a:bodyPr wrap="square" rtlCol="0" anchor="ctr"/>
          <a:lstStyle/>
          <a:p>
            <a:pPr marL="0" indent="0" algn="ctr">
              <a:buNone/>
            </a:pPr>
            <a:r>
              <a:rPr lang="en-US" sz="1400" dirty="0">
                <a:solidFill>
                  <a:srgbClr val="000000"/>
                </a:solidFill>
              </a:rPr>
              <a:t>🪄</a:t>
            </a:r>
            <a:endParaRPr lang="en-US" sz="1400" dirty="0"/>
          </a:p>
        </p:txBody>
      </p:sp>
      <p:sp>
        <p:nvSpPr>
          <p:cNvPr id="13" name="Text 11"/>
          <p:cNvSpPr/>
          <p:nvPr/>
        </p:nvSpPr>
        <p:spPr>
          <a:xfrm>
            <a:off x="8366760" y="914400"/>
            <a:ext cx="548640" cy="548640"/>
          </a:xfrm>
          <a:prstGeom prst="rect">
            <a:avLst/>
          </a:prstGeom>
          <a:noFill/>
          <a:ln/>
        </p:spPr>
        <p:txBody>
          <a:bodyPr wrap="square" rtlCol="0" anchor="ctr"/>
          <a:lstStyle/>
          <a:p>
            <a:pPr marL="0" indent="0" algn="ctr">
              <a:buNone/>
            </a:pPr>
            <a:r>
              <a:rPr lang="en-US" sz="1400" dirty="0">
                <a:solidFill>
                  <a:srgbClr val="000000"/>
                </a:solidFill>
              </a:rPr>
              <a:t>🪙</a:t>
            </a:r>
            <a:endParaRPr lang="en-US" sz="1400" dirty="0"/>
          </a:p>
        </p:txBody>
      </p:sp>
      <p:sp>
        <p:nvSpPr>
          <p:cNvPr id="16" name="Shape 14"/>
          <p:cNvSpPr/>
          <p:nvPr/>
        </p:nvSpPr>
        <p:spPr>
          <a:xfrm>
            <a:off x="86139" y="125897"/>
            <a:ext cx="4697703" cy="4720424"/>
          </a:xfrm>
          <a:prstGeom prst="rect">
            <a:avLst/>
          </a:prstGeom>
          <a:solidFill>
            <a:srgbClr val="132040"/>
          </a:solidFill>
          <a:ln w="6350">
            <a:solidFill>
              <a:srgbClr val="00C8E0">
                <a:alpha val="30000"/>
              </a:srgbClr>
            </a:solidFill>
            <a:prstDash val="solid"/>
          </a:ln>
        </p:spPr>
      </p:sp>
      <p:sp>
        <p:nvSpPr>
          <p:cNvPr id="20" name="Text 18"/>
          <p:cNvSpPr/>
          <p:nvPr/>
        </p:nvSpPr>
        <p:spPr>
          <a:xfrm>
            <a:off x="395246" y="263719"/>
            <a:ext cx="3872948" cy="365760"/>
          </a:xfrm>
          <a:prstGeom prst="rect">
            <a:avLst/>
          </a:prstGeom>
          <a:noFill/>
          <a:ln/>
        </p:spPr>
        <p:txBody>
          <a:bodyPr wrap="square" rtlCol="0" anchor="ctr"/>
          <a:lstStyle/>
          <a:p>
            <a:pPr marL="0" indent="0">
              <a:buNone/>
            </a:pPr>
            <a:r>
              <a:rPr lang="en-US" sz="2800" b="1" dirty="0">
                <a:solidFill>
                  <a:srgbClr val="FFD180"/>
                </a:solidFill>
              </a:rPr>
              <a:t>মাছ শিকারে প্রতিসরণ</a:t>
            </a:r>
            <a:endParaRPr lang="en-US" sz="2800" dirty="0"/>
          </a:p>
        </p:txBody>
      </p:sp>
      <p:sp>
        <p:nvSpPr>
          <p:cNvPr id="21" name="Text 19"/>
          <p:cNvSpPr/>
          <p:nvPr/>
        </p:nvSpPr>
        <p:spPr>
          <a:xfrm>
            <a:off x="395246" y="841514"/>
            <a:ext cx="4023360" cy="1848678"/>
          </a:xfrm>
          <a:prstGeom prst="rect">
            <a:avLst/>
          </a:prstGeom>
          <a:noFill/>
          <a:ln/>
        </p:spPr>
        <p:txBody>
          <a:bodyPr wrap="square" rtlCol="0" anchor="ctr"/>
          <a:lstStyle/>
          <a:p>
            <a:pPr marL="0" indent="0" algn="l">
              <a:buNone/>
            </a:pPr>
            <a:r>
              <a:rPr lang="en-US" sz="2000" dirty="0">
                <a:solidFill>
                  <a:srgbClr val="E8EEF4"/>
                </a:solidFill>
              </a:rPr>
              <a:t>পানিতে যে জায়গায় মাছ দেখা যায়, আসলে মাছটি সেই জায়গায় থাকে না — আরেকটু দূরে এবং গভীরে থাকে। প্রতিসরণের ফলে মাছের অবাস্তব প্রতিবিম্ব দেখা যায়।</a:t>
            </a:r>
            <a:endParaRPr lang="en-US" sz="2000" dirty="0"/>
          </a:p>
        </p:txBody>
      </p:sp>
      <p:sp>
        <p:nvSpPr>
          <p:cNvPr id="22" name="Shape 20"/>
          <p:cNvSpPr/>
          <p:nvPr/>
        </p:nvSpPr>
        <p:spPr>
          <a:xfrm>
            <a:off x="4800600" y="125896"/>
            <a:ext cx="4206240" cy="4720424"/>
          </a:xfrm>
          <a:prstGeom prst="rect">
            <a:avLst/>
          </a:prstGeom>
          <a:solidFill>
            <a:srgbClr val="132040"/>
          </a:solidFill>
          <a:ln w="6350">
            <a:solidFill>
              <a:srgbClr val="00C8E0">
                <a:alpha val="30000"/>
              </a:srgbClr>
            </a:solidFill>
            <a:prstDash val="solid"/>
          </a:ln>
        </p:spPr>
      </p:sp>
      <p:sp>
        <p:nvSpPr>
          <p:cNvPr id="25" name="Text 23"/>
          <p:cNvSpPr/>
          <p:nvPr/>
        </p:nvSpPr>
        <p:spPr>
          <a:xfrm>
            <a:off x="8366760" y="3017520"/>
            <a:ext cx="548640" cy="548640"/>
          </a:xfrm>
          <a:prstGeom prst="rect">
            <a:avLst/>
          </a:prstGeom>
          <a:noFill/>
          <a:ln/>
        </p:spPr>
        <p:txBody>
          <a:bodyPr wrap="square" rtlCol="0" anchor="ctr"/>
          <a:lstStyle/>
          <a:p>
            <a:pPr marL="0" indent="0" algn="ctr">
              <a:buNone/>
            </a:pPr>
            <a:r>
              <a:rPr lang="en-US" sz="1400" dirty="0">
                <a:solidFill>
                  <a:srgbClr val="000000"/>
                </a:solidFill>
              </a:rPr>
              <a:t>🚶</a:t>
            </a:r>
            <a:endParaRPr lang="en-US" sz="1400" dirty="0"/>
          </a:p>
        </p:txBody>
      </p:sp>
      <p:sp>
        <p:nvSpPr>
          <p:cNvPr id="26" name="Text 24"/>
          <p:cNvSpPr/>
          <p:nvPr/>
        </p:nvSpPr>
        <p:spPr>
          <a:xfrm>
            <a:off x="5413513" y="234829"/>
            <a:ext cx="3350812" cy="365760"/>
          </a:xfrm>
          <a:prstGeom prst="rect">
            <a:avLst/>
          </a:prstGeom>
          <a:noFill/>
          <a:ln/>
        </p:spPr>
        <p:txBody>
          <a:bodyPr wrap="square" rtlCol="0" anchor="ctr"/>
          <a:lstStyle/>
          <a:p>
            <a:pPr marL="0" indent="0">
              <a:buNone/>
            </a:pPr>
            <a:r>
              <a:rPr lang="en-US" sz="2800" b="1" dirty="0">
                <a:solidFill>
                  <a:srgbClr val="FFD180"/>
                </a:solidFill>
              </a:rPr>
              <a:t>ঘাটের সিঁড়ি</a:t>
            </a:r>
            <a:endParaRPr lang="en-US" sz="2800" dirty="0"/>
          </a:p>
        </p:txBody>
      </p:sp>
      <p:sp>
        <p:nvSpPr>
          <p:cNvPr id="27" name="Text 25"/>
          <p:cNvSpPr/>
          <p:nvPr/>
        </p:nvSpPr>
        <p:spPr>
          <a:xfrm>
            <a:off x="4876800" y="703028"/>
            <a:ext cx="4130040" cy="4051852"/>
          </a:xfrm>
          <a:prstGeom prst="rect">
            <a:avLst/>
          </a:prstGeom>
          <a:noFill/>
          <a:ln/>
        </p:spPr>
        <p:txBody>
          <a:bodyPr wrap="square" rtlCol="0" anchor="ctr"/>
          <a:lstStyle/>
          <a:p>
            <a:pPr marL="0" indent="0" algn="l">
              <a:buNone/>
            </a:pPr>
            <a:r>
              <a:rPr lang="en-US" sz="2800" dirty="0">
                <a:solidFill>
                  <a:srgbClr val="E8EEF4"/>
                </a:solidFill>
              </a:rPr>
              <a:t>বর্ষাকালে দেখেছো যে পুকুর ঘাট পানিতে তলিয়ে যায়। বর্ষার স্বচ্ছ পানির জন্য পুকুর ঘাটের সিঁড়িটা যেখানে দেখা যায় এটি থাকে তার চেয়ে একটু নিচে। এটি হয় মূলত আলোর প্রতিসরণের জন্যই।</a:t>
            </a:r>
            <a:endParaRPr lang="en-US" sz="2800" dirty="0"/>
          </a:p>
        </p:txBody>
      </p:sp>
      <p:pic>
        <p:nvPicPr>
          <p:cNvPr id="1026" name="Picture 2" descr="শিক্ষক বাতায়ন"/>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139" y="2591752"/>
            <a:ext cx="4697703" cy="24666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175</TotalTime>
  <Words>1437</Words>
  <Application>Microsoft Office PowerPoint</Application>
  <PresentationFormat>On-screen Show (16:9)</PresentationFormat>
  <Paragraphs>187</Paragraphs>
  <Slides>24</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Calibri</vt:lpstr>
      <vt:lpstr>Ekushey Mohua</vt:lpstr>
      <vt:lpstr>Georgia</vt:lpstr>
      <vt:lpstr>Google Sans</vt:lpstr>
      <vt:lpstr>Kalpurush</vt:lpstr>
      <vt:lpstr>NikoshBAN</vt:lpstr>
      <vt:lpstr>SutonnyMJ</vt:lpstr>
      <vt:lpstr>Vrinda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একাদশ অধ্যায়: আলো</dc:title>
  <dc:subject>PptxGenJS Presentation</dc:subject>
  <dc:creator>অষ্টম শ্রেণি বিজ্ঞান</dc:creator>
  <cp:lastModifiedBy>Woakil Ahmed</cp:lastModifiedBy>
  <cp:revision>20</cp:revision>
  <dcterms:created xsi:type="dcterms:W3CDTF">2026-05-12T00:00:11Z</dcterms:created>
  <dcterms:modified xsi:type="dcterms:W3CDTF">2026-07-29T02:37:39Z</dcterms:modified>
</cp:coreProperties>
</file>