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7" r:id="rId2"/>
    <p:sldId id="258" r:id="rId3"/>
    <p:sldId id="259" r:id="rId4"/>
    <p:sldId id="261" r:id="rId5"/>
    <p:sldId id="262" r:id="rId6"/>
    <p:sldId id="263" r:id="rId7"/>
    <p:sldId id="264" r:id="rId8"/>
    <p:sldId id="265" r:id="rId9"/>
    <p:sldId id="307"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2" d="100"/>
          <a:sy n="62" d="100"/>
        </p:scale>
        <p:origin x="1400"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ctrTitle"/>
          </p:nvPr>
        </p:nvSpPr>
        <p:spPr>
          <a:xfrm>
            <a:off x="914400" y="1803405"/>
            <a:ext cx="7315200" cy="1825096"/>
          </a:xfrm>
        </p:spPr>
        <p:txBody>
          <a:bodyPr anchor="b">
            <a:normAutofit/>
          </a:bodyPr>
          <a:lstStyle>
            <a:lvl1pPr algn="l">
              <a:defRPr sz="6000"/>
            </a:lvl1pPr>
          </a:lstStyle>
          <a:p>
            <a:r>
              <a:rPr lang="en-US"/>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5932170" y="4323845"/>
            <a:ext cx="2297429" cy="365125"/>
          </a:xfrm>
        </p:spPr>
        <p:txBody>
          <a:bodyPr/>
          <a:lstStyle/>
          <a:p>
            <a:fld id="{1D8BD707-D9CF-40AE-B4C6-C98DA3205C09}" type="datetimeFigureOut">
              <a:rPr lang="en-US" smtClean="0"/>
              <a:pPr/>
              <a:t>29-Jul-26</a:t>
            </a:fld>
            <a:endParaRPr lang="en-US"/>
          </a:p>
        </p:txBody>
      </p:sp>
      <p:sp>
        <p:nvSpPr>
          <p:cNvPr id="5" name="Footer Placeholder 4"/>
          <p:cNvSpPr>
            <a:spLocks noGrp="1"/>
          </p:cNvSpPr>
          <p:nvPr>
            <p:ph type="ftr" sz="quarter" idx="11"/>
          </p:nvPr>
        </p:nvSpPr>
        <p:spPr>
          <a:xfrm>
            <a:off x="914400" y="4323846"/>
            <a:ext cx="4880610" cy="365125"/>
          </a:xfrm>
        </p:spPr>
        <p:txBody>
          <a:bodyPr/>
          <a:lstStyle/>
          <a:p>
            <a:endParaRPr lang="en-US"/>
          </a:p>
        </p:txBody>
      </p:sp>
      <p:sp>
        <p:nvSpPr>
          <p:cNvPr id="6" name="Slide Number Placeholder 5"/>
          <p:cNvSpPr>
            <a:spLocks noGrp="1"/>
          </p:cNvSpPr>
          <p:nvPr>
            <p:ph type="sldNum" sz="quarter" idx="12"/>
          </p:nvPr>
        </p:nvSpPr>
        <p:spPr>
          <a:xfrm>
            <a:off x="6057900" y="1430867"/>
            <a:ext cx="21717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985844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29-Jul-26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267808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3"/>
            <a:ext cx="7955280" cy="2802467"/>
          </a:xfrm>
        </p:spPr>
        <p:txBody>
          <a:bodyPr anchor="ct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1D8BD707-D9CF-40AE-B4C6-C98DA3205C09}" type="datetimeFigureOut">
              <a:rPr lang="en-US" smtClean="0"/>
              <a:pPr/>
              <a:t>29-Jul-26</a:t>
            </a:fld>
            <a:endParaRPr lang="en-US"/>
          </a:p>
        </p:txBody>
      </p:sp>
      <p:sp>
        <p:nvSpPr>
          <p:cNvPr id="6" name="Footer Placeholder 5"/>
          <p:cNvSpPr>
            <a:spLocks noGrp="1"/>
          </p:cNvSpPr>
          <p:nvPr>
            <p:ph type="ftr" sz="quarter" idx="11"/>
          </p:nvPr>
        </p:nvSpPr>
        <p:spPr>
          <a:xfrm>
            <a:off x="594360" y="381001"/>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856895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5" name="Picture 14"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768351" y="753534"/>
            <a:ext cx="7613650" cy="2756234"/>
          </a:xfrm>
        </p:spPr>
        <p:txBody>
          <a:bodyPr anchor="ctr"/>
          <a:lstStyle>
            <a:lvl1pPr algn="l">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81001"/>
            <a:ext cx="2183130" cy="365125"/>
          </a:xfrm>
        </p:spPr>
        <p:txBody>
          <a:bodyPr/>
          <a:lstStyle>
            <a:lvl1pPr algn="r">
              <a:defRPr/>
            </a:lvl1pPr>
          </a:lstStyle>
          <a:p>
            <a:fld id="{1D8BD707-D9CF-40AE-B4C6-C98DA3205C09}" type="datetimeFigureOut">
              <a:rPr lang="en-US" smtClean="0"/>
              <a:pPr/>
              <a:t>29-Jul-26</a:t>
            </a:fld>
            <a:endParaRPr lang="en-US"/>
          </a:p>
        </p:txBody>
      </p:sp>
      <p:sp>
        <p:nvSpPr>
          <p:cNvPr id="6" name="Footer Placeholder 5"/>
          <p:cNvSpPr>
            <a:spLocks noGrp="1"/>
          </p:cNvSpPr>
          <p:nvPr>
            <p:ph type="ftr" sz="quarter" idx="11"/>
          </p:nvPr>
        </p:nvSpPr>
        <p:spPr>
          <a:xfrm>
            <a:off x="594360" y="379438"/>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B6F15528-21DE-4FAA-801E-634DDDAF4B2B}" type="slidenum">
              <a:rPr lang="en-US" smtClean="0"/>
              <a:pPr/>
              <a:t>‹#›</a:t>
            </a:fld>
            <a:endParaRPr lang="en-US"/>
          </a:p>
        </p:txBody>
      </p:sp>
      <p:sp>
        <p:nvSpPr>
          <p:cNvPr id="13" name="TextBox 12"/>
          <p:cNvSpPr txBox="1"/>
          <p:nvPr/>
        </p:nvSpPr>
        <p:spPr>
          <a:xfrm>
            <a:off x="231458" y="80772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8146733" y="302133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876326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5562176" y="378884"/>
            <a:ext cx="2183130" cy="365125"/>
          </a:xfrm>
        </p:spPr>
        <p:txBody>
          <a:bodyPr/>
          <a:lstStyle>
            <a:lvl1pPr algn="r">
              <a:defRPr/>
            </a:lvl1pPr>
          </a:lstStyle>
          <a:p>
            <a:fld id="{1D8BD707-D9CF-40AE-B4C6-C98DA3205C09}" type="datetimeFigureOut">
              <a:rPr lang="en-US" smtClean="0"/>
              <a:pPr/>
              <a:t>29-Jul-26</a:t>
            </a:fld>
            <a:endParaRPr lang="en-US"/>
          </a:p>
        </p:txBody>
      </p:sp>
      <p:sp>
        <p:nvSpPr>
          <p:cNvPr id="6" name="Footer Placeholder 5"/>
          <p:cNvSpPr>
            <a:spLocks noGrp="1"/>
          </p:cNvSpPr>
          <p:nvPr>
            <p:ph type="ftr" sz="quarter" idx="11"/>
          </p:nvPr>
        </p:nvSpPr>
        <p:spPr>
          <a:xfrm>
            <a:off x="594360" y="378884"/>
            <a:ext cx="4830656" cy="365125"/>
          </a:xfrm>
        </p:spPr>
        <p:txBody>
          <a:bodyPr/>
          <a:lstStyle/>
          <a:p>
            <a:endParaRPr lang="en-US"/>
          </a:p>
        </p:txBody>
      </p:sp>
      <p:sp>
        <p:nvSpPr>
          <p:cNvPr id="7" name="Slide Number Placeholder 6"/>
          <p:cNvSpPr>
            <a:spLocks noGrp="1"/>
          </p:cNvSpPr>
          <p:nvPr>
            <p:ph type="sldNum" sz="quarter" idx="12"/>
          </p:nvPr>
        </p:nvSpPr>
        <p:spPr>
          <a:xfrm>
            <a:off x="7882466" y="381001"/>
            <a:ext cx="667174"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60349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59436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300781" y="2904068"/>
            <a:ext cx="2560320" cy="335957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5989320" y="2904564"/>
            <a:ext cx="2560320" cy="335907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29-Jul-26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059010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594360" y="4796103"/>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290858" y="4796102"/>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5993272" y="4796100"/>
            <a:ext cx="2560320" cy="1467537"/>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1D8BD707-D9CF-40AE-B4C6-C98DA3205C09}" type="datetimeFigureOut">
              <a:rPr lang="en-US" smtClean="0"/>
              <a:pPr/>
              <a:t>29-Jul-26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182575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29-Jul-26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343986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1D8BD707-D9CF-40AE-B4C6-C98DA3205C09}" type="datetimeFigureOut">
              <a:rPr lang="en-US" smtClean="0"/>
              <a:pPr/>
              <a:t>29-Jul-26</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4"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04646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29-Jul-26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74134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1-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95862"/>
            <a:ext cx="9144000" cy="1862138"/>
          </a:xfrm>
          <a:prstGeom prst="rect">
            <a:avLst/>
          </a:prstGeom>
        </p:spPr>
      </p:pic>
      <p:sp>
        <p:nvSpPr>
          <p:cNvPr id="2" name="Title 1"/>
          <p:cNvSpPr>
            <a:spLocks noGrp="1"/>
          </p:cNvSpPr>
          <p:nvPr>
            <p:ph type="title"/>
          </p:nvPr>
        </p:nvSpPr>
        <p:spPr>
          <a:xfrm>
            <a:off x="594360" y="753534"/>
            <a:ext cx="7955280" cy="2801935"/>
          </a:xfrm>
        </p:spPr>
        <p:txBody>
          <a:bodyPr anchor="b">
            <a:normAutofit/>
          </a:bodyPr>
          <a:lstStyle>
            <a:lvl1pPr algn="r">
              <a:defRPr sz="4000"/>
            </a:lvl1pPr>
          </a:lstStyle>
          <a:p>
            <a:r>
              <a:rPr lang="en-US"/>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562176" y="381001"/>
            <a:ext cx="2183130" cy="365125"/>
          </a:xfrm>
        </p:spPr>
        <p:txBody>
          <a:bodyPr/>
          <a:lstStyle>
            <a:lvl1pPr algn="r">
              <a:defRPr/>
            </a:lvl1pPr>
          </a:lstStyle>
          <a:p>
            <a:fld id="{1D8BD707-D9CF-40AE-B4C6-C98DA3205C09}" type="datetimeFigureOut">
              <a:rPr lang="en-US" smtClean="0"/>
              <a:pPr/>
              <a:t>29-Jul-26</a:t>
            </a:fld>
            <a:endParaRPr lang="en-US"/>
          </a:p>
        </p:txBody>
      </p:sp>
      <p:sp>
        <p:nvSpPr>
          <p:cNvPr id="5" name="Footer Placeholder 4"/>
          <p:cNvSpPr>
            <a:spLocks noGrp="1"/>
          </p:cNvSpPr>
          <p:nvPr>
            <p:ph type="ftr" sz="quarter" idx="11"/>
          </p:nvPr>
        </p:nvSpPr>
        <p:spPr>
          <a:xfrm>
            <a:off x="594360" y="381001"/>
            <a:ext cx="4830656" cy="365125"/>
          </a:xfrm>
        </p:spPr>
        <p:txBody>
          <a:bodyPr/>
          <a:lstStyle/>
          <a:p>
            <a:endParaRPr lang="en-US"/>
          </a:p>
        </p:txBody>
      </p:sp>
      <p:sp>
        <p:nvSpPr>
          <p:cNvPr id="6" name="Slide Number Placeholder 5"/>
          <p:cNvSpPr>
            <a:spLocks noGrp="1"/>
          </p:cNvSpPr>
          <p:nvPr>
            <p:ph type="sldNum" sz="quarter" idx="12"/>
          </p:nvPr>
        </p:nvSpPr>
        <p:spPr>
          <a:xfrm>
            <a:off x="7882466" y="381001"/>
            <a:ext cx="667173"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916466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29-Jul-26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043691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29-Jul-26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823983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29-Jul-26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684172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29-Jul-26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74647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29-Jul-26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26999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29-Jul-26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16937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1-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1081088"/>
          </a:xfrm>
          <a:prstGeom prst="rect">
            <a:avLst/>
          </a:prstGeom>
        </p:spPr>
      </p:pic>
      <p:sp>
        <p:nvSpPr>
          <p:cNvPr id="2" name="Title Placeholder 1"/>
          <p:cNvSpPr>
            <a:spLocks noGrp="1"/>
          </p:cNvSpPr>
          <p:nvPr>
            <p:ph type="title"/>
          </p:nvPr>
        </p:nvSpPr>
        <p:spPr>
          <a:xfrm>
            <a:off x="2171700" y="764373"/>
            <a:ext cx="6377940" cy="129302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594360" y="2194560"/>
            <a:ext cx="7955280" cy="406908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412230" y="6356351"/>
            <a:ext cx="213741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D8BD707-D9CF-40AE-B4C6-C98DA3205C09}" type="datetimeFigureOut">
              <a:rPr lang="en-US" smtClean="0"/>
              <a:pPr/>
              <a:t>29-Jul-26</a:t>
            </a:fld>
            <a:endParaRPr lang="en-US"/>
          </a:p>
        </p:txBody>
      </p:sp>
      <p:sp>
        <p:nvSpPr>
          <p:cNvPr id="5" name="Footer Placeholder 4"/>
          <p:cNvSpPr>
            <a:spLocks noGrp="1"/>
          </p:cNvSpPr>
          <p:nvPr>
            <p:ph type="ftr" sz="quarter" idx="3"/>
          </p:nvPr>
        </p:nvSpPr>
        <p:spPr>
          <a:xfrm>
            <a:off x="594360" y="6355846"/>
            <a:ext cx="568071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72250" y="381001"/>
            <a:ext cx="197739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567848755"/>
      </p:ext>
    </p:extLst>
  </p:cSld>
  <p:clrMap bg1="dk1" tx1="lt1" bg2="dk2" tx2="lt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295402"/>
            <a:ext cx="7772400" cy="3051176"/>
          </a:xfrm>
        </p:spPr>
        <p:txBody>
          <a:bodyPr>
            <a:normAutofit/>
          </a:bodyPr>
          <a:lstStyle/>
          <a:p>
            <a:pPr algn="ctr"/>
            <a:r>
              <a:rPr lang="en-US" sz="5500" b="1" dirty="0">
                <a:latin typeface="SutonnyOMJ" pitchFamily="2" charset="0"/>
                <a:cs typeface="SutonnyOMJ" pitchFamily="2" charset="0"/>
              </a:rPr>
              <a:t>স্বাগতম</a:t>
            </a:r>
            <a:br>
              <a:rPr lang="en-US" sz="5500" b="1" dirty="0">
                <a:latin typeface="SutonnyOMJ" pitchFamily="2" charset="0"/>
                <a:cs typeface="SutonnyOMJ" pitchFamily="2" charset="0"/>
              </a:rPr>
            </a:br>
            <a:r>
              <a:rPr lang="bn-IN" sz="5500" b="1" dirty="0">
                <a:latin typeface="SutonnyOMJ" pitchFamily="2" charset="0"/>
                <a:cs typeface="SutonnyOMJ" pitchFamily="2" charset="0"/>
              </a:rPr>
              <a:t>আমাদের আজকের ক্লাসে</a:t>
            </a:r>
            <a:endParaRPr lang="en-US" sz="5500" dirty="0"/>
          </a:p>
        </p:txBody>
      </p:sp>
    </p:spTree>
    <p:extLst>
      <p:ext uri="{BB962C8B-B14F-4D97-AF65-F5344CB8AC3E}">
        <p14:creationId xmlns:p14="http://schemas.microsoft.com/office/powerpoint/2010/main" val="319246736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85800" y="1981200"/>
            <a:ext cx="3200400" cy="2895600"/>
          </a:xfrm>
          <a:prstGeom prst="rect">
            <a:avLst/>
          </a:prstGeom>
        </p:spPr>
        <p:txBody>
          <a:bodyPr vert="horz" lIns="76197" tIns="38098" rIns="76197" bIns="38098"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t> </a:t>
            </a:r>
            <a:endParaRPr lang="en-US" dirty="0"/>
          </a:p>
        </p:txBody>
      </p:sp>
      <p:sp>
        <p:nvSpPr>
          <p:cNvPr id="5" name="Subtitle 2"/>
          <p:cNvSpPr txBox="1">
            <a:spLocks/>
          </p:cNvSpPr>
          <p:nvPr/>
        </p:nvSpPr>
        <p:spPr>
          <a:xfrm>
            <a:off x="4876801" y="2133600"/>
            <a:ext cx="3886199" cy="4038600"/>
          </a:xfrm>
          <a:prstGeom prst="rect">
            <a:avLst/>
          </a:prstGeom>
        </p:spPr>
        <p:txBody>
          <a:bodyPr vert="horz" lIns="76197" tIns="38098" rIns="76197" bIns="38098"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2000" b="1" dirty="0" err="1">
                <a:latin typeface="SutonnyOMJ" pitchFamily="2" charset="0"/>
                <a:cs typeface="SutonnyOMJ" pitchFamily="2" charset="0"/>
              </a:rPr>
              <a:t>শ্রেণি</a:t>
            </a:r>
            <a:r>
              <a:rPr lang="bn-BD" sz="2000" b="1" dirty="0">
                <a:latin typeface="SutonnyOMJ" pitchFamily="2" charset="0"/>
                <a:cs typeface="SutonnyOMJ" pitchFamily="2" charset="0"/>
              </a:rPr>
              <a:t>:</a:t>
            </a:r>
            <a:r>
              <a:rPr lang="en-US" sz="2000" b="1" dirty="0">
                <a:latin typeface="SutonnyOMJ" pitchFamily="2" charset="0"/>
                <a:cs typeface="SutonnyOMJ" pitchFamily="2" charset="0"/>
              </a:rPr>
              <a:t> </a:t>
            </a:r>
            <a:r>
              <a:rPr lang="bn-IN" sz="2000" b="1" dirty="0">
                <a:latin typeface="SutonnyOMJ" pitchFamily="2" charset="0"/>
                <a:cs typeface="SutonnyOMJ" pitchFamily="2" charset="0"/>
              </a:rPr>
              <a:t>নবম </a:t>
            </a:r>
            <a:endParaRPr lang="en-US" sz="2000" b="1" dirty="0">
              <a:latin typeface="SutonnyOMJ" pitchFamily="2" charset="0"/>
              <a:cs typeface="SutonnyOMJ" pitchFamily="2" charset="0"/>
            </a:endParaRPr>
          </a:p>
          <a:p>
            <a:pPr marL="0" indent="0">
              <a:buNone/>
            </a:pPr>
            <a:r>
              <a:rPr lang="en-US" sz="2000" b="1" dirty="0">
                <a:latin typeface="SutonnyOMJ" pitchFamily="2" charset="0"/>
                <a:cs typeface="SutonnyOMJ" pitchFamily="2" charset="0"/>
              </a:rPr>
              <a:t>বিষয়</a:t>
            </a:r>
            <a:r>
              <a:rPr lang="bn-BD" sz="2000" b="1" dirty="0">
                <a:latin typeface="SutonnyOMJ" pitchFamily="2" charset="0"/>
                <a:cs typeface="SutonnyOMJ" pitchFamily="2" charset="0"/>
              </a:rPr>
              <a:t>:</a:t>
            </a:r>
            <a:r>
              <a:rPr lang="en-US" sz="2000" b="1" dirty="0">
                <a:latin typeface="SutonnyOMJ" pitchFamily="2" charset="0"/>
                <a:cs typeface="SutonnyOMJ" pitchFamily="2" charset="0"/>
              </a:rPr>
              <a:t> তথ্য ও যোগাযোগ</a:t>
            </a:r>
            <a:r>
              <a:rPr lang="bn-BD" sz="2000" b="1" dirty="0">
                <a:latin typeface="SutonnyOMJ" pitchFamily="2" charset="0"/>
                <a:cs typeface="SutonnyOMJ" pitchFamily="2" charset="0"/>
              </a:rPr>
              <a:t> </a:t>
            </a:r>
            <a:r>
              <a:rPr lang="en-US" sz="2000" b="1" dirty="0">
                <a:latin typeface="SutonnyOMJ" pitchFamily="2" charset="0"/>
                <a:cs typeface="SutonnyOMJ" pitchFamily="2" charset="0"/>
              </a:rPr>
              <a:t> প্রযুক্তি</a:t>
            </a:r>
          </a:p>
          <a:p>
            <a:pPr marL="0" indent="0">
              <a:buNone/>
            </a:pPr>
            <a:r>
              <a:rPr lang="en-US" sz="2000" b="1" dirty="0">
                <a:latin typeface="SutonnyOMJ" pitchFamily="2" charset="0"/>
                <a:cs typeface="SutonnyOMJ" pitchFamily="2" charset="0"/>
              </a:rPr>
              <a:t>অধ্যায়</a:t>
            </a:r>
            <a:r>
              <a:rPr lang="bn-BD" sz="2000" b="1" dirty="0">
                <a:latin typeface="SutonnyOMJ" pitchFamily="2" charset="0"/>
                <a:cs typeface="SutonnyOMJ" pitchFamily="2" charset="0"/>
              </a:rPr>
              <a:t>:</a:t>
            </a:r>
            <a:r>
              <a:rPr lang="en-US" sz="2000" b="1" dirty="0">
                <a:latin typeface="SutonnyOMJ" pitchFamily="2" charset="0"/>
                <a:cs typeface="SutonnyOMJ" pitchFamily="2" charset="0"/>
              </a:rPr>
              <a:t> </a:t>
            </a:r>
            <a:r>
              <a:rPr lang="bn-IN" sz="2000" b="1" dirty="0">
                <a:latin typeface="SutonnyOMJ" pitchFamily="2" charset="0"/>
                <a:cs typeface="SutonnyOMJ" pitchFamily="2" charset="0"/>
              </a:rPr>
              <a:t>৩য় </a:t>
            </a:r>
            <a:r>
              <a:rPr lang="bn-BD" sz="2000" b="1" dirty="0">
                <a:latin typeface="SutonnyOMJ" pitchFamily="2" charset="0"/>
                <a:cs typeface="SutonnyOMJ" pitchFamily="2" charset="0"/>
              </a:rPr>
              <a:t> </a:t>
            </a:r>
            <a:r>
              <a:rPr lang="bn-IN" sz="2000" b="1" dirty="0">
                <a:latin typeface="SutonnyOMJ" pitchFamily="2" charset="0"/>
                <a:cs typeface="SutonnyOMJ" pitchFamily="2" charset="0"/>
              </a:rPr>
              <a:t> </a:t>
            </a:r>
            <a:r>
              <a:rPr lang="bn-BD" sz="2000" b="1" dirty="0">
                <a:latin typeface="SutonnyOMJ" pitchFamily="2" charset="0"/>
                <a:cs typeface="SutonnyOMJ" pitchFamily="2" charset="0"/>
              </a:rPr>
              <a:t> </a:t>
            </a:r>
            <a:r>
              <a:rPr lang="en-US" sz="2000" b="1" dirty="0">
                <a:latin typeface="SutonnyOMJ" pitchFamily="2" charset="0"/>
                <a:cs typeface="SutonnyOMJ" pitchFamily="2" charset="0"/>
              </a:rPr>
              <a:t> </a:t>
            </a:r>
          </a:p>
          <a:p>
            <a:pPr marL="0" indent="0" algn="just">
              <a:buNone/>
            </a:pPr>
            <a:r>
              <a:rPr lang="en-US" sz="2000" b="1" dirty="0" err="1">
                <a:latin typeface="SutonnyOMJ" pitchFamily="2" charset="0"/>
                <a:cs typeface="SutonnyOMJ" pitchFamily="2" charset="0"/>
              </a:rPr>
              <a:t>পাঠ</a:t>
            </a:r>
            <a:r>
              <a:rPr lang="en-US" sz="2000" b="1" dirty="0">
                <a:latin typeface="SutonnyOMJ" pitchFamily="2" charset="0"/>
                <a:cs typeface="SutonnyOMJ" pitchFamily="2" charset="0"/>
              </a:rPr>
              <a:t> শিরোনাম</a:t>
            </a:r>
            <a:r>
              <a:rPr lang="bn-BD" sz="2000" b="1" dirty="0">
                <a:latin typeface="SutonnyOMJ" pitchFamily="2" charset="0"/>
                <a:cs typeface="SutonnyOMJ" pitchFamily="2" charset="0"/>
              </a:rPr>
              <a:t>:</a:t>
            </a:r>
            <a:r>
              <a:rPr lang="en-US" sz="2000" b="1" dirty="0">
                <a:latin typeface="SutonnyOMJ" pitchFamily="2" charset="0"/>
                <a:cs typeface="SutonnyOMJ" pitchFamily="2" charset="0"/>
              </a:rPr>
              <a:t> </a:t>
            </a:r>
            <a:r>
              <a:rPr lang="bn-IN" sz="2000" b="1" dirty="0">
                <a:latin typeface="SutonnyOMJ" pitchFamily="2" charset="0"/>
                <a:cs typeface="SutonnyOMJ" pitchFamily="2" charset="0"/>
              </a:rPr>
              <a:t>ইন্টারনেট ও ওয়েব পরিচিতি</a:t>
            </a:r>
          </a:p>
          <a:p>
            <a:pPr marL="0" indent="0" algn="just">
              <a:buNone/>
            </a:pPr>
            <a:r>
              <a:rPr lang="en-US" sz="2000" b="1" dirty="0" err="1">
                <a:latin typeface="SutonnyOMJ" pitchFamily="2" charset="0"/>
                <a:cs typeface="SutonnyOMJ" pitchFamily="2" charset="0"/>
              </a:rPr>
              <a:t>সময়</a:t>
            </a:r>
            <a:r>
              <a:rPr lang="bn-BD" sz="2000" b="1" dirty="0">
                <a:latin typeface="SutonnyOMJ" pitchFamily="2" charset="0"/>
                <a:cs typeface="SutonnyOMJ" pitchFamily="2" charset="0"/>
              </a:rPr>
              <a:t>:</a:t>
            </a:r>
            <a:r>
              <a:rPr lang="en-US" sz="2000" b="1" dirty="0">
                <a:latin typeface="SutonnyOMJ" pitchFamily="2" charset="0"/>
                <a:cs typeface="SutonnyOMJ" pitchFamily="2" charset="0"/>
              </a:rPr>
              <a:t> ৫০ মিনিট</a:t>
            </a:r>
            <a:r>
              <a:rPr lang="bn-BD" sz="2000" b="1" dirty="0">
                <a:latin typeface="SutonnyOMJ" pitchFamily="2" charset="0"/>
                <a:cs typeface="SutonnyOMJ" pitchFamily="2" charset="0"/>
              </a:rPr>
              <a:t> </a:t>
            </a:r>
            <a:endParaRPr lang="en-US" sz="2000" b="1" dirty="0">
              <a:latin typeface="SutonnyOMJ" pitchFamily="2" charset="0"/>
              <a:cs typeface="SutonnyOMJ" pitchFamily="2" charset="0"/>
            </a:endParaRPr>
          </a:p>
        </p:txBody>
      </p:sp>
      <p:sp>
        <p:nvSpPr>
          <p:cNvPr id="6" name="Scroll: Horizontal 10">
            <a:extLst>
              <a:ext uri="{FF2B5EF4-FFF2-40B4-BE49-F238E27FC236}">
                <a16:creationId xmlns:a16="http://schemas.microsoft.com/office/drawing/2014/main" id="{48232450-63C6-45DB-BA15-2EAE62607552}"/>
              </a:ext>
            </a:extLst>
          </p:cNvPr>
          <p:cNvSpPr/>
          <p:nvPr/>
        </p:nvSpPr>
        <p:spPr>
          <a:xfrm>
            <a:off x="3048000" y="228601"/>
            <a:ext cx="2853708" cy="1120713"/>
          </a:xfrm>
          <a:prstGeom prst="horizontalScroll">
            <a:avLst/>
          </a:prstGeom>
          <a:ln/>
        </p:spPr>
        <p:style>
          <a:lnRef idx="2">
            <a:schemeClr val="dk1">
              <a:shade val="50000"/>
            </a:schemeClr>
          </a:lnRef>
          <a:fillRef idx="1">
            <a:schemeClr val="dk1"/>
          </a:fillRef>
          <a:effectRef idx="0">
            <a:schemeClr val="dk1"/>
          </a:effectRef>
          <a:fontRef idx="minor">
            <a:schemeClr val="lt1"/>
          </a:fontRef>
        </p:style>
        <p:txBody>
          <a:bodyPr lIns="76197" tIns="38098" rIns="76197" bIns="38098" rtlCol="0" anchor="ctr"/>
          <a:lstStyle/>
          <a:p>
            <a:pPr algn="ctr"/>
            <a:endParaRPr lang="en-US" dirty="0"/>
          </a:p>
        </p:txBody>
      </p:sp>
      <p:sp>
        <p:nvSpPr>
          <p:cNvPr id="7" name="TextBox 6"/>
          <p:cNvSpPr txBox="1"/>
          <p:nvPr/>
        </p:nvSpPr>
        <p:spPr>
          <a:xfrm>
            <a:off x="3581400" y="421253"/>
            <a:ext cx="1981200" cy="641201"/>
          </a:xfrm>
          <a:prstGeom prst="rect">
            <a:avLst/>
          </a:prstGeom>
          <a:noFill/>
        </p:spPr>
        <p:txBody>
          <a:bodyPr wrap="square" lIns="76197" tIns="38098" rIns="76197" bIns="38098" rtlCol="0">
            <a:spAutoFit/>
          </a:bodyPr>
          <a:lstStyle/>
          <a:p>
            <a:r>
              <a:rPr lang="bn-IN" sz="3700" dirty="0">
                <a:solidFill>
                  <a:schemeClr val="bg1"/>
                </a:solidFill>
                <a:latin typeface="SutonnyOMJ" pitchFamily="2" charset="0"/>
                <a:cs typeface="SutonnyOMJ" pitchFamily="2" charset="0"/>
              </a:rPr>
              <a:t>পরিচিতি</a:t>
            </a:r>
            <a:endParaRPr lang="en-US" sz="3700" dirty="0">
              <a:solidFill>
                <a:schemeClr val="bg1"/>
              </a:solidFill>
              <a:latin typeface="SutonnyOMJ" pitchFamily="2" charset="0"/>
              <a:cs typeface="SutonnyOMJ" pitchFamily="2" charset="0"/>
            </a:endParaRPr>
          </a:p>
        </p:txBody>
      </p:sp>
      <p:sp>
        <p:nvSpPr>
          <p:cNvPr id="8" name="Content Placeholder 2"/>
          <p:cNvSpPr txBox="1">
            <a:spLocks/>
          </p:cNvSpPr>
          <p:nvPr/>
        </p:nvSpPr>
        <p:spPr>
          <a:xfrm>
            <a:off x="152401" y="2133600"/>
            <a:ext cx="4114800" cy="4267200"/>
          </a:xfrm>
          <a:prstGeom prst="rect">
            <a:avLst/>
          </a:prstGeom>
        </p:spPr>
        <p:txBody>
          <a:bodyPr vert="horz" lIns="76197" tIns="38098" rIns="76197" bIns="38098" rtlCol="0" anchor="t">
            <a:normAutofit/>
          </a:bodyPr>
          <a:lstStyle>
            <a:lvl1pPr marL="0" indent="0" algn="ctr" defTabSz="914400" rtl="0" eaLnBrk="1" latinLnBrk="0" hangingPunct="1">
              <a:spcBef>
                <a:spcPct val="20000"/>
              </a:spcBef>
              <a:buFont typeface="Arial" pitchFamily="34" charset="0"/>
              <a:buNone/>
              <a:defRPr sz="2000" kern="1200">
                <a:solidFill>
                  <a:schemeClr val="tx1">
                    <a:tint val="75000"/>
                  </a:schemeClr>
                </a:solidFill>
                <a:latin typeface="+mj-lt"/>
                <a:ea typeface="+mn-ea"/>
                <a:cs typeface="+mn-cs"/>
              </a:defRPr>
            </a:lvl1pPr>
            <a:lvl2pPr marL="457200" indent="0" algn="l" defTabSz="914400" rtl="0" eaLnBrk="1" latinLnBrk="0" hangingPunct="1">
              <a:spcBef>
                <a:spcPct val="20000"/>
              </a:spcBef>
              <a:buFont typeface="Courier New" pitchFamily="49" charset="0"/>
              <a:buNone/>
              <a:defRPr sz="1800" kern="1200">
                <a:solidFill>
                  <a:schemeClr val="tx1">
                    <a:tint val="75000"/>
                  </a:schemeClr>
                </a:solidFill>
                <a:latin typeface="+mj-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j-lt"/>
                <a:ea typeface="+mn-ea"/>
                <a:cs typeface="+mn-cs"/>
              </a:defRPr>
            </a:lvl3pPr>
            <a:lvl4pPr marL="1371600" indent="0" algn="l" defTabSz="914400" rtl="0" eaLnBrk="1" latinLnBrk="0" hangingPunct="1">
              <a:spcBef>
                <a:spcPct val="20000"/>
              </a:spcBef>
              <a:buFont typeface="Courier New" pitchFamily="49" charset="0"/>
              <a:buNone/>
              <a:defRPr sz="1400" kern="1200">
                <a:solidFill>
                  <a:schemeClr val="tx1">
                    <a:tint val="75000"/>
                  </a:schemeClr>
                </a:solidFill>
                <a:latin typeface="+mj-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j-lt"/>
                <a:ea typeface="+mn-ea"/>
                <a:cs typeface="+mn-cs"/>
              </a:defRPr>
            </a:lvl5pPr>
            <a:lvl6pPr marL="2286000" indent="0" algn="l" defTabSz="914400" rtl="0" eaLnBrk="1" latinLnBrk="0" hangingPunct="1">
              <a:spcBef>
                <a:spcPct val="20000"/>
              </a:spcBef>
              <a:buFont typeface="Courier New" pitchFamily="49" charset="0"/>
              <a:buNone/>
              <a:defRPr sz="1400" kern="1200">
                <a:solidFill>
                  <a:schemeClr val="tx1">
                    <a:tint val="75000"/>
                  </a:schemeClr>
                </a:solidFill>
                <a:latin typeface="+mj-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j-lt"/>
                <a:ea typeface="+mn-ea"/>
                <a:cs typeface="+mn-cs"/>
              </a:defRPr>
            </a:lvl7pPr>
            <a:lvl8pPr marL="3200400" indent="0" algn="l" defTabSz="914400" rtl="0" eaLnBrk="1" latinLnBrk="0" hangingPunct="1">
              <a:spcBef>
                <a:spcPct val="20000"/>
              </a:spcBef>
              <a:buFont typeface="Courier New" pitchFamily="49" charset="0"/>
              <a:buNone/>
              <a:defRPr sz="1400" kern="1200">
                <a:solidFill>
                  <a:schemeClr val="tx1">
                    <a:tint val="75000"/>
                  </a:schemeClr>
                </a:solidFill>
                <a:latin typeface="+mj-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j-lt"/>
                <a:ea typeface="+mn-ea"/>
                <a:cs typeface="+mn-cs"/>
              </a:defRPr>
            </a:lvl9pPr>
          </a:lstStyle>
          <a:p>
            <a:r>
              <a:rPr lang="bn-IN" sz="2700" b="1" dirty="0">
                <a:solidFill>
                  <a:schemeClr val="tx1"/>
                </a:solidFill>
                <a:latin typeface="SutonnyOMJ" pitchFamily="2" charset="0"/>
                <a:cs typeface="SutonnyOMJ" pitchFamily="2" charset="0"/>
              </a:rPr>
              <a:t>হিমেল</a:t>
            </a:r>
            <a:r>
              <a:rPr lang="en-US" sz="2700" b="1" dirty="0">
                <a:solidFill>
                  <a:schemeClr val="tx1"/>
                </a:solidFill>
                <a:latin typeface="SutonnyOMJ" pitchFamily="2" charset="0"/>
                <a:cs typeface="SutonnyOMJ" pitchFamily="2" charset="0"/>
              </a:rPr>
              <a:t> দাস</a:t>
            </a:r>
          </a:p>
          <a:p>
            <a:r>
              <a:rPr lang="en-US" b="1" dirty="0">
                <a:solidFill>
                  <a:schemeClr val="tx1"/>
                </a:solidFill>
                <a:latin typeface="SutonnyOMJ" pitchFamily="2" charset="0"/>
                <a:cs typeface="SutonnyOMJ" pitchFamily="2" charset="0"/>
              </a:rPr>
              <a:t>সহকারী শিক্ষক </a:t>
            </a:r>
            <a:r>
              <a:rPr lang="bn-IN" b="1" dirty="0">
                <a:solidFill>
                  <a:schemeClr val="tx1"/>
                </a:solidFill>
                <a:latin typeface="SutonnyOMJ" pitchFamily="2" charset="0"/>
                <a:cs typeface="SutonnyOMJ" pitchFamily="2" charset="0"/>
              </a:rPr>
              <a:t>, তথ্য ও যোগাযোগ প্রযুক্তি </a:t>
            </a:r>
            <a:endParaRPr lang="bn-BD" b="1" dirty="0">
              <a:solidFill>
                <a:schemeClr val="tx1"/>
              </a:solidFill>
              <a:latin typeface="SutonnyOMJ" pitchFamily="2" charset="0"/>
              <a:cs typeface="SutonnyOMJ" pitchFamily="2" charset="0"/>
            </a:endParaRPr>
          </a:p>
          <a:p>
            <a:r>
              <a:rPr lang="bn-IN" b="1" dirty="0">
                <a:solidFill>
                  <a:schemeClr val="tx1"/>
                </a:solidFill>
                <a:latin typeface="SutonnyOMJ" pitchFamily="2" charset="0"/>
                <a:cs typeface="SutonnyOMJ" pitchFamily="2" charset="0"/>
              </a:rPr>
              <a:t>আদঐর লোকনাথ উচ্চ</a:t>
            </a:r>
            <a:r>
              <a:rPr lang="en-US" b="1" dirty="0">
                <a:solidFill>
                  <a:schemeClr val="tx1"/>
                </a:solidFill>
                <a:latin typeface="SutonnyOMJ" pitchFamily="2" charset="0"/>
                <a:cs typeface="SutonnyOMJ" pitchFamily="2" charset="0"/>
              </a:rPr>
              <a:t> বিদ্যালয়</a:t>
            </a:r>
          </a:p>
          <a:p>
            <a:r>
              <a:rPr lang="bn-IN" b="1" dirty="0">
                <a:solidFill>
                  <a:schemeClr val="tx1"/>
                </a:solidFill>
                <a:latin typeface="SutonnyOMJ" pitchFamily="2" charset="0"/>
                <a:cs typeface="SutonnyOMJ" pitchFamily="2" charset="0"/>
              </a:rPr>
              <a:t>মাধব</a:t>
            </a:r>
            <a:r>
              <a:rPr lang="bn-BD" b="1" dirty="0">
                <a:solidFill>
                  <a:schemeClr val="tx1"/>
                </a:solidFill>
                <a:latin typeface="SutonnyOMJ" pitchFamily="2" charset="0"/>
                <a:cs typeface="SutonnyOMJ" pitchFamily="2" charset="0"/>
              </a:rPr>
              <a:t>পুর, </a:t>
            </a:r>
            <a:r>
              <a:rPr lang="bn-IN" b="1" dirty="0">
                <a:solidFill>
                  <a:schemeClr val="tx1"/>
                </a:solidFill>
                <a:latin typeface="SutonnyOMJ" pitchFamily="2" charset="0"/>
                <a:cs typeface="SutonnyOMJ" pitchFamily="2" charset="0"/>
              </a:rPr>
              <a:t>হবিগঞ্জ</a:t>
            </a:r>
            <a:r>
              <a:rPr lang="en-US" b="1" dirty="0">
                <a:solidFill>
                  <a:schemeClr val="tx1"/>
                </a:solidFill>
                <a:latin typeface="SutonnyOMJ" pitchFamily="2" charset="0"/>
                <a:cs typeface="SutonnyOMJ" pitchFamily="2" charset="0"/>
              </a:rPr>
              <a:t>।</a:t>
            </a:r>
            <a:r>
              <a:rPr lang="bn-BD" b="1" dirty="0">
                <a:solidFill>
                  <a:schemeClr val="tx1"/>
                </a:solidFill>
                <a:latin typeface="SutonnyOMJ" pitchFamily="2" charset="0"/>
                <a:cs typeface="SutonnyOMJ" pitchFamily="2" charset="0"/>
              </a:rPr>
              <a:t> </a:t>
            </a:r>
            <a:endParaRPr lang="en-US" b="1" dirty="0">
              <a:solidFill>
                <a:schemeClr val="tx1"/>
              </a:solidFill>
              <a:latin typeface="SutonnyOMJ" pitchFamily="2" charset="0"/>
              <a:cs typeface="SutonnyOMJ" pitchFamily="2" charset="0"/>
            </a:endParaRPr>
          </a:p>
          <a:p>
            <a:r>
              <a:rPr lang="en-US" b="1" dirty="0">
                <a:solidFill>
                  <a:schemeClr val="tx1"/>
                </a:solidFill>
                <a:latin typeface="SutonnyOMJ" pitchFamily="2" charset="0"/>
                <a:cs typeface="SutonnyOMJ" pitchFamily="2" charset="0"/>
              </a:rPr>
              <a:t>মোবাইল নম্বর-০১</a:t>
            </a:r>
            <a:r>
              <a:rPr lang="bn-IN" b="1" dirty="0">
                <a:solidFill>
                  <a:schemeClr val="tx1"/>
                </a:solidFill>
                <a:latin typeface="SutonnyOMJ" pitchFamily="2" charset="0"/>
                <a:cs typeface="SutonnyOMJ" pitchFamily="2" charset="0"/>
              </a:rPr>
              <a:t>৯৭১-২৮৬৮৯৫</a:t>
            </a:r>
            <a:r>
              <a:rPr lang="en-US" b="1" dirty="0">
                <a:solidFill>
                  <a:schemeClr val="tx1"/>
                </a:solidFill>
                <a:latin typeface="NikoshBAN" panose="02000000000000000000" pitchFamily="2" charset="0"/>
                <a:cs typeface="NikoshBAN" panose="02000000000000000000" pitchFamily="2" charset="0"/>
              </a:rPr>
              <a:t> </a:t>
            </a:r>
            <a:endParaRPr lang="bn-BD" b="1" dirty="0">
              <a:solidFill>
                <a:schemeClr val="tx1"/>
              </a:solidFill>
              <a:latin typeface="NikoshBAN" panose="02000000000000000000" pitchFamily="2" charset="0"/>
              <a:cs typeface="NikoshBAN" panose="02000000000000000000" pitchFamily="2" charset="0"/>
            </a:endParaRPr>
          </a:p>
          <a:p>
            <a:r>
              <a:rPr lang="bn-BD" b="1" dirty="0">
                <a:solidFill>
                  <a:schemeClr val="tx1"/>
                </a:solidFill>
                <a:latin typeface="Times New Roman" panose="02020603050405020304" pitchFamily="18" charset="0"/>
                <a:cs typeface="Times New Roman" panose="02020603050405020304" pitchFamily="18" charset="0"/>
              </a:rPr>
              <a:t>Email:</a:t>
            </a:r>
            <a:r>
              <a:rPr lang="en-US" b="1" dirty="0">
                <a:solidFill>
                  <a:schemeClr val="tx1"/>
                </a:solidFill>
                <a:latin typeface="Times New Roman" panose="02020603050405020304" pitchFamily="18" charset="0"/>
                <a:cs typeface="Times New Roman" panose="02020603050405020304" pitchFamily="18" charset="0"/>
              </a:rPr>
              <a:t>himelsadhin95</a:t>
            </a:r>
            <a:r>
              <a:rPr lang="bn-BD" b="1" dirty="0">
                <a:solidFill>
                  <a:schemeClr val="tx1"/>
                </a:solidFill>
                <a:latin typeface="Times New Roman" panose="02020603050405020304" pitchFamily="18" charset="0"/>
                <a:cs typeface="Times New Roman" panose="02020603050405020304" pitchFamily="18" charset="0"/>
              </a:rPr>
              <a:t>@gmail.com</a:t>
            </a:r>
            <a:endParaRPr lang="en-US" b="1" dirty="0">
              <a:solidFill>
                <a:schemeClr val="tx1"/>
              </a:solidFill>
              <a:latin typeface="Times New Roman" panose="02020603050405020304" pitchFamily="18" charset="0"/>
              <a:cs typeface="Times New Roman" panose="02020603050405020304" pitchFamily="18" charset="0"/>
            </a:endParaRPr>
          </a:p>
        </p:txBody>
      </p:sp>
      <p:grpSp>
        <p:nvGrpSpPr>
          <p:cNvPr id="9" name="Group 8">
            <a:extLst>
              <a:ext uri="{FF2B5EF4-FFF2-40B4-BE49-F238E27FC236}">
                <a16:creationId xmlns:a16="http://schemas.microsoft.com/office/drawing/2014/main" id="{C020CEEC-97FA-4873-86D6-547788DE0801}"/>
              </a:ext>
            </a:extLst>
          </p:cNvPr>
          <p:cNvGrpSpPr/>
          <p:nvPr/>
        </p:nvGrpSpPr>
        <p:grpSpPr>
          <a:xfrm>
            <a:off x="4289473" y="1828803"/>
            <a:ext cx="282527" cy="3640144"/>
            <a:chOff x="6145237" y="2447778"/>
            <a:chExt cx="321212" cy="3812345"/>
          </a:xfrm>
        </p:grpSpPr>
        <p:cxnSp>
          <p:nvCxnSpPr>
            <p:cNvPr id="10" name="Straight Connector 9">
              <a:extLst>
                <a:ext uri="{FF2B5EF4-FFF2-40B4-BE49-F238E27FC236}">
                  <a16:creationId xmlns:a16="http://schemas.microsoft.com/office/drawing/2014/main" id="{4C25BCF2-F1BD-4D47-B2DE-511E47516984}"/>
                </a:ext>
              </a:extLst>
            </p:cNvPr>
            <p:cNvCxnSpPr>
              <a:cxnSpLocks/>
            </p:cNvCxnSpPr>
            <p:nvPr/>
          </p:nvCxnSpPr>
          <p:spPr>
            <a:xfrm>
              <a:off x="6145237" y="2600178"/>
              <a:ext cx="0" cy="3420794"/>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9382EB17-B82E-4AE5-AB4D-9220FAC7E095}"/>
                </a:ext>
              </a:extLst>
            </p:cNvPr>
            <p:cNvCxnSpPr>
              <a:cxnSpLocks/>
            </p:cNvCxnSpPr>
            <p:nvPr/>
          </p:nvCxnSpPr>
          <p:spPr>
            <a:xfrm>
              <a:off x="6297637" y="2447778"/>
              <a:ext cx="0" cy="3812345"/>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EDA6159A-BB1F-426F-82F6-32FF3A0BB292}"/>
                </a:ext>
              </a:extLst>
            </p:cNvPr>
            <p:cNvCxnSpPr>
              <a:cxnSpLocks/>
            </p:cNvCxnSpPr>
            <p:nvPr/>
          </p:nvCxnSpPr>
          <p:spPr>
            <a:xfrm>
              <a:off x="6466449" y="2600178"/>
              <a:ext cx="0" cy="3420794"/>
            </a:xfrm>
            <a:prstGeom prst="line">
              <a:avLst/>
            </a:prstGeom>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7047356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358900" y="3244334"/>
            <a:ext cx="6934200" cy="692493"/>
          </a:xfrm>
          <a:prstGeom prst="rect">
            <a:avLst/>
          </a:prstGeom>
        </p:spPr>
        <p:txBody>
          <a:bodyPr wrap="square" lIns="76197" tIns="38098" rIns="76197" bIns="38098">
            <a:spAutoFit/>
          </a:bodyPr>
          <a:lstStyle/>
          <a:p>
            <a:pPr algn="ctr"/>
            <a:r>
              <a:rPr lang="bn-IN" sz="4000" b="1" dirty="0">
                <a:latin typeface="SutonnyOMJ" pitchFamily="2" charset="0"/>
                <a:cs typeface="SutonnyOMJ" pitchFamily="2" charset="0"/>
              </a:rPr>
              <a:t>ইন্টারনেট ও ওয়েব পরিচিতি</a:t>
            </a:r>
          </a:p>
        </p:txBody>
      </p:sp>
    </p:spTree>
    <p:extLst>
      <p:ext uri="{BB962C8B-B14F-4D97-AF65-F5344CB8AC3E}">
        <p14:creationId xmlns:p14="http://schemas.microsoft.com/office/powerpoint/2010/main" val="6279533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99141" y="685799"/>
            <a:ext cx="3477860" cy="769441"/>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bn-IN" sz="4400" b="1" dirty="0">
                <a:latin typeface="SutonnyOMJ" pitchFamily="2" charset="0"/>
                <a:cs typeface="SutonnyOMJ" pitchFamily="2" charset="0"/>
              </a:rPr>
              <a:t>শিখনফল</a:t>
            </a:r>
          </a:p>
        </p:txBody>
      </p:sp>
      <p:sp>
        <p:nvSpPr>
          <p:cNvPr id="5" name="Rectangle 4"/>
          <p:cNvSpPr/>
          <p:nvPr/>
        </p:nvSpPr>
        <p:spPr>
          <a:xfrm>
            <a:off x="457200" y="2667000"/>
            <a:ext cx="8447049" cy="2816156"/>
          </a:xfrm>
          <a:prstGeom prst="rect">
            <a:avLst/>
          </a:prstGeom>
        </p:spPr>
        <p:txBody>
          <a:bodyPr wrap="square">
            <a:spAutoFit/>
          </a:bodyPr>
          <a:lstStyle/>
          <a:p>
            <a:pPr marL="285750" indent="-285750">
              <a:lnSpc>
                <a:spcPct val="150000"/>
              </a:lnSpc>
              <a:buFont typeface="Wingdings" pitchFamily="2" charset="2"/>
              <a:buChar char="ü"/>
            </a:pPr>
            <a:r>
              <a:rPr lang="bn-BD" sz="2400" dirty="0">
                <a:latin typeface="SutonnyOMJ" pitchFamily="2" charset="0"/>
                <a:cs typeface="SutonnyOMJ" pitchFamily="2" charset="0"/>
              </a:rPr>
              <a:t>ডিজিটাল কনটেন্টের ধারণা ব্যাখ্যা করতে পারব;</a:t>
            </a:r>
            <a:endParaRPr lang="bn-IN" sz="2400" dirty="0">
              <a:latin typeface="SutonnyOMJ" pitchFamily="2" charset="0"/>
              <a:cs typeface="SutonnyOMJ" pitchFamily="2" charset="0"/>
            </a:endParaRPr>
          </a:p>
          <a:p>
            <a:pPr marL="285750" indent="-285750">
              <a:lnSpc>
                <a:spcPct val="150000"/>
              </a:lnSpc>
              <a:buFont typeface="Wingdings" pitchFamily="2" charset="2"/>
              <a:buChar char="ü"/>
            </a:pPr>
            <a:r>
              <a:rPr lang="bn-BD" sz="2400" dirty="0">
                <a:latin typeface="SutonnyOMJ" pitchFamily="2" charset="0"/>
                <a:cs typeface="SutonnyOMJ" pitchFamily="2" charset="0"/>
              </a:rPr>
              <a:t>শিক্ষার ক্ষেত্রে ইন্টারনেটের গুরুত্ব ব্যাখ্যা করতে পারব;</a:t>
            </a:r>
            <a:endParaRPr lang="bn-IN" sz="2400" dirty="0">
              <a:latin typeface="SutonnyOMJ" pitchFamily="2" charset="0"/>
              <a:cs typeface="SutonnyOMJ" pitchFamily="2" charset="0"/>
            </a:endParaRPr>
          </a:p>
          <a:p>
            <a:pPr marL="285750" indent="-285750">
              <a:lnSpc>
                <a:spcPct val="150000"/>
              </a:lnSpc>
              <a:buFont typeface="Wingdings" pitchFamily="2" charset="2"/>
              <a:buChar char="ü"/>
            </a:pPr>
            <a:r>
              <a:rPr lang="bn-BD" sz="2400" dirty="0">
                <a:latin typeface="SutonnyOMJ" pitchFamily="2" charset="0"/>
                <a:cs typeface="SutonnyOMJ" pitchFamily="2" charset="0"/>
              </a:rPr>
              <a:t>পাঠ্যবিষয়ে ইন্টারনেট ব্যবহারের ক্ষেত্র চিহ্নিত করতে পারব;</a:t>
            </a:r>
            <a:endParaRPr lang="bn-IN" sz="2400" dirty="0">
              <a:latin typeface="SutonnyOMJ" pitchFamily="2" charset="0"/>
              <a:cs typeface="SutonnyOMJ" pitchFamily="2" charset="0"/>
            </a:endParaRPr>
          </a:p>
          <a:p>
            <a:pPr marL="285750" indent="-285750">
              <a:lnSpc>
                <a:spcPct val="150000"/>
              </a:lnSpc>
              <a:buFont typeface="Wingdings" pitchFamily="2" charset="2"/>
              <a:buChar char="ü"/>
            </a:pPr>
            <a:r>
              <a:rPr lang="bn-BD" sz="2400" dirty="0">
                <a:latin typeface="SutonnyOMJ" pitchFamily="2" charset="0"/>
                <a:cs typeface="SutonnyOMJ" pitchFamily="2" charset="0"/>
              </a:rPr>
              <a:t>ক্যারিয়ার উন্নয়নে আইসিটির গুরুত্ব ব্যাখ্যা করতে পারব ;</a:t>
            </a:r>
            <a:endParaRPr lang="bn-IN" sz="2400" dirty="0">
              <a:latin typeface="SutonnyOMJ" pitchFamily="2" charset="0"/>
              <a:cs typeface="SutonnyOMJ" pitchFamily="2" charset="0"/>
            </a:endParaRPr>
          </a:p>
          <a:p>
            <a:pPr marL="285750" indent="-285750">
              <a:lnSpc>
                <a:spcPct val="150000"/>
              </a:lnSpc>
              <a:buFont typeface="Wingdings" pitchFamily="2" charset="2"/>
              <a:buChar char="ü"/>
            </a:pPr>
            <a:r>
              <a:rPr lang="bn-BD" sz="2400" dirty="0">
                <a:latin typeface="SutonnyOMJ" pitchFamily="2" charset="0"/>
                <a:cs typeface="SutonnyOMJ" pitchFamily="2" charset="0"/>
              </a:rPr>
              <a:t>ইন্টারনেট ব্যবহার করে পাঠসংশ্লিষ্ট বিষয়ের একটি প্রতিবেদন উপস্থাপন করতে পারব।</a:t>
            </a:r>
            <a:endParaRPr lang="en-US" sz="2400" dirty="0"/>
          </a:p>
        </p:txBody>
      </p:sp>
      <p:sp>
        <p:nvSpPr>
          <p:cNvPr id="6" name="Rectangle 5"/>
          <p:cNvSpPr/>
          <p:nvPr/>
        </p:nvSpPr>
        <p:spPr>
          <a:xfrm>
            <a:off x="533400" y="1905000"/>
            <a:ext cx="2465740" cy="461665"/>
          </a:xfrm>
          <a:prstGeom prst="rect">
            <a:avLst/>
          </a:prstGeom>
        </p:spPr>
        <p:txBody>
          <a:bodyPr wrap="none">
            <a:spAutoFit/>
          </a:bodyPr>
          <a:lstStyle/>
          <a:p>
            <a:r>
              <a:rPr lang="bn-BD" sz="2400" b="1" dirty="0">
                <a:latin typeface="SutonnyOMJ" pitchFamily="2" charset="0"/>
                <a:cs typeface="SutonnyOMJ" pitchFamily="2" charset="0"/>
              </a:rPr>
              <a:t>এ অধ্যায় শেষে আমরা...</a:t>
            </a:r>
            <a:endParaRPr lang="en-US" sz="2400" b="1" dirty="0">
              <a:latin typeface="SutonnyOMJ" pitchFamily="2" charset="0"/>
              <a:cs typeface="SutonnyOMJ" pitchFamily="2" charset="0"/>
            </a:endParaRPr>
          </a:p>
        </p:txBody>
      </p:sp>
    </p:spTree>
    <p:extLst>
      <p:ext uri="{BB962C8B-B14F-4D97-AF65-F5344CB8AC3E}">
        <p14:creationId xmlns:p14="http://schemas.microsoft.com/office/powerpoint/2010/main" val="66909915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838199"/>
            <a:ext cx="8534400" cy="1200329"/>
          </a:xfrm>
          <a:prstGeom prst="rect">
            <a:avLst/>
          </a:prstGeom>
        </p:spPr>
        <p:txBody>
          <a:bodyPr wrap="square">
            <a:spAutoFit/>
          </a:bodyPr>
          <a:lstStyle/>
          <a:p>
            <a:pPr algn="just"/>
            <a:r>
              <a:rPr lang="bn-BD" sz="2400" b="1" dirty="0">
                <a:latin typeface="SutonnyOMJ" pitchFamily="2" charset="0"/>
                <a:cs typeface="SutonnyOMJ" pitchFamily="2" charset="0"/>
              </a:rPr>
              <a:t>ইন্টারনেট</a:t>
            </a:r>
            <a:r>
              <a:rPr lang="bn-BD" sz="2400" dirty="0">
                <a:latin typeface="SutonnyOMJ" pitchFamily="2" charset="0"/>
                <a:cs typeface="SutonnyOMJ" pitchFamily="2" charset="0"/>
              </a:rPr>
              <a:t> হল বিশ্বব্যাপী কম্পিউটার নেটওয়ার্কের একটি জাল, যা একে অপরের সাথে যোগাযোগ করতে এবং তথ্য আদান-প্রদানে সাহায্য করে। সহজ ভাষায়, এটি একটি বিশাল নেটওয়ার্ক যেখানে সারা বিশ্বের কম্পিউটারগুলো একে অপরের সাথে যুক্ত থাকে। </a:t>
            </a:r>
            <a:endParaRPr lang="en-US" sz="2400" dirty="0">
              <a:latin typeface="SutonnyOMJ" pitchFamily="2" charset="0"/>
              <a:cs typeface="SutonnyOMJ" pitchFamily="2" charset="0"/>
            </a:endParaRPr>
          </a:p>
        </p:txBody>
      </p:sp>
      <p:sp>
        <p:nvSpPr>
          <p:cNvPr id="8" name="Rectangle 7"/>
          <p:cNvSpPr/>
          <p:nvPr/>
        </p:nvSpPr>
        <p:spPr>
          <a:xfrm>
            <a:off x="304800" y="2397705"/>
            <a:ext cx="8604531" cy="4431983"/>
          </a:xfrm>
          <a:prstGeom prst="rect">
            <a:avLst/>
          </a:prstGeom>
        </p:spPr>
        <p:txBody>
          <a:bodyPr wrap="square">
            <a:spAutoFit/>
          </a:bodyPr>
          <a:lstStyle/>
          <a:p>
            <a:pPr algn="just" fontAlgn="ctr"/>
            <a:r>
              <a:rPr lang="bn-BD" sz="2400" b="1" dirty="0">
                <a:latin typeface="SutonnyOMJ" pitchFamily="2" charset="0"/>
                <a:cs typeface="SutonnyOMJ" pitchFamily="2" charset="0"/>
              </a:rPr>
              <a:t>ডিজিটাল কনটেন্ট </a:t>
            </a:r>
            <a:r>
              <a:rPr lang="bn-BD" sz="2400" dirty="0">
                <a:latin typeface="SutonnyOMJ" pitchFamily="2" charset="0"/>
                <a:cs typeface="SutonnyOMJ" pitchFamily="2" charset="0"/>
              </a:rPr>
              <a:t>হলো সেই সকল কন্টেন্ট বা বিষয়বস্তু যা ডিজিটাল মাধ্যমে তৈরি, সংরক্ষিত, বিতরণ বা উপভোগ করা হয়। এটি টেক্সট, ছবি, অডিও, ভিডিও বা এনিমেশন সহ যে কোনো ধরনের ডিজিটাল ডেটা হতে পারে। </a:t>
            </a:r>
          </a:p>
          <a:p>
            <a:pPr algn="just"/>
            <a:r>
              <a:rPr lang="bn-BD" sz="2400" dirty="0">
                <a:latin typeface="SutonnyOMJ" pitchFamily="2" charset="0"/>
                <a:cs typeface="SutonnyOMJ" pitchFamily="2" charset="0"/>
              </a:rPr>
              <a:t>সহজ ভাষায়, ডিজিটাল কনটেন্ট হলো সেইসব তথ্য যা ডিজিটাল আকারে বিদ্যমান এবং কম্পিউটার, মোবাইল ডিভাইস বা অন্যান্য ডিজিটাল যন্ত্রের মাধ্যমে ব্যবহার করা যায়।</a:t>
            </a:r>
            <a:endParaRPr lang="bn-IN" sz="2400" dirty="0">
              <a:latin typeface="SutonnyOMJ" pitchFamily="2" charset="0"/>
              <a:cs typeface="SutonnyOMJ" pitchFamily="2" charset="0"/>
            </a:endParaRPr>
          </a:p>
          <a:p>
            <a:pPr algn="just" fontAlgn="ctr"/>
            <a:r>
              <a:rPr lang="bn-BD" sz="2400" dirty="0">
                <a:latin typeface="SutonnyOMJ" pitchFamily="2" charset="0"/>
                <a:cs typeface="SutonnyOMJ" pitchFamily="2" charset="0"/>
              </a:rPr>
              <a:t>ডিজিটাল কনটেন্টকে বিভিন্নভাবে শ্রেণীবদ্ধ করা যায়: </a:t>
            </a:r>
          </a:p>
          <a:p>
            <a:pPr algn="just"/>
            <a:r>
              <a:rPr lang="bn-BD" sz="2400" b="1" dirty="0">
                <a:latin typeface="SutonnyOMJ" pitchFamily="2" charset="0"/>
                <a:cs typeface="SutonnyOMJ" pitchFamily="2" charset="0"/>
              </a:rPr>
              <a:t>টেক্সট:</a:t>
            </a:r>
            <a:r>
              <a:rPr lang="bn-IN" sz="2400" dirty="0">
                <a:latin typeface="SutonnyOMJ" pitchFamily="2" charset="0"/>
                <a:cs typeface="SutonnyOMJ" pitchFamily="2" charset="0"/>
              </a:rPr>
              <a:t> </a:t>
            </a:r>
            <a:r>
              <a:rPr lang="bn-BD" sz="2400" dirty="0">
                <a:latin typeface="SutonnyOMJ" pitchFamily="2" charset="0"/>
                <a:cs typeface="SutonnyOMJ" pitchFamily="2" charset="0"/>
              </a:rPr>
              <a:t>ব্লগ পোস্ট, ই-বুক, ওয়েবসাইট কন্টেন্ট, ইত্যাদি।</a:t>
            </a:r>
          </a:p>
          <a:p>
            <a:pPr algn="just"/>
            <a:r>
              <a:rPr lang="bn-BD" sz="2400" b="1" dirty="0">
                <a:latin typeface="SutonnyOMJ" pitchFamily="2" charset="0"/>
                <a:cs typeface="SutonnyOMJ" pitchFamily="2" charset="0"/>
              </a:rPr>
              <a:t>ছবি:</a:t>
            </a:r>
            <a:r>
              <a:rPr lang="bn-IN" sz="2400" dirty="0">
                <a:latin typeface="SutonnyOMJ" pitchFamily="2" charset="0"/>
                <a:cs typeface="SutonnyOMJ" pitchFamily="2" charset="0"/>
              </a:rPr>
              <a:t> </a:t>
            </a:r>
            <a:r>
              <a:rPr lang="bn-BD" sz="2400" dirty="0">
                <a:latin typeface="SutonnyOMJ" pitchFamily="2" charset="0"/>
                <a:cs typeface="SutonnyOMJ" pitchFamily="2" charset="0"/>
              </a:rPr>
              <a:t>ফটোগ্রাফ, গ্রাফিক্স, ইনফোগ্রাফিক্স, ইত্যাদি।</a:t>
            </a:r>
          </a:p>
          <a:p>
            <a:pPr algn="just"/>
            <a:r>
              <a:rPr lang="bn-BD" sz="2400" b="1" dirty="0">
                <a:latin typeface="SutonnyOMJ" pitchFamily="2" charset="0"/>
                <a:cs typeface="SutonnyOMJ" pitchFamily="2" charset="0"/>
              </a:rPr>
              <a:t>অডিও:</a:t>
            </a:r>
            <a:r>
              <a:rPr lang="bn-IN" sz="2400" dirty="0">
                <a:latin typeface="SutonnyOMJ" pitchFamily="2" charset="0"/>
                <a:cs typeface="SutonnyOMJ" pitchFamily="2" charset="0"/>
              </a:rPr>
              <a:t> </a:t>
            </a:r>
            <a:r>
              <a:rPr lang="bn-BD" sz="2400" dirty="0">
                <a:latin typeface="SutonnyOMJ" pitchFamily="2" charset="0"/>
                <a:cs typeface="SutonnyOMJ" pitchFamily="2" charset="0"/>
              </a:rPr>
              <a:t>গান, পডকাস্ট, অডিওবুক, ইত্যাদি।</a:t>
            </a:r>
          </a:p>
          <a:p>
            <a:pPr algn="just"/>
            <a:r>
              <a:rPr lang="bn-BD" sz="2400" b="1" dirty="0">
                <a:latin typeface="SutonnyOMJ" pitchFamily="2" charset="0"/>
                <a:cs typeface="SutonnyOMJ" pitchFamily="2" charset="0"/>
              </a:rPr>
              <a:t>ভিডিও:</a:t>
            </a:r>
            <a:r>
              <a:rPr lang="bn-IN" sz="2400" dirty="0">
                <a:latin typeface="SutonnyOMJ" pitchFamily="2" charset="0"/>
                <a:cs typeface="SutonnyOMJ" pitchFamily="2" charset="0"/>
              </a:rPr>
              <a:t> </a:t>
            </a:r>
            <a:r>
              <a:rPr lang="bn-BD" sz="2400" dirty="0">
                <a:latin typeface="SutonnyOMJ" pitchFamily="2" charset="0"/>
                <a:cs typeface="SutonnyOMJ" pitchFamily="2" charset="0"/>
              </a:rPr>
              <a:t>চলচ্চিত্র, ভিডিও ক্লিপ, ওয়েবিনার, ইত্যাদি।</a:t>
            </a:r>
          </a:p>
          <a:p>
            <a:pPr algn="just"/>
            <a:r>
              <a:rPr lang="bn-BD" sz="2400" b="1" dirty="0">
                <a:latin typeface="SutonnyOMJ" pitchFamily="2" charset="0"/>
                <a:cs typeface="SutonnyOMJ" pitchFamily="2" charset="0"/>
              </a:rPr>
              <a:t>এনিমেশন:</a:t>
            </a:r>
            <a:r>
              <a:rPr lang="bn-IN" sz="2400" dirty="0">
                <a:latin typeface="SutonnyOMJ" pitchFamily="2" charset="0"/>
                <a:cs typeface="SutonnyOMJ" pitchFamily="2" charset="0"/>
              </a:rPr>
              <a:t> </a:t>
            </a:r>
            <a:r>
              <a:rPr lang="bn-BD" sz="2400" dirty="0">
                <a:latin typeface="SutonnyOMJ" pitchFamily="2" charset="0"/>
                <a:cs typeface="SutonnyOMJ" pitchFamily="2" charset="0"/>
              </a:rPr>
              <a:t>কার্টুন, অ্যানিমেটেড ভিডিও, ইত্যাদি।</a:t>
            </a:r>
            <a:r>
              <a:rPr lang="bn-BD" dirty="0"/>
              <a:t> </a:t>
            </a:r>
          </a:p>
          <a:p>
            <a:r>
              <a:rPr lang="bn-BD" dirty="0"/>
              <a:t> </a:t>
            </a:r>
          </a:p>
        </p:txBody>
      </p:sp>
      <p:sp>
        <p:nvSpPr>
          <p:cNvPr id="9" name="Rectangle 8"/>
          <p:cNvSpPr/>
          <p:nvPr/>
        </p:nvSpPr>
        <p:spPr>
          <a:xfrm>
            <a:off x="3032555" y="152400"/>
            <a:ext cx="3219151" cy="523220"/>
          </a:xfrm>
          <a:prstGeom prst="rect">
            <a:avLst/>
          </a:prstGeom>
        </p:spPr>
        <p:style>
          <a:lnRef idx="3">
            <a:schemeClr val="lt1"/>
          </a:lnRef>
          <a:fillRef idx="1">
            <a:schemeClr val="dk1"/>
          </a:fillRef>
          <a:effectRef idx="1">
            <a:schemeClr val="dk1"/>
          </a:effectRef>
          <a:fontRef idx="minor">
            <a:schemeClr val="lt1"/>
          </a:fontRef>
        </p:style>
        <p:txBody>
          <a:bodyPr wrap="none">
            <a:spAutoFit/>
          </a:bodyPr>
          <a:lstStyle/>
          <a:p>
            <a:pPr algn="ctr"/>
            <a:r>
              <a:rPr lang="bn-IN" sz="2800" b="1" dirty="0">
                <a:latin typeface="SutonnyOMJ" pitchFamily="2" charset="0"/>
                <a:cs typeface="SutonnyOMJ" pitchFamily="2" charset="0"/>
              </a:rPr>
              <a:t>ইন্টারনেট ও ওয়েব পরিচিতি</a:t>
            </a:r>
          </a:p>
        </p:txBody>
      </p:sp>
      <p:sp>
        <p:nvSpPr>
          <p:cNvPr id="10" name="Rectangle 9"/>
          <p:cNvSpPr/>
          <p:nvPr/>
        </p:nvSpPr>
        <p:spPr>
          <a:xfrm>
            <a:off x="304800" y="398599"/>
            <a:ext cx="1371600"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bn-BD" sz="2400" b="1" dirty="0">
                <a:latin typeface="SutonnyOMJ" pitchFamily="2" charset="0"/>
                <a:cs typeface="SutonnyOMJ" pitchFamily="2" charset="0"/>
              </a:rPr>
              <a:t>ইন্টারনেট</a:t>
            </a:r>
            <a:r>
              <a:rPr lang="bn-BD" dirty="0">
                <a:latin typeface="SutonnyOMJ" pitchFamily="2" charset="0"/>
                <a:cs typeface="SutonnyOMJ" pitchFamily="2" charset="0"/>
              </a:rPr>
              <a:t> </a:t>
            </a:r>
            <a:endParaRPr lang="en-US" dirty="0"/>
          </a:p>
        </p:txBody>
      </p:sp>
      <p:sp>
        <p:nvSpPr>
          <p:cNvPr id="11" name="Rectangle 10"/>
          <p:cNvSpPr/>
          <p:nvPr/>
        </p:nvSpPr>
        <p:spPr>
          <a:xfrm>
            <a:off x="311649" y="2033451"/>
            <a:ext cx="1885453" cy="461665"/>
          </a:xfrm>
          <a:prstGeom prst="rect">
            <a:avLst/>
          </a:prstGeom>
          <a:noFill/>
          <a:ln>
            <a:noFill/>
          </a:ln>
        </p:spPr>
        <p:style>
          <a:lnRef idx="0">
            <a:scrgbClr r="0" g="0" b="0"/>
          </a:lnRef>
          <a:fillRef idx="0">
            <a:scrgbClr r="0" g="0" b="0"/>
          </a:fillRef>
          <a:effectRef idx="0">
            <a:scrgbClr r="0" g="0" b="0"/>
          </a:effectRef>
          <a:fontRef idx="minor">
            <a:schemeClr val="accent1"/>
          </a:fontRef>
        </p:style>
        <p:txBody>
          <a:bodyPr wrap="none">
            <a:spAutoFit/>
          </a:bodyPr>
          <a:lstStyle/>
          <a:p>
            <a:r>
              <a:rPr lang="bn-BD" sz="2400" b="1" dirty="0">
                <a:latin typeface="SutonnyOMJ" pitchFamily="2" charset="0"/>
                <a:cs typeface="SutonnyOMJ" pitchFamily="2" charset="0"/>
              </a:rPr>
              <a:t>ডিজিটাল কনটেন্ট </a:t>
            </a:r>
            <a:endParaRPr lang="en-US" sz="2400" dirty="0"/>
          </a:p>
        </p:txBody>
      </p:sp>
    </p:spTree>
    <p:extLst>
      <p:ext uri="{BB962C8B-B14F-4D97-AF65-F5344CB8AC3E}">
        <p14:creationId xmlns:p14="http://schemas.microsoft.com/office/powerpoint/2010/main" val="360616122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38200"/>
            <a:ext cx="8839200" cy="5867400"/>
          </a:xfrm>
        </p:spPr>
        <p:txBody>
          <a:bodyPr>
            <a:noAutofit/>
          </a:bodyPr>
          <a:lstStyle/>
          <a:p>
            <a:pPr algn="l" fontAlgn="ctr"/>
            <a:r>
              <a:rPr lang="bn-BD" sz="2800" b="1" dirty="0">
                <a:solidFill>
                  <a:schemeClr val="accent1">
                    <a:lumMod val="60000"/>
                    <a:lumOff val="40000"/>
                  </a:schemeClr>
                </a:solidFill>
                <a:latin typeface="SutonnyOMJ" pitchFamily="2" charset="0"/>
                <a:cs typeface="SutonnyOMJ" pitchFamily="2" charset="0"/>
              </a:rPr>
              <a:t>ই-বুক</a:t>
            </a:r>
            <a:r>
              <a:rPr lang="bn-BD" sz="2800" dirty="0">
                <a:solidFill>
                  <a:schemeClr val="accent1">
                    <a:lumMod val="60000"/>
                    <a:lumOff val="40000"/>
                  </a:schemeClr>
                </a:solidFill>
                <a:latin typeface="SutonnyOMJ" pitchFamily="2" charset="0"/>
                <a:cs typeface="SutonnyOMJ" pitchFamily="2" charset="0"/>
              </a:rPr>
              <a:t> </a:t>
            </a:r>
            <a:r>
              <a:rPr lang="bn-IN" sz="2200" dirty="0">
                <a:latin typeface="SutonnyOMJ" pitchFamily="2" charset="0"/>
                <a:cs typeface="SutonnyOMJ" pitchFamily="2" charset="0"/>
              </a:rPr>
              <a:t> </a:t>
            </a:r>
            <a:r>
              <a:rPr lang="bn-BD" sz="2200" dirty="0">
                <a:latin typeface="SutonnyOMJ" pitchFamily="2" charset="0"/>
                <a:cs typeface="SutonnyOMJ" pitchFamily="2" charset="0"/>
              </a:rPr>
              <a:t>হল একটি ডিজিটাল বা ইলেকট্রনিক ফর্মের বই। এটি কম্পিউটার, স্মার্টফোন, ট্যাবলেট, বা ই-রিডার এর মত ইলেকট্রনিক ডিভাইসে পড়া যায়। সাধারণ বইয়ের মতো এতেও লেখা, ছবি, বা উভয়ই থাকতে পারে।  ই-বুক </a:t>
            </a:r>
            <a:r>
              <a:rPr lang="bn-BD" sz="2200" dirty="0">
                <a:latin typeface="Times New Roman" pitchFamily="18" charset="0"/>
                <a:cs typeface="SutonnyOMJ" pitchFamily="2" charset="0"/>
              </a:rPr>
              <a:t>(</a:t>
            </a:r>
            <a:r>
              <a:rPr lang="en-US" sz="2200" dirty="0">
                <a:latin typeface="Times New Roman" pitchFamily="18" charset="0"/>
                <a:cs typeface="Times New Roman" pitchFamily="18" charset="0"/>
              </a:rPr>
              <a:t>E-book) </a:t>
            </a:r>
            <a:r>
              <a:rPr lang="bn-BD" sz="2200" dirty="0">
                <a:latin typeface="SutonnyOMJ" pitchFamily="2" charset="0"/>
                <a:cs typeface="SutonnyOMJ" pitchFamily="2" charset="0"/>
              </a:rPr>
              <a:t>শব্দটি "ইলেকট্রনিক বুক" এর সংক্ষিপ্ত রূপ। এটি মুদ্রিত বইয়ের ডিজিটাল সংস্করণ, যা অনলাইনে ডাউনলোড বা পড়া যায়।</a:t>
            </a:r>
            <a:br>
              <a:rPr lang="bn-BD" sz="2200" dirty="0">
                <a:latin typeface="SutonnyOMJ" pitchFamily="2" charset="0"/>
                <a:cs typeface="SutonnyOMJ" pitchFamily="2" charset="0"/>
              </a:rPr>
            </a:br>
            <a:r>
              <a:rPr lang="bn-BD" sz="2200" b="1" dirty="0">
                <a:latin typeface="SutonnyOMJ" pitchFamily="2" charset="0"/>
                <a:cs typeface="SutonnyOMJ" pitchFamily="2" charset="0"/>
              </a:rPr>
              <a:t>ই-বুক </a:t>
            </a:r>
            <a:r>
              <a:rPr lang="bn-BD" sz="2200" b="1" dirty="0">
                <a:solidFill>
                  <a:schemeClr val="accent1"/>
                </a:solidFill>
                <a:latin typeface="Times New Roman" pitchFamily="18" charset="0"/>
                <a:cs typeface="SutonnyOMJ" pitchFamily="2" charset="0"/>
              </a:rPr>
              <a:t>(</a:t>
            </a:r>
            <a:r>
              <a:rPr lang="en-US" sz="2200" b="1" dirty="0">
                <a:solidFill>
                  <a:schemeClr val="accent1"/>
                </a:solidFill>
                <a:latin typeface="Times New Roman" pitchFamily="18" charset="0"/>
                <a:cs typeface="Times New Roman" pitchFamily="18" charset="0"/>
              </a:rPr>
              <a:t>E-book) </a:t>
            </a:r>
            <a:r>
              <a:rPr lang="bn-BD" sz="2200" dirty="0">
                <a:latin typeface="SutonnyOMJ" pitchFamily="2" charset="0"/>
                <a:cs typeface="SutonnyOMJ" pitchFamily="2" charset="0"/>
              </a:rPr>
              <a:t>শব্দটি "ইলেকট্রনিক বুক" এর সংক্ষিপ্ত রূপ। এটি মুদ্রিত বইয়ের ডিজিটাল সংস্করণ, যা অনলাইনে ডাউনলোড বা পড়া যায়। </a:t>
            </a:r>
            <a:br>
              <a:rPr lang="bn-IN" sz="2200" dirty="0">
                <a:latin typeface="SutonnyOMJ" pitchFamily="2" charset="0"/>
                <a:cs typeface="SutonnyOMJ" pitchFamily="2" charset="0"/>
              </a:rPr>
            </a:br>
            <a:br>
              <a:rPr lang="bn-BD" sz="2200" dirty="0">
                <a:latin typeface="SutonnyOMJ" pitchFamily="2" charset="0"/>
                <a:cs typeface="SutonnyOMJ" pitchFamily="2" charset="0"/>
              </a:rPr>
            </a:br>
            <a:r>
              <a:rPr lang="bn-BD" sz="2800" b="1" dirty="0">
                <a:solidFill>
                  <a:schemeClr val="accent1">
                    <a:lumMod val="60000"/>
                    <a:lumOff val="40000"/>
                  </a:schemeClr>
                </a:solidFill>
                <a:latin typeface="SutonnyOMJ" pitchFamily="2" charset="0"/>
                <a:cs typeface="SutonnyOMJ" pitchFamily="2" charset="0"/>
              </a:rPr>
              <a:t>ই-বুক এর কিছু বৈশিষ্ট্য: </a:t>
            </a:r>
            <a:br>
              <a:rPr lang="bn-IN" sz="2800" b="1" dirty="0">
                <a:solidFill>
                  <a:schemeClr val="accent1">
                    <a:lumMod val="60000"/>
                    <a:lumOff val="40000"/>
                  </a:schemeClr>
                </a:solidFill>
                <a:latin typeface="SutonnyOMJ" pitchFamily="2" charset="0"/>
                <a:cs typeface="SutonnyOMJ" pitchFamily="2" charset="0"/>
              </a:rPr>
            </a:br>
            <a:br>
              <a:rPr lang="bn-BD" sz="2200" dirty="0">
                <a:latin typeface="SutonnyOMJ" pitchFamily="2" charset="0"/>
                <a:cs typeface="SutonnyOMJ" pitchFamily="2" charset="0"/>
              </a:rPr>
            </a:br>
            <a:r>
              <a:rPr lang="bn-BD" sz="2200" b="1" dirty="0">
                <a:latin typeface="SutonnyOMJ" pitchFamily="2" charset="0"/>
                <a:cs typeface="SutonnyOMJ" pitchFamily="2" charset="0"/>
              </a:rPr>
              <a:t>ডিজিটাল ফর্ম্যাট:</a:t>
            </a:r>
            <a:r>
              <a:rPr lang="bn-IN" sz="2200" dirty="0">
                <a:latin typeface="SutonnyOMJ" pitchFamily="2" charset="0"/>
                <a:cs typeface="SutonnyOMJ" pitchFamily="2" charset="0"/>
              </a:rPr>
              <a:t> </a:t>
            </a:r>
            <a:r>
              <a:rPr lang="bn-BD" sz="2200" dirty="0">
                <a:latin typeface="SutonnyOMJ" pitchFamily="2" charset="0"/>
                <a:cs typeface="SutonnyOMJ" pitchFamily="2" charset="0"/>
              </a:rPr>
              <a:t>ই-বুকগুলো সাধারণত পিডিএফ, ইপাব, বা অন্যান্য ডিজিটাল ফাইলে সংরক্ষিত থাকে। </a:t>
            </a:r>
            <a:br>
              <a:rPr lang="bn-BD" sz="2200" dirty="0">
                <a:latin typeface="SutonnyOMJ" pitchFamily="2" charset="0"/>
                <a:cs typeface="SutonnyOMJ" pitchFamily="2" charset="0"/>
              </a:rPr>
            </a:br>
            <a:r>
              <a:rPr lang="bn-BD" sz="2200" b="1" dirty="0">
                <a:latin typeface="SutonnyOMJ" pitchFamily="2" charset="0"/>
                <a:cs typeface="SutonnyOMJ" pitchFamily="2" charset="0"/>
              </a:rPr>
              <a:t>পোর্টেবল:</a:t>
            </a:r>
            <a:r>
              <a:rPr lang="bn-IN" sz="2200" dirty="0">
                <a:latin typeface="SutonnyOMJ" pitchFamily="2" charset="0"/>
                <a:cs typeface="SutonnyOMJ" pitchFamily="2" charset="0"/>
              </a:rPr>
              <a:t> </a:t>
            </a:r>
            <a:r>
              <a:rPr lang="bn-BD" sz="2200" dirty="0">
                <a:latin typeface="SutonnyOMJ" pitchFamily="2" charset="0"/>
                <a:cs typeface="SutonnyOMJ" pitchFamily="2" charset="0"/>
              </a:rPr>
              <a:t>ই-বুকগুলো সহজেই বহন করা যায় এবং একাধিক ডিভাইস ব্যবহার করে পড়া যায়। </a:t>
            </a:r>
            <a:br>
              <a:rPr lang="bn-BD" sz="2200" dirty="0">
                <a:latin typeface="SutonnyOMJ" pitchFamily="2" charset="0"/>
                <a:cs typeface="SutonnyOMJ" pitchFamily="2" charset="0"/>
              </a:rPr>
            </a:br>
            <a:r>
              <a:rPr lang="bn-BD" sz="2200" b="1" dirty="0">
                <a:latin typeface="SutonnyOMJ" pitchFamily="2" charset="0"/>
                <a:cs typeface="SutonnyOMJ" pitchFamily="2" charset="0"/>
              </a:rPr>
              <a:t>ইন্টারঅ্যাক্টিভ:</a:t>
            </a:r>
            <a:r>
              <a:rPr lang="bn-IN" sz="2200" dirty="0">
                <a:latin typeface="SutonnyOMJ" pitchFamily="2" charset="0"/>
                <a:cs typeface="SutonnyOMJ" pitchFamily="2" charset="0"/>
              </a:rPr>
              <a:t> </a:t>
            </a:r>
            <a:r>
              <a:rPr lang="bn-BD" sz="2200" dirty="0">
                <a:latin typeface="SutonnyOMJ" pitchFamily="2" charset="0"/>
                <a:cs typeface="SutonnyOMJ" pitchFamily="2" charset="0"/>
              </a:rPr>
              <a:t>কিছু ই-বুকে মাল্টিমিডিয়া উপাদান যেমন অডিও, ভিডিও, বা ইন্টারেক্টিভ কন্টেন্ট</a:t>
            </a:r>
            <a:r>
              <a:rPr lang="bn-IN" sz="2200" dirty="0">
                <a:latin typeface="SutonnyOMJ" pitchFamily="2" charset="0"/>
                <a:cs typeface="SutonnyOMJ" pitchFamily="2" charset="0"/>
              </a:rPr>
              <a:t> </a:t>
            </a:r>
            <a:r>
              <a:rPr lang="bn-BD" sz="2200" dirty="0">
                <a:latin typeface="SutonnyOMJ" pitchFamily="2" charset="0"/>
                <a:cs typeface="SutonnyOMJ" pitchFamily="2" charset="0"/>
              </a:rPr>
              <a:t>অন্তর্ভুক্ত থাকতে পারে। </a:t>
            </a:r>
            <a:br>
              <a:rPr lang="bn-BD" sz="2200" dirty="0">
                <a:latin typeface="SutonnyOMJ" pitchFamily="2" charset="0"/>
                <a:cs typeface="SutonnyOMJ" pitchFamily="2" charset="0"/>
              </a:rPr>
            </a:br>
            <a:r>
              <a:rPr lang="bn-BD" sz="2200" b="1" dirty="0">
                <a:latin typeface="SutonnyOMJ" pitchFamily="2" charset="0"/>
                <a:cs typeface="SutonnyOMJ" pitchFamily="2" charset="0"/>
              </a:rPr>
              <a:t>সহজে উপলব্ধ:</a:t>
            </a:r>
            <a:r>
              <a:rPr lang="bn-IN" sz="2200" dirty="0">
                <a:latin typeface="SutonnyOMJ" pitchFamily="2" charset="0"/>
                <a:cs typeface="SutonnyOMJ" pitchFamily="2" charset="0"/>
              </a:rPr>
              <a:t> </a:t>
            </a:r>
            <a:r>
              <a:rPr lang="bn-BD" sz="2200" dirty="0">
                <a:latin typeface="SutonnyOMJ" pitchFamily="2" charset="0"/>
                <a:cs typeface="SutonnyOMJ" pitchFamily="2" charset="0"/>
              </a:rPr>
              <a:t>ই-বুকগুলো অনলাইন স্টোর বা লাইব্রেরি থেকে ডাউনলোড বা অ্যাক্সেস করা যায়। </a:t>
            </a:r>
            <a:br>
              <a:rPr lang="bn-BD" sz="2200" dirty="0">
                <a:latin typeface="SutonnyOMJ" pitchFamily="2" charset="0"/>
                <a:cs typeface="SutonnyOMJ" pitchFamily="2" charset="0"/>
              </a:rPr>
            </a:br>
            <a:r>
              <a:rPr lang="bn-BD" sz="2200" b="1" dirty="0">
                <a:latin typeface="SutonnyOMJ" pitchFamily="2" charset="0"/>
                <a:cs typeface="SutonnyOMJ" pitchFamily="2" charset="0"/>
              </a:rPr>
              <a:t>সংরক্ষণ করা সহজ:</a:t>
            </a:r>
            <a:r>
              <a:rPr lang="bn-IN" sz="2200" dirty="0">
                <a:latin typeface="SutonnyOMJ" pitchFamily="2" charset="0"/>
                <a:cs typeface="SutonnyOMJ" pitchFamily="2" charset="0"/>
              </a:rPr>
              <a:t> </a:t>
            </a:r>
            <a:r>
              <a:rPr lang="bn-BD" sz="2200" dirty="0">
                <a:latin typeface="SutonnyOMJ" pitchFamily="2" charset="0"/>
                <a:cs typeface="SutonnyOMJ" pitchFamily="2" charset="0"/>
              </a:rPr>
              <a:t>ই-বুকগুলো কম্পিউটারে বা ই-রিডারে সংরক্ষণ করা যায়, যা কাগজের বইয়ের মতো স্থান নেয় না। </a:t>
            </a:r>
            <a:br>
              <a:rPr lang="bn-BD" sz="2200" dirty="0">
                <a:latin typeface="SutonnyOMJ" pitchFamily="2" charset="0"/>
                <a:cs typeface="SutonnyOMJ" pitchFamily="2" charset="0"/>
              </a:rPr>
            </a:br>
            <a:r>
              <a:rPr lang="bn-BD" sz="2200" b="1" dirty="0">
                <a:latin typeface="SutonnyOMJ" pitchFamily="2" charset="0"/>
                <a:cs typeface="SutonnyOMJ" pitchFamily="2" charset="0"/>
              </a:rPr>
              <a:t>খোঁজা সহজ:</a:t>
            </a:r>
            <a:r>
              <a:rPr lang="bn-IN" sz="2200" dirty="0">
                <a:latin typeface="SutonnyOMJ" pitchFamily="2" charset="0"/>
                <a:cs typeface="SutonnyOMJ" pitchFamily="2" charset="0"/>
              </a:rPr>
              <a:t> </a:t>
            </a:r>
            <a:r>
              <a:rPr lang="bn-BD" sz="2200" dirty="0">
                <a:latin typeface="SutonnyOMJ" pitchFamily="2" charset="0"/>
                <a:cs typeface="SutonnyOMJ" pitchFamily="2" charset="0"/>
              </a:rPr>
              <a:t>ই-বুকে নির্দিষ্ট শব্দ বা বাক্য খুঁজে বের করা সহজ।</a:t>
            </a:r>
            <a:r>
              <a:rPr lang="bn-BD" sz="2000" dirty="0">
                <a:latin typeface="SutonnyOMJ" pitchFamily="2" charset="0"/>
                <a:cs typeface="SutonnyOMJ" pitchFamily="2" charset="0"/>
              </a:rPr>
              <a:t> </a:t>
            </a:r>
            <a:br>
              <a:rPr lang="bn-BD" sz="2000" dirty="0">
                <a:latin typeface="SutonnyOMJ" pitchFamily="2" charset="0"/>
                <a:cs typeface="SutonnyOMJ" pitchFamily="2" charset="0"/>
              </a:rPr>
            </a:br>
            <a:endParaRPr lang="en-US" sz="2000" dirty="0">
              <a:latin typeface="SutonnyOMJ" pitchFamily="2" charset="0"/>
              <a:cs typeface="SutonnyOMJ" pitchFamily="2" charset="0"/>
            </a:endParaRPr>
          </a:p>
        </p:txBody>
      </p:sp>
      <p:sp>
        <p:nvSpPr>
          <p:cNvPr id="5" name="Rectangle 4"/>
          <p:cNvSpPr/>
          <p:nvPr/>
        </p:nvSpPr>
        <p:spPr>
          <a:xfrm>
            <a:off x="3581400" y="152400"/>
            <a:ext cx="2057400" cy="523220"/>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r>
              <a:rPr lang="bn-BD" sz="2800" dirty="0">
                <a:latin typeface="SutonnyOMJ" pitchFamily="2" charset="0"/>
                <a:cs typeface="SutonnyOMJ" pitchFamily="2" charset="0"/>
              </a:rPr>
              <a:t>ই-বুক</a:t>
            </a:r>
            <a:endParaRPr lang="en-US" sz="2800" dirty="0"/>
          </a:p>
        </p:txBody>
      </p:sp>
    </p:spTree>
    <p:extLst>
      <p:ext uri="{BB962C8B-B14F-4D97-AF65-F5344CB8AC3E}">
        <p14:creationId xmlns:p14="http://schemas.microsoft.com/office/powerpoint/2010/main" val="2943548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3995" y="533400"/>
            <a:ext cx="8534400" cy="5878532"/>
          </a:xfrm>
          <a:prstGeom prst="rect">
            <a:avLst/>
          </a:prstGeom>
        </p:spPr>
        <p:txBody>
          <a:bodyPr wrap="square">
            <a:spAutoFit/>
          </a:bodyPr>
          <a:lstStyle/>
          <a:p>
            <a:pPr algn="just"/>
            <a:br>
              <a:rPr lang="bn-BD" sz="2400" dirty="0">
                <a:solidFill>
                  <a:schemeClr val="tx1">
                    <a:lumMod val="95000"/>
                    <a:lumOff val="5000"/>
                  </a:schemeClr>
                </a:solidFill>
                <a:latin typeface="SutonnyOMJ" pitchFamily="2" charset="0"/>
                <a:cs typeface="SutonnyOMJ" pitchFamily="2" charset="0"/>
              </a:rPr>
            </a:br>
            <a:r>
              <a:rPr lang="bn-BD" sz="2200" dirty="0">
                <a:solidFill>
                  <a:schemeClr val="tx1">
                    <a:lumMod val="95000"/>
                    <a:lumOff val="5000"/>
                  </a:schemeClr>
                </a:solidFill>
                <a:latin typeface="SutonnyOMJ" pitchFamily="2" charset="0"/>
                <a:cs typeface="SutonnyOMJ" pitchFamily="2" charset="0"/>
              </a:rPr>
              <a:t>কম্পিউটার, ট্যাব বা মোবাইলের মাধ্যমে বই পড়ার মাধ্যমে অনেক বই কম প্রকাশ করতে হচ্ছে। বহন করতে হয় না এবং অনেকগুলো বই অল্প জায়গায় রাখার সুবিধা তো আছেই। আডিও ভিডিও প্রেজেন্টেশন শহ অনেক সুবিধা সম্বলিত ইবুক এখন বাজারে আছে। বাংলাদেশের প্রক্ষিতে সব বইয়ের অনলাইন সংস্করণ তো বের হয়েছেই।</a:t>
            </a:r>
          </a:p>
          <a:p>
            <a:pPr marL="342900" indent="-342900" algn="just">
              <a:buFont typeface="Wingdings" pitchFamily="2" charset="2"/>
              <a:buChar char="ü"/>
            </a:pPr>
            <a:r>
              <a:rPr lang="bn-BD" sz="2200" dirty="0">
                <a:solidFill>
                  <a:schemeClr val="tx1">
                    <a:lumMod val="95000"/>
                    <a:lumOff val="5000"/>
                  </a:schemeClr>
                </a:solidFill>
                <a:latin typeface="SutonnyOMJ" pitchFamily="2" charset="0"/>
                <a:cs typeface="SutonnyOMJ" pitchFamily="2" charset="0"/>
              </a:rPr>
              <a:t>কিন্তু ই-বুকের রয়েছে চোখের জন্য ভয়ংকর ক্ষতিকর দিক। এই ক্ষতির পরিমান ডিসপ্লের ধরনের উপর নির্ভর করে। আর ব্যবহারকারী কতসময় একটানা ইবুক পড়ছে সেটার উপরও। ই-বুক ব্যবহারের সুবিধা</a:t>
            </a:r>
            <a:endParaRPr lang="bn-IN" sz="2200" dirty="0">
              <a:solidFill>
                <a:schemeClr val="tx1">
                  <a:lumMod val="95000"/>
                  <a:lumOff val="5000"/>
                </a:schemeClr>
              </a:solidFill>
              <a:latin typeface="SutonnyOMJ" pitchFamily="2" charset="0"/>
              <a:cs typeface="SutonnyOMJ" pitchFamily="2" charset="0"/>
            </a:endParaRPr>
          </a:p>
          <a:p>
            <a:pPr marL="342900" indent="-342900" algn="just">
              <a:buFont typeface="Wingdings" pitchFamily="2" charset="2"/>
              <a:buChar char="ü"/>
            </a:pPr>
            <a:r>
              <a:rPr lang="bn-BD" sz="2200" dirty="0">
                <a:solidFill>
                  <a:schemeClr val="tx1">
                    <a:lumMod val="95000"/>
                    <a:lumOff val="5000"/>
                  </a:schemeClr>
                </a:solidFill>
                <a:latin typeface="SutonnyOMJ" pitchFamily="2" charset="0"/>
                <a:cs typeface="SutonnyOMJ" pitchFamily="2" charset="0"/>
              </a:rPr>
              <a:t>একটানা কম্পিউটার ডকুমেন্ট, ই-মেইল বা ভিডিও দেখার ক্ষেত্রেও চোখের ক্ষতির কারন হতে পারে। চোখ ব্যাথা, মাথা ব্যাথা বা ঝাপসা দেখার অনেক রুগিই কম্পিউটারের দিকেএকটানা তাকিয়ে থাকার কারনে হয়েছে।</a:t>
            </a:r>
            <a:endParaRPr lang="bn-IN" sz="2200" dirty="0">
              <a:solidFill>
                <a:schemeClr val="tx1">
                  <a:lumMod val="95000"/>
                  <a:lumOff val="5000"/>
                </a:schemeClr>
              </a:solidFill>
              <a:latin typeface="SutonnyOMJ" pitchFamily="2" charset="0"/>
              <a:cs typeface="SutonnyOMJ" pitchFamily="2" charset="0"/>
            </a:endParaRPr>
          </a:p>
          <a:p>
            <a:pPr marL="342900" indent="-342900" algn="just">
              <a:buFont typeface="Wingdings" pitchFamily="2" charset="2"/>
              <a:buChar char="ü"/>
            </a:pPr>
            <a:r>
              <a:rPr lang="bn-BD" sz="2200" dirty="0">
                <a:solidFill>
                  <a:schemeClr val="tx1">
                    <a:lumMod val="95000"/>
                    <a:lumOff val="5000"/>
                  </a:schemeClr>
                </a:solidFill>
                <a:latin typeface="SutonnyOMJ" pitchFamily="2" charset="0"/>
                <a:cs typeface="SutonnyOMJ" pitchFamily="2" charset="0"/>
              </a:rPr>
              <a:t>ইবুক স্ক্রিনের ক্ষুদ্রতম ডিসপ্লে ইউনিট হলো পিক্সেল। সিএসভি বা পিডিএফ ইবুকের লেখাগুলো পিক্সেলেরই সমন্বয়। এগুলো চোখে জন্য দেখা একটু কঠিন হয়।এজন্য বেশি পিক্সেলের ডিসপ্লে তুলনামূলক ভাল। বেশি পিক্সেল এবং রিফ্রেশ রেটের ডিসপ্লে কম ক্ষতিকর।</a:t>
            </a:r>
            <a:endParaRPr lang="bn-IN" sz="2200" dirty="0">
              <a:solidFill>
                <a:schemeClr val="tx1">
                  <a:lumMod val="95000"/>
                  <a:lumOff val="5000"/>
                </a:schemeClr>
              </a:solidFill>
              <a:latin typeface="SutonnyOMJ" pitchFamily="2" charset="0"/>
              <a:cs typeface="SutonnyOMJ" pitchFamily="2" charset="0"/>
            </a:endParaRPr>
          </a:p>
          <a:p>
            <a:pPr marL="342900" indent="-342900" algn="just">
              <a:buFont typeface="Wingdings" pitchFamily="2" charset="2"/>
              <a:buChar char="ü"/>
            </a:pPr>
            <a:r>
              <a:rPr lang="bn-BD" sz="2200" dirty="0">
                <a:solidFill>
                  <a:schemeClr val="tx1">
                    <a:lumMod val="95000"/>
                    <a:lumOff val="5000"/>
                  </a:schemeClr>
                </a:solidFill>
                <a:latin typeface="SutonnyOMJ" pitchFamily="2" charset="0"/>
                <a:cs typeface="SutonnyOMJ" pitchFamily="2" charset="0"/>
              </a:rPr>
              <a:t>প্রতি সেকেন্ডে যতবার ডিসপ্লে বন্ধ ও চালু হয় তাকে রিফ্রেশ রেট বলে। আমাদের চোখ প্রতি সেকেন্ডে ১০ টির বেশি ছবি সঠিক ভাবে ট্র্যাক করতে পারে না। তাই আমরা এই বন্ধ ও চালু হওয়া ট্র্যাক করতে পারি না।</a:t>
            </a:r>
          </a:p>
        </p:txBody>
      </p:sp>
      <p:sp>
        <p:nvSpPr>
          <p:cNvPr id="5" name="Rectangle 4"/>
          <p:cNvSpPr/>
          <p:nvPr/>
        </p:nvSpPr>
        <p:spPr>
          <a:xfrm>
            <a:off x="3124200" y="152400"/>
            <a:ext cx="3079689" cy="523220"/>
          </a:xfrm>
          <a:prstGeom prst="rect">
            <a:avLst/>
          </a:prstGeom>
        </p:spPr>
        <p:style>
          <a:lnRef idx="1">
            <a:schemeClr val="accent1"/>
          </a:lnRef>
          <a:fillRef idx="2">
            <a:schemeClr val="accent1"/>
          </a:fillRef>
          <a:effectRef idx="1">
            <a:schemeClr val="accent1"/>
          </a:effectRef>
          <a:fontRef idx="minor">
            <a:schemeClr val="dk1"/>
          </a:fontRef>
        </p:style>
        <p:txBody>
          <a:bodyPr wrap="none">
            <a:spAutoFit/>
          </a:bodyPr>
          <a:lstStyle/>
          <a:p>
            <a:r>
              <a:rPr lang="bn-BD" sz="2800" b="1" dirty="0">
                <a:latin typeface="SutonnyOMJ" pitchFamily="2" charset="0"/>
                <a:cs typeface="SutonnyOMJ" pitchFamily="2" charset="0"/>
              </a:rPr>
              <a:t>ই-বুক পাঠের ক্ষতিকর দিক</a:t>
            </a:r>
            <a:endParaRPr lang="en-US" sz="2800" dirty="0"/>
          </a:p>
        </p:txBody>
      </p:sp>
    </p:spTree>
    <p:extLst>
      <p:ext uri="{BB962C8B-B14F-4D97-AF65-F5344CB8AC3E}">
        <p14:creationId xmlns:p14="http://schemas.microsoft.com/office/powerpoint/2010/main" val="23781463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6024" y="762000"/>
            <a:ext cx="3900542" cy="461665"/>
          </a:xfrm>
          <a:prstGeom prst="rect">
            <a:avLst/>
          </a:prstGeom>
        </p:spPr>
        <p:txBody>
          <a:bodyPr wrap="square">
            <a:spAutoFit/>
          </a:bodyPr>
          <a:lstStyle/>
          <a:p>
            <a:r>
              <a:rPr lang="bn-BD" sz="2400" b="1" dirty="0">
                <a:solidFill>
                  <a:schemeClr val="accent1"/>
                </a:solidFill>
                <a:latin typeface="SutonnyOMJ" pitchFamily="2" charset="0"/>
                <a:cs typeface="SutonnyOMJ" pitchFamily="2" charset="0"/>
              </a:rPr>
              <a:t>শিক্ষা ক্ষেত্রে ইন্টারনেটের ১০টি ব্যবহার</a:t>
            </a:r>
            <a:r>
              <a:rPr lang="bn-IN" sz="2400" b="1" dirty="0">
                <a:solidFill>
                  <a:schemeClr val="accent1"/>
                </a:solidFill>
                <a:latin typeface="SutonnyOMJ" pitchFamily="2" charset="0"/>
                <a:cs typeface="SutonnyOMJ" pitchFamily="2" charset="0"/>
              </a:rPr>
              <a:t>ঃ</a:t>
            </a:r>
            <a:endParaRPr lang="en-US" sz="2400" dirty="0">
              <a:solidFill>
                <a:schemeClr val="accent1"/>
              </a:solidFill>
              <a:latin typeface="SutonnyOMJ" pitchFamily="2" charset="0"/>
              <a:cs typeface="SutonnyOMJ" pitchFamily="2" charset="0"/>
            </a:endParaRPr>
          </a:p>
        </p:txBody>
      </p:sp>
      <p:sp>
        <p:nvSpPr>
          <p:cNvPr id="5" name="Rectangle 4"/>
          <p:cNvSpPr/>
          <p:nvPr/>
        </p:nvSpPr>
        <p:spPr>
          <a:xfrm>
            <a:off x="3124200" y="206291"/>
            <a:ext cx="3429000" cy="58477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bn-BD" sz="3200" b="1" dirty="0">
                <a:latin typeface="SutonnyOMJ" pitchFamily="2" charset="0"/>
                <a:cs typeface="SutonnyOMJ" pitchFamily="2" charset="0"/>
              </a:rPr>
              <a:t>শিক্ষা</a:t>
            </a:r>
            <a:r>
              <a:rPr lang="bn-IN" sz="3200" b="1" dirty="0">
                <a:latin typeface="SutonnyOMJ" pitchFamily="2" charset="0"/>
                <a:cs typeface="SutonnyOMJ" pitchFamily="2" charset="0"/>
              </a:rPr>
              <a:t>য় </a:t>
            </a:r>
            <a:r>
              <a:rPr lang="bn-BD" sz="3200" b="1" dirty="0">
                <a:latin typeface="SutonnyOMJ" pitchFamily="2" charset="0"/>
                <a:cs typeface="SutonnyOMJ" pitchFamily="2" charset="0"/>
              </a:rPr>
              <a:t>ইন্টারনেট</a:t>
            </a:r>
            <a:endParaRPr lang="en-US" sz="3200" dirty="0">
              <a:latin typeface="SutonnyOMJ" pitchFamily="2" charset="0"/>
              <a:cs typeface="SutonnyOMJ" pitchFamily="2" charset="0"/>
            </a:endParaRPr>
          </a:p>
        </p:txBody>
      </p:sp>
      <p:sp>
        <p:nvSpPr>
          <p:cNvPr id="6" name="Rectangle 5"/>
          <p:cNvSpPr/>
          <p:nvPr/>
        </p:nvSpPr>
        <p:spPr>
          <a:xfrm>
            <a:off x="301978" y="1223665"/>
            <a:ext cx="8534400" cy="5355312"/>
          </a:xfrm>
          <a:prstGeom prst="rect">
            <a:avLst/>
          </a:prstGeom>
        </p:spPr>
        <p:txBody>
          <a:bodyPr wrap="square">
            <a:spAutoFit/>
          </a:bodyPr>
          <a:lstStyle/>
          <a:p>
            <a:pPr algn="just" fontAlgn="ctr"/>
            <a:r>
              <a:rPr lang="bn-BD" b="1" dirty="0">
                <a:latin typeface="SutonnyOMJ" pitchFamily="2" charset="0"/>
                <a:cs typeface="SutonnyOMJ" pitchFamily="2" charset="0"/>
              </a:rPr>
              <a:t>১. অনলাইন ক্লাস: </a:t>
            </a:r>
            <a:r>
              <a:rPr lang="bn-BD" dirty="0">
                <a:latin typeface="SutonnyOMJ" pitchFamily="2" charset="0"/>
                <a:cs typeface="SutonnyOMJ" pitchFamily="2" charset="0"/>
              </a:rPr>
              <a:t>ইন্টারনেট ব্যবহার করে শিক্ষক ও শিক্ষার্থীরা অনলাইনে ক্লাসে অংশ নিতে পারে। এটি শিক্ষক ও শিক্ষার্থীদের জন্য সুবিধাজনক, বিশেষ করে যখন শারীরিক উপস্থিত হওয়া কঠিন হয়। </a:t>
            </a:r>
          </a:p>
          <a:p>
            <a:pPr algn="just" fontAlgn="ctr"/>
            <a:r>
              <a:rPr lang="bn-BD" b="1" dirty="0">
                <a:latin typeface="SutonnyOMJ" pitchFamily="2" charset="0"/>
                <a:cs typeface="SutonnyOMJ" pitchFamily="2" charset="0"/>
              </a:rPr>
              <a:t>২. ডিজিটাল শিক্ষা উপকরণ: </a:t>
            </a:r>
            <a:r>
              <a:rPr lang="bn-BD" dirty="0">
                <a:latin typeface="SutonnyOMJ" pitchFamily="2" charset="0"/>
                <a:cs typeface="SutonnyOMJ" pitchFamily="2" charset="0"/>
              </a:rPr>
              <a:t>পাঠ্যবইয়ের পাশাপাশি, ইন্টারেক্টিভ কন্টেন্ট, ভিডিও, অডিও এবং অন্যান্য ডিজিটাল উপকরণ ব্যবহার করে শিক্ষাদান করা যায়, যা শেখার প্রক্রিয়াকে আরও আকর্ষণীয় করে তোলে। </a:t>
            </a:r>
          </a:p>
          <a:p>
            <a:pPr algn="just" fontAlgn="ctr"/>
            <a:r>
              <a:rPr lang="bn-BD" b="1" dirty="0">
                <a:latin typeface="SutonnyOMJ" pitchFamily="2" charset="0"/>
                <a:cs typeface="SutonnyOMJ" pitchFamily="2" charset="0"/>
              </a:rPr>
              <a:t>৩. যে কোনো বিষয়ে দ্রুত তথ্য অনুসন্ধান: </a:t>
            </a:r>
            <a:r>
              <a:rPr lang="bn-BD" dirty="0">
                <a:latin typeface="SutonnyOMJ" pitchFamily="2" charset="0"/>
                <a:cs typeface="SutonnyOMJ" pitchFamily="2" charset="0"/>
              </a:rPr>
              <a:t>শিক্ষার্থীরা ইন্টারনেটে সার্চ করে যেকোনো বিষয়ে তাৎক্ষণিকভাবে তথ্য সংগ্রহ করতে পারে, যা তাদের জ্ঞান অন্বেষণে সহায়তা করে। </a:t>
            </a:r>
          </a:p>
          <a:p>
            <a:pPr algn="just" fontAlgn="ctr"/>
            <a:r>
              <a:rPr lang="bn-BD" b="1" dirty="0">
                <a:latin typeface="SutonnyOMJ" pitchFamily="2" charset="0"/>
                <a:cs typeface="SutonnyOMJ" pitchFamily="2" charset="0"/>
              </a:rPr>
              <a:t>৪. ভার্চুয়াল ল্যাবরেটরি: </a:t>
            </a:r>
            <a:r>
              <a:rPr lang="bn-BD" dirty="0">
                <a:latin typeface="SutonnyOMJ" pitchFamily="2" charset="0"/>
                <a:cs typeface="SutonnyOMJ" pitchFamily="2" charset="0"/>
              </a:rPr>
              <a:t>কিছু কিছু ক্ষেত্রে, ইন্টারনেটের মাধ্যমে ভার্চুয়াল ল্যাবরেটরি তৈরি করা যায়, যেখানে শিক্ষার্থীরা বিভিন্ন বৈজ্ঞানিক পরীক্ষা-নিরীক্ষা করতে পারে। </a:t>
            </a:r>
          </a:p>
          <a:p>
            <a:pPr algn="just" fontAlgn="ctr"/>
            <a:r>
              <a:rPr lang="bn-BD" b="1" dirty="0">
                <a:latin typeface="SutonnyOMJ" pitchFamily="2" charset="0"/>
                <a:cs typeface="SutonnyOMJ" pitchFamily="2" charset="0"/>
              </a:rPr>
              <a:t>৫. অনলাইন পরীক্ষা ও মূল্যায়ন: </a:t>
            </a:r>
            <a:r>
              <a:rPr lang="bn-BD" dirty="0">
                <a:latin typeface="SutonnyOMJ" pitchFamily="2" charset="0"/>
                <a:cs typeface="SutonnyOMJ" pitchFamily="2" charset="0"/>
              </a:rPr>
              <a:t>অনলাইন পরীক্ষার মাধ্যমে দ্রুত এবং কার্যকরভাবে শিক্ষার্থীদের মূল্যায়ন করা যায়। </a:t>
            </a:r>
          </a:p>
          <a:p>
            <a:pPr algn="just" fontAlgn="ctr"/>
            <a:r>
              <a:rPr lang="bn-BD" b="1" dirty="0">
                <a:latin typeface="SutonnyOMJ" pitchFamily="2" charset="0"/>
                <a:cs typeface="SutonnyOMJ" pitchFamily="2" charset="0"/>
              </a:rPr>
              <a:t>৬. জ্ঞান ভাগাভাগি করা: </a:t>
            </a:r>
            <a:r>
              <a:rPr lang="bn-BD" dirty="0">
                <a:latin typeface="SutonnyOMJ" pitchFamily="2" charset="0"/>
                <a:cs typeface="SutonnyOMJ" pitchFamily="2" charset="0"/>
              </a:rPr>
              <a:t>শিক্ষার্থীরা বিভিন্ন অনলাইন প্ল্যাটফর্মে তাদের জ্ঞান ও অভিজ্ঞতা অন্যদের সাথে ভাগ করে নিতে পারে।</a:t>
            </a:r>
          </a:p>
          <a:p>
            <a:pPr algn="just" fontAlgn="ctr"/>
            <a:r>
              <a:rPr lang="bn-BD" b="1" dirty="0">
                <a:latin typeface="SutonnyOMJ" pitchFamily="2" charset="0"/>
                <a:cs typeface="SutonnyOMJ" pitchFamily="2" charset="0"/>
              </a:rPr>
              <a:t>৭. বিভিন্ন কোর্সে ভর্তি হওয়া: </a:t>
            </a:r>
            <a:r>
              <a:rPr lang="bn-BD" dirty="0">
                <a:latin typeface="SutonnyOMJ" pitchFamily="2" charset="0"/>
                <a:cs typeface="SutonnyOMJ" pitchFamily="2" charset="0"/>
              </a:rPr>
              <a:t>অনলাইনে বিভিন্ন ধরনের কোর্স করা যায়, যা শিক্ষার্থীদের জন্য নতুন নতুন দক্ষতা অর্জন এবং ক্যারিয়ার গড়ার সুযোগ তৈরি করে। </a:t>
            </a:r>
          </a:p>
          <a:p>
            <a:pPr algn="just" fontAlgn="ctr"/>
            <a:r>
              <a:rPr lang="bn-BD" b="1" dirty="0">
                <a:latin typeface="SutonnyOMJ" pitchFamily="2" charset="0"/>
                <a:cs typeface="SutonnyOMJ" pitchFamily="2" charset="0"/>
              </a:rPr>
              <a:t>৮. শিক্ষামূলক গেম ও সিমুলেশন: </a:t>
            </a:r>
            <a:r>
              <a:rPr lang="bn-BD" dirty="0">
                <a:latin typeface="SutonnyOMJ" pitchFamily="2" charset="0"/>
                <a:cs typeface="SutonnyOMJ" pitchFamily="2" charset="0"/>
              </a:rPr>
              <a:t>শিক্ষামূলক গেম ও সিমুলেশন ব্যবহার করে শেখা আরও আনন্দদায়ক এবং কার্যকরী হতে পারে। </a:t>
            </a:r>
          </a:p>
          <a:p>
            <a:pPr algn="just" fontAlgn="ctr"/>
            <a:r>
              <a:rPr lang="bn-BD" b="1" dirty="0">
                <a:latin typeface="SutonnyOMJ" pitchFamily="2" charset="0"/>
                <a:cs typeface="SutonnyOMJ" pitchFamily="2" charset="0"/>
              </a:rPr>
              <a:t>৯. আন্তর্জাতিক সহযোগিতা: </a:t>
            </a:r>
            <a:r>
              <a:rPr lang="bn-BD" dirty="0">
                <a:latin typeface="SutonnyOMJ" pitchFamily="2" charset="0"/>
                <a:cs typeface="SutonnyOMJ" pitchFamily="2" charset="0"/>
              </a:rPr>
              <a:t>ইন্টারনেট ব্যবহার করে বিভিন্ন দেশের শিক্ষক ও শিক্ষার্থীরা একে অপরের সাথে সহযোগিতা করতে পারে, যা বিশ্বব্যাপী শিক্ষার মান উন্নয়নে সহায়তা করে।</a:t>
            </a:r>
          </a:p>
          <a:p>
            <a:pPr algn="just"/>
            <a:r>
              <a:rPr lang="bn-BD" b="1" dirty="0">
                <a:latin typeface="SutonnyOMJ" pitchFamily="2" charset="0"/>
                <a:cs typeface="SutonnyOMJ" pitchFamily="2" charset="0"/>
              </a:rPr>
              <a:t>১০. শিক্ষকদের জন্য অনলাইন প্রশিক্ষণ ও সহায়তা: </a:t>
            </a:r>
            <a:r>
              <a:rPr lang="bn-BD" dirty="0">
                <a:latin typeface="SutonnyOMJ" pitchFamily="2" charset="0"/>
                <a:cs typeface="SutonnyOMJ" pitchFamily="2" charset="0"/>
              </a:rPr>
              <a:t>শিক্ষকরাও অনলাইনে বিভিন্ন প্রশিক্ষণ ও কর্মশালায় অংশ নিতে পারেন, যা তাদের পেশাগত দক্ষতা বৃদ্ধিতে সাহায্য করে। </a:t>
            </a:r>
          </a:p>
        </p:txBody>
      </p:sp>
    </p:spTree>
    <p:extLst>
      <p:ext uri="{BB962C8B-B14F-4D97-AF65-F5344CB8AC3E}">
        <p14:creationId xmlns:p14="http://schemas.microsoft.com/office/powerpoint/2010/main" val="5418006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03196" y="2470309"/>
            <a:ext cx="3737611" cy="1923604"/>
          </a:xfrm>
          <a:prstGeom prst="rect">
            <a:avLst/>
          </a:prstGeom>
          <a:noFill/>
          <a:effectLst>
            <a:glow rad="228600">
              <a:schemeClr val="accent2">
                <a:satMod val="175000"/>
                <a:alpha val="40000"/>
              </a:schemeClr>
            </a:glow>
          </a:effectLst>
          <a:scene3d>
            <a:camera prst="orthographicFront"/>
            <a:lightRig rig="threePt" dir="t"/>
          </a:scene3d>
          <a:sp3d>
            <a:bevelT prst="relaxedInset"/>
          </a:sp3d>
        </p:spPr>
        <p:txBody>
          <a:bodyPr wrap="square" rtlCol="0">
            <a:spAutoFit/>
          </a:bodyPr>
          <a:lstStyle/>
          <a:p>
            <a:pPr algn="ctr"/>
            <a:r>
              <a:rPr lang="bn-BD" sz="10400" b="1" dirty="0">
                <a:ln/>
                <a:solidFill>
                  <a:schemeClr val="accent6">
                    <a:lumMod val="75000"/>
                  </a:schemeClr>
                </a:solidFill>
                <a:effectLst>
                  <a:outerShdw blurRad="38100" dist="38100" dir="2700000" algn="tl">
                    <a:srgbClr val="000000">
                      <a:alpha val="43137"/>
                    </a:srgbClr>
                  </a:outerShdw>
                </a:effectLst>
                <a:latin typeface="NikoshBAN" pitchFamily="2" charset="0"/>
                <a:cs typeface="NikoshBAN" pitchFamily="2" charset="0"/>
              </a:rPr>
              <a:t>ধন্যবাদ</a:t>
            </a:r>
            <a:endParaRPr lang="en-US" sz="1100" b="1" dirty="0">
              <a:ln/>
              <a:solidFill>
                <a:schemeClr val="accent6">
                  <a:lumMod val="75000"/>
                </a:schemeClr>
              </a:solidFill>
              <a:effectLst>
                <a:outerShdw blurRad="38100" dist="38100" dir="2700000" algn="tl">
                  <a:srgbClr val="000000">
                    <a:alpha val="43137"/>
                  </a:srgbClr>
                </a:outerShdw>
              </a:effectLst>
              <a:latin typeface="NikoshBAN" pitchFamily="2" charset="0"/>
              <a:cs typeface="NikoshBAN" pitchFamily="2" charset="0"/>
            </a:endParaRPr>
          </a:p>
          <a:p>
            <a:pPr algn="ctr"/>
            <a:endParaRPr lang="en-US" sz="1500" b="1" dirty="0">
              <a:ln/>
              <a:blipFill>
                <a:blip r:embed="rId2"/>
                <a:tile tx="0" ty="0" sx="100000" sy="100000" flip="none" algn="tl"/>
              </a:blipFill>
              <a:effectLst>
                <a:outerShdw blurRad="38100" dist="38100" dir="2700000" algn="tl">
                  <a:srgbClr val="000000">
                    <a:alpha val="43137"/>
                  </a:srgbClr>
                </a:outerShdw>
              </a:effectLst>
            </a:endParaRPr>
          </a:p>
        </p:txBody>
      </p:sp>
      <p:sp>
        <p:nvSpPr>
          <p:cNvPr id="3" name="TextBox 2"/>
          <p:cNvSpPr txBox="1"/>
          <p:nvPr/>
        </p:nvSpPr>
        <p:spPr>
          <a:xfrm>
            <a:off x="3039667" y="1657351"/>
            <a:ext cx="3064669" cy="784830"/>
          </a:xfrm>
          <a:prstGeom prst="rect">
            <a:avLst/>
          </a:prstGeom>
          <a:noFill/>
          <a:ln>
            <a:solidFill>
              <a:schemeClr val="accent3">
                <a:lumMod val="75000"/>
              </a:schemeClr>
            </a:solidFill>
          </a:ln>
        </p:spPr>
        <p:txBody>
          <a:bodyPr wrap="square" rtlCol="0">
            <a:spAutoFit/>
            <a:scene3d>
              <a:camera prst="orthographicFront"/>
              <a:lightRig rig="threePt" dir="t"/>
            </a:scene3d>
            <a:sp3d extrusionH="57150">
              <a:bevelT w="57150" h="38100" prst="artDeco"/>
            </a:sp3d>
          </a:bodyPr>
          <a:lstStyle/>
          <a:p>
            <a:pPr algn="ctr"/>
            <a:r>
              <a:rPr lang="bn-BD" sz="4500" b="1" dirty="0">
                <a:ln>
                  <a:solidFill>
                    <a:schemeClr val="tx1">
                      <a:lumMod val="95000"/>
                      <a:lumOff val="5000"/>
                    </a:schemeClr>
                  </a:solidFill>
                </a:ln>
                <a:solidFill>
                  <a:schemeClr val="accent6">
                    <a:lumMod val="75000"/>
                  </a:schemeClr>
                </a:solidFill>
                <a:latin typeface="NikoshBAN" panose="02000000000000000000" pitchFamily="2" charset="0"/>
                <a:cs typeface="NikoshBAN" panose="02000000000000000000" pitchFamily="2" charset="0"/>
              </a:rPr>
              <a:t>সবাইকে</a:t>
            </a:r>
            <a:endParaRPr lang="en-US" sz="4500" b="1" dirty="0">
              <a:ln>
                <a:solidFill>
                  <a:schemeClr val="tx1">
                    <a:lumMod val="95000"/>
                    <a:lumOff val="5000"/>
                  </a:schemeClr>
                </a:solidFill>
              </a:ln>
              <a:solidFill>
                <a:schemeClr val="accent6">
                  <a:lumMod val="75000"/>
                </a:schemeClr>
              </a:solidFill>
              <a:latin typeface="NikoshBAN" panose="02000000000000000000" pitchFamily="2" charset="0"/>
              <a:cs typeface="NikoshBAN" panose="02000000000000000000" pitchFamily="2" charset="0"/>
            </a:endParaRPr>
          </a:p>
        </p:txBody>
      </p:sp>
      <p:pic>
        <p:nvPicPr>
          <p:cNvPr id="4" name="Picture 2" descr="C:\Users\mr\Desktop\maria\Clipart_Rose_PNG_Picture.png"/>
          <p:cNvPicPr>
            <a:picLocks noChangeAspect="1" noChangeArrowheads="1"/>
          </p:cNvPicPr>
          <p:nvPr/>
        </p:nvPicPr>
        <p:blipFill>
          <a:blip r:embed="rId3"/>
          <a:srcRect/>
          <a:stretch>
            <a:fillRect/>
          </a:stretch>
        </p:blipFill>
        <p:spPr bwMode="auto">
          <a:xfrm flipH="1">
            <a:off x="6354365" y="1989534"/>
            <a:ext cx="1412843" cy="2328863"/>
          </a:xfrm>
          <a:prstGeom prst="rect">
            <a:avLst/>
          </a:prstGeom>
          <a:noFill/>
        </p:spPr>
      </p:pic>
      <p:pic>
        <p:nvPicPr>
          <p:cNvPr id="5" name="Picture 2" descr="C:\Users\mr\Desktop\maria\Clipart_Rose_PNG_Picture.png"/>
          <p:cNvPicPr>
            <a:picLocks noChangeAspect="1" noChangeArrowheads="1"/>
          </p:cNvPicPr>
          <p:nvPr/>
        </p:nvPicPr>
        <p:blipFill>
          <a:blip r:embed="rId3"/>
          <a:srcRect/>
          <a:stretch>
            <a:fillRect/>
          </a:stretch>
        </p:blipFill>
        <p:spPr bwMode="auto">
          <a:xfrm>
            <a:off x="1330358" y="1989534"/>
            <a:ext cx="1412843" cy="2328863"/>
          </a:xfrm>
          <a:prstGeom prst="rect">
            <a:avLst/>
          </a:prstGeom>
          <a:noFill/>
        </p:spPr>
      </p:pic>
    </p:spTree>
    <p:extLst>
      <p:ext uri="{BB962C8B-B14F-4D97-AF65-F5344CB8AC3E}">
        <p14:creationId xmlns:p14="http://schemas.microsoft.com/office/powerpoint/2010/main" val="3700856211"/>
      </p:ext>
    </p:extLst>
  </p:cSld>
  <p:clrMapOvr>
    <a:masterClrMapping/>
  </p:clrMapOvr>
  <mc:AlternateContent xmlns:mc="http://schemas.openxmlformats.org/markup-compatibility/2006" xmlns:p15="http://schemas.microsoft.com/office/powerpoint/2012/main">
    <mc:Choice Requires="p15">
      <p:transition spd="slow">
        <p15:prstTrans prst="pageCurlDouble" invX="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mph" presetSubtype="2" fill="hold" nodeType="afterEffect">
                                  <p:stCondLst>
                                    <p:cond delay="0"/>
                                  </p:stCondLst>
                                  <p:childTnLst>
                                    <p:animClr clrSpc="rgb" dir="cw">
                                      <p:cBhvr>
                                        <p:cTn id="6" dur="2000" fill="hold"/>
                                        <p:tgtEl>
                                          <p:spTgt spid="2"/>
                                        </p:tgtEl>
                                        <p:attrNameLst>
                                          <p:attrName>fillcolor</p:attrName>
                                        </p:attrNameLst>
                                      </p:cBhvr>
                                      <p:to>
                                        <a:schemeClr val="accent2"/>
                                      </p:to>
                                    </p:animClr>
                                    <p:set>
                                      <p:cBhvr>
                                        <p:cTn id="7" dur="2000" fill="hold"/>
                                        <p:tgtEl>
                                          <p:spTgt spid="2"/>
                                        </p:tgtEl>
                                        <p:attrNameLst>
                                          <p:attrName>fill.type</p:attrName>
                                        </p:attrNameLst>
                                      </p:cBhvr>
                                      <p:to>
                                        <p:strVal val="solid"/>
                                      </p:to>
                                    </p:set>
                                    <p:set>
                                      <p:cBhvr>
                                        <p:cTn id="8" dur="2000" fill="hold"/>
                                        <p:tgtEl>
                                          <p:spTgt spid="2"/>
                                        </p:tgtEl>
                                        <p:attrNameLst>
                                          <p:attrName>fill.on</p:attrName>
                                        </p:attrNameLst>
                                      </p:cBhvr>
                                      <p:to>
                                        <p:strVal val="true"/>
                                      </p:to>
                                    </p:set>
                                  </p:childTnLst>
                                </p:cTn>
                              </p:par>
                            </p:childTnLst>
                          </p:cTn>
                        </p:par>
                        <p:par>
                          <p:cTn id="9" fill="hold">
                            <p:stCondLst>
                              <p:cond delay="2000"/>
                            </p:stCondLst>
                            <p:childTnLst>
                              <p:par>
                                <p:cTn id="10" presetID="34" presetClass="emph" presetSubtype="0" fill="hold" grpId="0" nodeType="afterEffect">
                                  <p:stCondLst>
                                    <p:cond delay="0"/>
                                  </p:stCondLst>
                                  <p:iterate type="lt">
                                    <p:tmPct val="10000"/>
                                  </p:iterate>
                                  <p:childTnLst>
                                    <p:animMotion origin="layout" path="M -2.77778E-6 4.81481E-6 L -2.77778E-6 -0.07223 " pathEditMode="relative" rAng="0" ptsTypes="AA">
                                      <p:cBhvr>
                                        <p:cTn id="11" dur="500" accel="50000" decel="50000" autoRev="1" fill="hold">
                                          <p:stCondLst>
                                            <p:cond delay="0"/>
                                          </p:stCondLst>
                                        </p:cTn>
                                        <p:tgtEl>
                                          <p:spTgt spid="2"/>
                                        </p:tgtEl>
                                        <p:attrNameLst>
                                          <p:attrName>ppt_x</p:attrName>
                                          <p:attrName>ppt_y</p:attrName>
                                        </p:attrNameLst>
                                      </p:cBhvr>
                                      <p:rCtr x="0" y="-3611"/>
                                    </p:animMotion>
                                    <p:animRot by="1500000">
                                      <p:cBhvr>
                                        <p:cTn id="12" dur="250" fill="hold">
                                          <p:stCondLst>
                                            <p:cond delay="0"/>
                                          </p:stCondLst>
                                        </p:cTn>
                                        <p:tgtEl>
                                          <p:spTgt spid="2"/>
                                        </p:tgtEl>
                                        <p:attrNameLst>
                                          <p:attrName>r</p:attrName>
                                        </p:attrNameLst>
                                      </p:cBhvr>
                                    </p:animRot>
                                    <p:animRot by="-1500000">
                                      <p:cBhvr>
                                        <p:cTn id="13" dur="250" fill="hold">
                                          <p:stCondLst>
                                            <p:cond delay="250"/>
                                          </p:stCondLst>
                                        </p:cTn>
                                        <p:tgtEl>
                                          <p:spTgt spid="2"/>
                                        </p:tgtEl>
                                        <p:attrNameLst>
                                          <p:attrName>r</p:attrName>
                                        </p:attrNameLst>
                                      </p:cBhvr>
                                    </p:animRot>
                                    <p:animRot by="-1500000">
                                      <p:cBhvr>
                                        <p:cTn id="14" dur="250" fill="hold">
                                          <p:stCondLst>
                                            <p:cond delay="500"/>
                                          </p:stCondLst>
                                        </p:cTn>
                                        <p:tgtEl>
                                          <p:spTgt spid="2"/>
                                        </p:tgtEl>
                                        <p:attrNameLst>
                                          <p:attrName>r</p:attrName>
                                        </p:attrNameLst>
                                      </p:cBhvr>
                                    </p:animRot>
                                    <p:animRot by="1500000">
                                      <p:cBhvr>
                                        <p:cTn id="15" dur="250" fill="hold">
                                          <p:stCondLst>
                                            <p:cond delay="75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01D17D"/>
      </a:accent1>
      <a:accent2>
        <a:srgbClr val="84C72A"/>
      </a:accent2>
      <a:accent3>
        <a:srgbClr val="E1D126"/>
      </a:accent3>
      <a:accent4>
        <a:srgbClr val="E29932"/>
      </a:accent4>
      <a:accent5>
        <a:srgbClr val="E56526"/>
      </a:accent5>
      <a:accent6>
        <a:srgbClr val="D63731"/>
      </a:accent6>
      <a:hlink>
        <a:srgbClr val="35FA7F"/>
      </a:hlink>
      <a:folHlink>
        <a:srgbClr val="BAFC85"/>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2B2A868B-6BC2-4B3E-98B9-1258F41035DE}"/>
    </a:ext>
  </a:extLst>
</a:theme>
</file>

<file path=docProps/app.xml><?xml version="1.0" encoding="utf-8"?>
<Properties xmlns="http://schemas.openxmlformats.org/officeDocument/2006/extended-properties" xmlns:vt="http://schemas.openxmlformats.org/officeDocument/2006/docPropsVTypes">
  <Template>TM04033937[[fn=Vapor Trail]]</Template>
  <TotalTime>104</TotalTime>
  <Words>956</Words>
  <Application>Microsoft Office PowerPoint</Application>
  <PresentationFormat>On-screen Show (4:3)</PresentationFormat>
  <Paragraphs>57</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Century Gothic</vt:lpstr>
      <vt:lpstr>NikoshBAN</vt:lpstr>
      <vt:lpstr>SutonnyOMJ</vt:lpstr>
      <vt:lpstr>Times New Roman</vt:lpstr>
      <vt:lpstr>Wingdings</vt:lpstr>
      <vt:lpstr>Vapor Trail</vt:lpstr>
      <vt:lpstr>স্বাগতম আমাদের আজকের ক্লাসে</vt:lpstr>
      <vt:lpstr>PowerPoint Presentation</vt:lpstr>
      <vt:lpstr>PowerPoint Presentation</vt:lpstr>
      <vt:lpstr>PowerPoint Presentation</vt:lpstr>
      <vt:lpstr>PowerPoint Presentation</vt:lpstr>
      <vt:lpstr>ই-বুক  হল একটি ডিজিটাল বা ইলেকট্রনিক ফর্মের বই। এটি কম্পিউটার, স্মার্টফোন, ট্যাবলেট, বা ই-রিডার এর মত ইলেকট্রনিক ডিভাইসে পড়া যায়। সাধারণ বইয়ের মতো এতেও লেখা, ছবি, বা উভয়ই থাকতে পারে।  ই-বুক (E-book) শব্দটি "ইলেকট্রনিক বুক" এর সংক্ষিপ্ত রূপ। এটি মুদ্রিত বইয়ের ডিজিটাল সংস্করণ, যা অনলাইনে ডাউনলোড বা পড়া যায়। ই-বুক (E-book) শব্দটি "ইলেকট্রনিক বুক" এর সংক্ষিপ্ত রূপ। এটি মুদ্রিত বইয়ের ডিজিটাল সংস্করণ, যা অনলাইনে ডাউনলোড বা পড়া যায়।   ই-বুক এর কিছু বৈশিষ্ট্য:   ডিজিটাল ফর্ম্যাট: ই-বুকগুলো সাধারণত পিডিএফ, ইপাব, বা অন্যান্য ডিজিটাল ফাইলে সংরক্ষিত থাকে।  পোর্টেবল: ই-বুকগুলো সহজেই বহন করা যায় এবং একাধিক ডিভাইস ব্যবহার করে পড়া যায়।  ইন্টারঅ্যাক্টিভ: কিছু ই-বুকে মাল্টিমিডিয়া উপাদান যেমন অডিও, ভিডিও, বা ইন্টারেক্টিভ কন্টেন্ট অন্তর্ভুক্ত থাকতে পারে।  সহজে উপলব্ধ: ই-বুকগুলো অনলাইন স্টোর বা লাইব্রেরি থেকে ডাউনলোড বা অ্যাক্সেস করা যায়।  সংরক্ষণ করা সহজ: ই-বুকগুলো কম্পিউটারে বা ই-রিডারে সংরক্ষণ করা যায়, যা কাগজের বইয়ের মতো স্থান নেয় না।  খোঁজা সহজ: ই-বুকে নির্দিষ্ট শব্দ বা বাক্য খুঁজে বের করা সহজ।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স্বাগতম আমাদের আজকের ক্লাসে</dc:title>
  <dc:creator>NASIMA AKTHER</dc:creator>
  <cp:lastModifiedBy>Laptop Legend</cp:lastModifiedBy>
  <cp:revision>54</cp:revision>
  <dcterms:created xsi:type="dcterms:W3CDTF">2006-08-16T00:00:00Z</dcterms:created>
  <dcterms:modified xsi:type="dcterms:W3CDTF">2026-07-29T16:15:35Z</dcterms:modified>
</cp:coreProperties>
</file>