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63" r:id="rId3"/>
    <p:sldId id="256" r:id="rId4"/>
    <p:sldId id="260" r:id="rId5"/>
    <p:sldId id="257" r:id="rId6"/>
    <p:sldId id="258" r:id="rId7"/>
    <p:sldId id="264" r:id="rId8"/>
    <p:sldId id="270" r:id="rId9"/>
    <p:sldId id="259" r:id="rId10"/>
    <p:sldId id="266" r:id="rId11"/>
    <p:sldId id="267" r:id="rId12"/>
    <p:sldId id="268" r:id="rId13"/>
    <p:sldId id="265" r:id="rId14"/>
    <p:sldId id="269" r:id="rId15"/>
    <p:sldId id="271" r:id="rId16"/>
    <p:sldId id="2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srat Computer" initials="NC" lastIdx="1" clrIdx="0">
    <p:extLst>
      <p:ext uri="{19B8F6BF-5375-455C-9EA6-DF929625EA0E}">
        <p15:presenceInfo xmlns:p15="http://schemas.microsoft.com/office/powerpoint/2012/main" userId="Nusrat Compu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8F9B"/>
    <a:srgbClr val="848E9A"/>
    <a:srgbClr val="3D4EA0"/>
    <a:srgbClr val="FFFFFF"/>
    <a:srgbClr val="F9F9F9"/>
    <a:srgbClr val="7F7F7F"/>
    <a:srgbClr val="435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57" autoAdjust="0"/>
  </p:normalViewPr>
  <p:slideViewPr>
    <p:cSldViewPr snapToGrid="0">
      <p:cViewPr>
        <p:scale>
          <a:sx n="75" d="100"/>
          <a:sy n="75" d="100"/>
        </p:scale>
        <p:origin x="191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23T11:13:46.381" idx="1">
    <p:pos x="6912" y="432"/>
    <p:text/>
    <p:extLst>
      <p:ext uri="{C676402C-5697-4E1C-873F-D02D1690AC5C}">
        <p15:threadingInfo xmlns:p15="http://schemas.microsoft.com/office/powerpoint/2012/main" timeZoneBias="-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28B20-85D0-41D4-81FB-D26BD72A671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BEFF6-772A-40FC-943B-822F3BA8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9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BEFF6-772A-40FC-943B-822F3BA825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81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b="1" dirty="0"/>
              <a:t>পরামর্শ:</a:t>
            </a:r>
            <a:r>
              <a:rPr lang="as-IN" dirty="0"/>
              <a:t> পাঠ ঘোষণার সাথে সাথেই বোর্ডে পাঠের শিরোনামটি স্পষ্ট করে লিখে ফেলবেন এবং শিক্ষার্থীদের খাতায় লিখে নিতে বলবেন।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BEFF6-772A-40FC-943B-822F3BA825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প্রসেসরের প্রধান কাজসমূহ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১. দস্তাবেজ বা ডকুমেন্ট তৈরি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Document Creation)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চিঠি, রিপোর্ট, সিভি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Resume),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অ্যাসাইনমেন্ট, বই বা যেকোনো লিখিত নথি তৈরি করা।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২. সম্পাদনা বা এডিটিং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Editing)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লেখার ভুলত্রুটি সংশোধন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যেকোনো বাক্য বা অনুচ্ছেদ মুছে ফেলা, যোগ করা বা পরিবর্তন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Cut, Copy, Paste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সুবিধার মাধ্যমে লেখার অংশ এক স্থান থেকে অন্য স্থানে স্থানান্তর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Find &amp; Replace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ব্যবহার করে পুরো ডকুমেন্টের কোনো নির্দিষ্ট শব্দ এক ক্লিকে বদলে দেওয়া।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৩. ফরম্যাটিং বা লেখার সাজসজ্জা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Formatting)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ফন্ট ও সাইজ পরিবর্তন: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 লেখার ধরন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Font Style)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ও আকার ছোট-বড়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হাইলাইট ও কালার: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 লেখাকে বোল্ড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Bold),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ইটালিক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Italic),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আন্ডারলাইন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Underline)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করা বা রঙিন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এলাইনমেন্ট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Alignment):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লেখাকে পৃষ্ঠার ডানে, বামে, মাঝখানে বা সমানভাবে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Justify)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সাজানো।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তালিকা তৈরি: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 বুলেট পয়েন্ট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Bullet Points)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বা নম্বর ব্যবহার করে তালিকা তৈরি করা।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৪. বানান ও ব্যাকরণ পরীক্ষা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Spell &amp; Grammar Check)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অধিকাংশ ওয়ার্ড প্রসেসরে স্বয়ংক্রিয়ভাবে বানান বা ব্যাকরণগত ভুল ধরে দেওয়ার এবং সঠিক পরামর্শ দেওয়ার ফিচার থাকে।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৫. টেবিল ও ছবি যুক্ত করা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Tables &amp; Images)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তথ্যের সুবিধার্থে ছক বা টেবিল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Table)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তৈরি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ডকুমেন্টের ভেতরে প্রয়োজনীয় ছবি, চার্ট, শেপ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Shape)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বা ডায়াগ্রাম যুক্ত করা।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৬. পেজ সেটআপ ও প্রফেশনাল ডিজাইন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মার্জিন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Margin),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পেজের আকার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A4, Letter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ইত্যাদি) ও ওরিয়েন্টেশন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Portrait/Landscape)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ঠিক 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হেডলাইন, হেডার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Header),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ফুটার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Footer)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এবং পৃষ্ঠা নম্বর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Page Number)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যোগ করা।</a:t>
            </a:r>
          </a:p>
          <a:p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৭. ফাইল সংরক্ষণ ও প্রিন্ট 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Saving &amp; Printing)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ডকুমেন্টটি ভবিষ্যতে ব্যবহারের জন্য ড্রাইভে বা কম্পিউটারে ডক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DOCX),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পিডিএফ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PDF)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ইত্যাদি ফরম্যাটে সংরক্ষণ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Save) </a:t>
            </a: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করা।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প্রিন্টারের মাধ্যমে প্রিন্ট করে কাগজের হার্ডকপি তৈরি করা।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BEFF6-772A-40FC-943B-822F3BA825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7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0F5C3-5B7A-4AAC-8349-C3579092C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3D8B7C-4DBB-49D9-BF37-53E05AA21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B541D-02EE-45A6-B889-7893657B7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4B083-5B90-4CBA-A308-009AB052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1B2B2-1FBC-415F-A7D8-E33243ABD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2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7132-B1A5-4DE6-B88B-8551166F8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F8530-1E4B-443E-B9D1-F3A996E56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3E204-E1D4-4AFA-A424-0E80D77A8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610C2-2952-4E6F-AC7B-8C88BB3D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7C969-95F4-4442-A737-DFDFDB5E4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5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03741D-DAC4-453B-B235-047758663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BDCDA-0910-4485-B55F-27F2AB906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E6A8A-AA15-438B-AFF1-E5A40FF3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A685-9361-4F22-BDBF-A60BD56D1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A7AB2-57E0-4E2D-9724-60828923F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7AB9D-9C34-4A06-96E1-4238269A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E869C-32D7-4F90-B199-9590C6966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11127-750F-4BED-A660-71E5A915F8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2156B-19FE-4946-B568-8C163E7F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E4655-E1C9-44DC-9C1E-F5DEE2AB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2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A7E27-5709-49EE-B6CB-A3F7BD38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4DDC5-628B-4D91-9B85-D6DB04AC0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54236-1C67-4781-85D6-29DB70502E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92DE3-0862-43E9-B4F3-013F17CCD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65829-B5E6-491C-8BB4-7F67BC5D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3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DC63A-314D-44A9-AD5E-55CF4CE71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4DC0A-8E2C-4715-B83E-B0E2371D7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F1F73-7DCC-45CC-A645-827BD7CD2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29F2E-7EE9-43AE-8712-31238751BD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FE54B-B51F-4279-8358-845A4E963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591B3-2163-44D8-ADDF-006C80647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93BCC-7C19-4B4B-BD96-23348B2C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9C78A-00B0-47E6-8503-8F8CF259D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33AA66-1BBD-44CF-AC05-CD931B28E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9E747D-FC52-4D04-9741-00602F0E7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E93201-F0D0-40ED-87CD-62EAC9E816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0AEA7E-56E8-43C2-8001-94339496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A8DA3F-AEF0-40BA-97D3-501F0823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B26924-02C7-4B21-AA10-DBA252506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72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3AB27-5812-4782-8253-7D71299F7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D9DB80-189A-4060-9340-02D2CE87E9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14BA1-14FF-49C0-B494-CC10D97A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E819B-B60B-4ECE-82EF-0DF72167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9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E6D557-D38B-4B86-B7BD-2E622571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BA178F-857D-4B21-908D-5D5F0A7E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0E3DB-3E9C-45A5-8BE4-1CC9F6A8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4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9D01-E71F-45B2-A881-C4904A956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91D05-5A42-4FDE-BBAB-13012A4D5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10C0C-B15E-4D4F-AF10-2094E8893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576EBA-F85F-472B-9BE8-01231E03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9AB66-31E8-4647-9176-4FFC33954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89ED82-1CE5-4343-951E-20279F6B2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7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2C242-9D0A-49BF-80DC-21AC47473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AD20C7-20DD-45A9-8DDB-3C43C8FDF3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AABFD-E6BF-41FE-8078-497F4FCEE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8AF0A-5150-41B9-BF5A-14964671C4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2F6C9-A175-472D-818F-9787CD484FB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66CC1-738B-45F4-95E0-EEE25456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997F7-7CEB-461F-B4DC-E6178E94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BA82DD-3F75-4F0C-A876-B98E2E7EF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4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9D6481A-72BF-4AFF-A5C9-F8D8FD9B1622}"/>
              </a:ext>
            </a:extLst>
          </p:cNvPr>
          <p:cNvSpPr/>
          <p:nvPr userDrawn="1"/>
        </p:nvSpPr>
        <p:spPr>
          <a:xfrm>
            <a:off x="0" y="6622742"/>
            <a:ext cx="12192000" cy="2352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মোঃ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নুরুল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ইসলাম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সিনিয়র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জালদিয়া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উচ্চ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বিদ্যালয়,রাজবাড়ী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. </a:t>
            </a:r>
            <a:r>
              <a:rPr lang="en-US" sz="1600" dirty="0" err="1">
                <a:latin typeface="Nikosh" panose="02000000000000000000" pitchFamily="2" charset="0"/>
                <a:cs typeface="Nikosh" panose="02000000000000000000" pitchFamily="2" charset="0"/>
              </a:rPr>
              <a:t>মোবাইল</a:t>
            </a:r>
            <a:r>
              <a:rPr lang="en-US" sz="1600" dirty="0"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sz="1200" dirty="0">
                <a:latin typeface="Nikosh" panose="02000000000000000000" pitchFamily="2" charset="0"/>
                <a:cs typeface="Nikosh" panose="02000000000000000000" pitchFamily="2" charset="0"/>
              </a:rPr>
              <a:t>01711-515476 E-mail: 26kesloy@gmail.com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56C79A-9993-4BF8-9EDF-62B8059C8D0B}"/>
              </a:ext>
            </a:extLst>
          </p:cNvPr>
          <p:cNvCxnSpPr/>
          <p:nvPr userDrawn="1"/>
        </p:nvCxnSpPr>
        <p:spPr>
          <a:xfrm>
            <a:off x="28575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625C77-4EB9-4783-8E10-D5B47680A480}"/>
              </a:ext>
            </a:extLst>
          </p:cNvPr>
          <p:cNvCxnSpPr>
            <a:cxnSpLocks/>
          </p:cNvCxnSpPr>
          <p:nvPr userDrawn="1"/>
        </p:nvCxnSpPr>
        <p:spPr>
          <a:xfrm>
            <a:off x="85725" y="190500"/>
            <a:ext cx="0" cy="6572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2336B8-E14A-4D02-8134-FCD49D468A40}"/>
              </a:ext>
            </a:extLst>
          </p:cNvPr>
          <p:cNvCxnSpPr>
            <a:cxnSpLocks/>
          </p:cNvCxnSpPr>
          <p:nvPr userDrawn="1"/>
        </p:nvCxnSpPr>
        <p:spPr>
          <a:xfrm flipH="1">
            <a:off x="12153900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6467CC5-2341-4066-8464-4E03AF44C65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096750" y="190500"/>
            <a:ext cx="0" cy="6572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F699B0-77A4-4B8B-88D6-17F0A058E0D0}"/>
              </a:ext>
            </a:extLst>
          </p:cNvPr>
          <p:cNvCxnSpPr/>
          <p:nvPr userDrawn="1"/>
        </p:nvCxnSpPr>
        <p:spPr>
          <a:xfrm>
            <a:off x="28575" y="16670"/>
            <a:ext cx="121253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18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7C3F186-667F-4D4B-8A66-DB011DE67455}"/>
              </a:ext>
            </a:extLst>
          </p:cNvPr>
          <p:cNvGrpSpPr/>
          <p:nvPr/>
        </p:nvGrpSpPr>
        <p:grpSpPr>
          <a:xfrm>
            <a:off x="109209" y="346071"/>
            <a:ext cx="11958966" cy="5956308"/>
            <a:chOff x="109209" y="346071"/>
            <a:chExt cx="11973582" cy="595630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AE5A5EE-D292-4993-A5DC-22C51BEF5759}"/>
                </a:ext>
              </a:extLst>
            </p:cNvPr>
            <p:cNvGrpSpPr/>
            <p:nvPr/>
          </p:nvGrpSpPr>
          <p:grpSpPr>
            <a:xfrm>
              <a:off x="109209" y="346071"/>
              <a:ext cx="11973582" cy="5956308"/>
              <a:chOff x="109209" y="346071"/>
              <a:chExt cx="11973582" cy="5956308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8F4F741-5EB3-4269-BBBE-B141A55AD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9209" y="346071"/>
                <a:ext cx="11973582" cy="595630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3ED276-D442-4903-A615-580548C549A1}"/>
                  </a:ext>
                </a:extLst>
              </p:cNvPr>
              <p:cNvSpPr txBox="1"/>
              <p:nvPr/>
            </p:nvSpPr>
            <p:spPr>
              <a:xfrm>
                <a:off x="6186816" y="3825270"/>
                <a:ext cx="5895975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s-IN" sz="9600" b="1" i="0" dirty="0">
                    <a:solidFill>
                      <a:srgbClr val="662D91"/>
                    </a:solidFill>
                    <a:effectLst/>
                    <a:latin typeface="Nikosh" panose="02000000000000000000" pitchFamily="2" charset="0"/>
                    <a:cs typeface="Nikosh" panose="02000000000000000000" pitchFamily="2" charset="0"/>
                  </a:rPr>
                  <a:t>- স্বাগত -</a:t>
                </a: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8A89AFD-E222-4751-8620-7CDF9C646B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926" t="36806" r="30761" b="3646"/>
            <a:stretch/>
          </p:blipFill>
          <p:spPr>
            <a:xfrm>
              <a:off x="7765574" y="1276351"/>
              <a:ext cx="2738457" cy="2720370"/>
            </a:xfrm>
            <a:prstGeom prst="ellipse">
              <a:avLst/>
            </a:prstGeom>
            <a:ln w="19050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816217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EE30AB8-BBF1-4D23-B4C1-D2449563718D}"/>
              </a:ext>
            </a:extLst>
          </p:cNvPr>
          <p:cNvSpPr txBox="1"/>
          <p:nvPr/>
        </p:nvSpPr>
        <p:spPr>
          <a:xfrm>
            <a:off x="157716" y="156382"/>
            <a:ext cx="11876568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00B050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as-IN" sz="3200" u="sng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প্রসেসরের প্রধান কাজসমূহ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FCC7A1-BE11-445F-B523-BF27707F590A}"/>
              </a:ext>
            </a:extLst>
          </p:cNvPr>
          <p:cNvGrpSpPr/>
          <p:nvPr/>
        </p:nvGrpSpPr>
        <p:grpSpPr>
          <a:xfrm>
            <a:off x="157716" y="1160062"/>
            <a:ext cx="11279648" cy="4754915"/>
            <a:chOff x="157716" y="1160062"/>
            <a:chExt cx="11279648" cy="475491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253CAE-883C-4131-9ED9-D9F73AAD2F86}"/>
                </a:ext>
              </a:extLst>
            </p:cNvPr>
            <p:cNvSpPr txBox="1"/>
            <p:nvPr/>
          </p:nvSpPr>
          <p:spPr>
            <a:xfrm>
              <a:off x="6096000" y="5268646"/>
              <a:ext cx="534136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২. (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Editing)</a:t>
              </a: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endParaRPr lang="en-US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  <a:p>
              <a:pPr algn="ctr"/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সম্পাদনা বা এডিটিং</a:t>
              </a:r>
              <a:endParaRPr lang="en-US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75E9A5E-F118-4B09-9BD9-5B7D7A7B49CE}"/>
                </a:ext>
              </a:extLst>
            </p:cNvPr>
            <p:cNvGrpSpPr/>
            <p:nvPr/>
          </p:nvGrpSpPr>
          <p:grpSpPr>
            <a:xfrm>
              <a:off x="157716" y="1160062"/>
              <a:ext cx="5197551" cy="4754915"/>
              <a:chOff x="622888" y="1038668"/>
              <a:chExt cx="5197551" cy="475491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8C5D5E-327D-4A85-8272-DC7E70617795}"/>
                  </a:ext>
                </a:extLst>
              </p:cNvPr>
              <p:cNvSpPr txBox="1"/>
              <p:nvPr/>
            </p:nvSpPr>
            <p:spPr>
              <a:xfrm>
                <a:off x="622888" y="5147252"/>
                <a:ext cx="519755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s-IN" b="1" dirty="0">
                    <a:latin typeface="Nikosh" panose="02000000000000000000" pitchFamily="2" charset="0"/>
                    <a:cs typeface="Nikosh" panose="02000000000000000000" pitchFamily="2" charset="0"/>
                  </a:rPr>
                  <a:t>৩.</a:t>
                </a:r>
                <a:r>
                  <a:rPr lang="en-US" b="1" dirty="0">
                    <a:latin typeface="Nikosh" panose="02000000000000000000" pitchFamily="2" charset="0"/>
                    <a:cs typeface="Nikosh" panose="02000000000000000000" pitchFamily="2" charset="0"/>
                  </a:rPr>
                  <a:t> </a:t>
                </a:r>
                <a:r>
                  <a:rPr lang="as-IN" b="1" dirty="0">
                    <a:latin typeface="Nikosh" panose="02000000000000000000" pitchFamily="2" charset="0"/>
                    <a:cs typeface="Nikosh" panose="02000000000000000000" pitchFamily="2" charset="0"/>
                  </a:rPr>
                  <a:t>(</a:t>
                </a:r>
                <a:r>
                  <a:rPr lang="en-US" b="1" dirty="0">
                    <a:latin typeface="Nikosh" panose="02000000000000000000" pitchFamily="2" charset="0"/>
                    <a:cs typeface="Nikosh" panose="02000000000000000000" pitchFamily="2" charset="0"/>
                  </a:rPr>
                  <a:t>Formatting)</a:t>
                </a:r>
                <a:r>
                  <a:rPr lang="as-IN" b="1" dirty="0">
                    <a:latin typeface="Nikosh" panose="02000000000000000000" pitchFamily="2" charset="0"/>
                    <a:cs typeface="Nikosh" panose="02000000000000000000" pitchFamily="2" charset="0"/>
                  </a:rPr>
                  <a:t> </a:t>
                </a:r>
                <a:br>
                  <a:rPr lang="en-US" b="1" dirty="0">
                    <a:latin typeface="Nikosh" panose="02000000000000000000" pitchFamily="2" charset="0"/>
                    <a:cs typeface="Nikosh" panose="02000000000000000000" pitchFamily="2" charset="0"/>
                  </a:rPr>
                </a:br>
                <a:r>
                  <a:rPr lang="as-IN" b="1" dirty="0">
                    <a:latin typeface="Nikosh" panose="02000000000000000000" pitchFamily="2" charset="0"/>
                    <a:cs typeface="Nikosh" panose="02000000000000000000" pitchFamily="2" charset="0"/>
                  </a:rPr>
                  <a:t>ফরম্যাটিং বা লেখার সাজসজ্জা</a:t>
                </a:r>
                <a:endParaRPr lang="en-US" b="1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708516F-6709-4C13-9644-A7887B363C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32951" y="1038668"/>
                <a:ext cx="2777424" cy="378541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319F971-F102-4099-B720-306BCE81E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1160062"/>
              <a:ext cx="5341364" cy="37854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85139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696361-8DB6-4F93-BA85-1075589750AC}"/>
              </a:ext>
            </a:extLst>
          </p:cNvPr>
          <p:cNvSpPr txBox="1"/>
          <p:nvPr/>
        </p:nvSpPr>
        <p:spPr>
          <a:xfrm>
            <a:off x="157716" y="156382"/>
            <a:ext cx="11876568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00B050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as-IN" sz="3200" u="sng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প্রসেসরের প্রধান কাজসমূহ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68EBF2-D763-4503-9079-71CE0D8AC543}"/>
              </a:ext>
            </a:extLst>
          </p:cNvPr>
          <p:cNvSpPr txBox="1"/>
          <p:nvPr/>
        </p:nvSpPr>
        <p:spPr>
          <a:xfrm>
            <a:off x="7410892" y="4889249"/>
            <a:ext cx="42423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৩.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b="1" dirty="0">
                <a:latin typeface="Nikosh" panose="02000000000000000000" pitchFamily="2" charset="0"/>
                <a:cs typeface="Nikosh" panose="02000000000000000000" pitchFamily="2" charset="0"/>
              </a:rPr>
              <a:t>Formatting)</a:t>
            </a:r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as-IN" b="1" dirty="0">
                <a:latin typeface="Nikosh" panose="02000000000000000000" pitchFamily="2" charset="0"/>
                <a:cs typeface="Nikosh" panose="02000000000000000000" pitchFamily="2" charset="0"/>
              </a:rPr>
              <a:t>ফরম্যাটিং বা লেখার সাজসজ্জা</a:t>
            </a:r>
            <a:endParaRPr lang="en-US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3695E0-3D2E-46E7-9253-182113044589}"/>
              </a:ext>
            </a:extLst>
          </p:cNvPr>
          <p:cNvGrpSpPr/>
          <p:nvPr/>
        </p:nvGrpSpPr>
        <p:grpSpPr>
          <a:xfrm>
            <a:off x="538717" y="1555880"/>
            <a:ext cx="6211239" cy="3979700"/>
            <a:chOff x="157715" y="1555881"/>
            <a:chExt cx="6211239" cy="39797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5418BE-9088-44EB-A0C2-0442F749130B}"/>
                </a:ext>
              </a:extLst>
            </p:cNvPr>
            <p:cNvSpPr txBox="1"/>
            <p:nvPr/>
          </p:nvSpPr>
          <p:spPr>
            <a:xfrm>
              <a:off x="157715" y="4889250"/>
              <a:ext cx="621123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৪. (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Spell &amp; Grammar Check)</a:t>
              </a:r>
              <a:b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</a:b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বানান ও ব্যাকরণ পরীক্ষা</a:t>
              </a:r>
              <a:endParaRPr lang="en-US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pic>
          <p:nvPicPr>
            <p:cNvPr id="2050" name="Picture 2" descr="Grammar and Spell Checker">
              <a:extLst>
                <a:ext uri="{FF2B5EF4-FFF2-40B4-BE49-F238E27FC236}">
                  <a16:creationId xmlns:a16="http://schemas.microsoft.com/office/drawing/2014/main" id="{72BB6B86-78BC-417F-AEC5-B9D7FAD04D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17" y="1555881"/>
              <a:ext cx="6135037" cy="316497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36F2680-3708-4B51-BAFD-3D73D555A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895" y="1555881"/>
            <a:ext cx="2567811" cy="31649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3077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258E8F-B6FA-4075-99B0-036C96EA5F71}"/>
              </a:ext>
            </a:extLst>
          </p:cNvPr>
          <p:cNvSpPr txBox="1"/>
          <p:nvPr/>
        </p:nvSpPr>
        <p:spPr>
          <a:xfrm>
            <a:off x="157716" y="305235"/>
            <a:ext cx="11876568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00B050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as-IN" sz="3200" u="sng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প্রসেসরের প্রধান কাজসমূহ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52C3DC-5A2E-47E2-A0AB-7D2C66F0CFAB}"/>
              </a:ext>
            </a:extLst>
          </p:cNvPr>
          <p:cNvSpPr txBox="1"/>
          <p:nvPr/>
        </p:nvSpPr>
        <p:spPr>
          <a:xfrm>
            <a:off x="3485797" y="5807349"/>
            <a:ext cx="4561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৬. পেজ সেটআপ ও প্রফেশনাল ডিজাইন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A659B2-570E-400C-B7DD-4AFF008B8E8F}"/>
              </a:ext>
            </a:extLst>
          </p:cNvPr>
          <p:cNvSpPr txBox="1"/>
          <p:nvPr/>
        </p:nvSpPr>
        <p:spPr>
          <a:xfrm>
            <a:off x="7145169" y="5807349"/>
            <a:ext cx="52631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৭. (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Saving &amp; Printing) </a:t>
            </a:r>
            <a:b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ফাইল সংরক্ষণ ও প্রিন্ট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5F75DE-122B-493A-853A-2492CA98915F}"/>
              </a:ext>
            </a:extLst>
          </p:cNvPr>
          <p:cNvGrpSpPr/>
          <p:nvPr/>
        </p:nvGrpSpPr>
        <p:grpSpPr>
          <a:xfrm>
            <a:off x="676827" y="1527983"/>
            <a:ext cx="3659372" cy="4814717"/>
            <a:chOff x="283423" y="921927"/>
            <a:chExt cx="3659372" cy="481471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96238D-B652-4C4F-AD75-1B3192BFAB08}"/>
                </a:ext>
              </a:extLst>
            </p:cNvPr>
            <p:cNvSpPr txBox="1"/>
            <p:nvPr/>
          </p:nvSpPr>
          <p:spPr>
            <a:xfrm>
              <a:off x="283423" y="5090313"/>
              <a:ext cx="365937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s-IN" dirty="0">
                  <a:latin typeface="Nikosh" panose="02000000000000000000" pitchFamily="2" charset="0"/>
                  <a:cs typeface="Nikosh" panose="02000000000000000000" pitchFamily="2" charset="0"/>
                </a:rPr>
                <a:t>৫.</a:t>
              </a:r>
              <a:r>
                <a:rPr lang="en-US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as-IN" dirty="0">
                  <a:latin typeface="Nikosh" panose="02000000000000000000" pitchFamily="2" charset="0"/>
                  <a:cs typeface="Nikosh" panose="02000000000000000000" pitchFamily="2" charset="0"/>
                </a:rPr>
                <a:t>(</a:t>
              </a:r>
              <a:r>
                <a:rPr lang="en-US" dirty="0">
                  <a:latin typeface="Nikosh" panose="02000000000000000000" pitchFamily="2" charset="0"/>
                  <a:cs typeface="Nikosh" panose="02000000000000000000" pitchFamily="2" charset="0"/>
                </a:rPr>
                <a:t>Tables &amp; Images)</a:t>
              </a:r>
              <a:r>
                <a:rPr lang="as-IN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endParaRPr lang="en-US" dirty="0">
                <a:latin typeface="Nikosh" panose="02000000000000000000" pitchFamily="2" charset="0"/>
                <a:cs typeface="Nikosh" panose="02000000000000000000" pitchFamily="2" charset="0"/>
              </a:endParaRPr>
            </a:p>
            <a:p>
              <a:pPr algn="ctr"/>
              <a:r>
                <a:rPr lang="as-IN" dirty="0">
                  <a:latin typeface="Nikosh" panose="02000000000000000000" pitchFamily="2" charset="0"/>
                  <a:cs typeface="Nikosh" panose="02000000000000000000" pitchFamily="2" charset="0"/>
                </a:rPr>
                <a:t>টেবিল ও ছবি যুক্ত করা</a:t>
              </a:r>
              <a:endParaRPr lang="en-US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AA7EFE2-EA57-4FC8-B62C-281B83D47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149" y="921927"/>
              <a:ext cx="3003920" cy="40147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E4CFD4F-BBD2-4A0D-9ACD-7CF136383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199" y="1514428"/>
            <a:ext cx="3020053" cy="40147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169C7C-F7E2-4975-8717-203A2B3F7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978" y="1514428"/>
            <a:ext cx="3614954" cy="40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20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ওয়ার্ড প্রসেসর কী? | Class 6">
            <a:extLst>
              <a:ext uri="{FF2B5EF4-FFF2-40B4-BE49-F238E27FC236}">
                <a16:creationId xmlns:a16="http://schemas.microsoft.com/office/drawing/2014/main" id="{04C2BCF9-737D-4FB0-8232-5C0E8A1C82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4" t="-819" r="7783" b="2256"/>
          <a:stretch/>
        </p:blipFill>
        <p:spPr bwMode="auto">
          <a:xfrm>
            <a:off x="2390552" y="914400"/>
            <a:ext cx="7410893" cy="545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B3375D-F98C-4FF5-9C84-036108A8DF32}"/>
              </a:ext>
            </a:extLst>
          </p:cNvPr>
          <p:cNvSpPr txBox="1"/>
          <p:nvPr/>
        </p:nvSpPr>
        <p:spPr>
          <a:xfrm>
            <a:off x="157714" y="132910"/>
            <a:ext cx="11876568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00B050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en-US" sz="3200" u="sng" dirty="0" err="1">
                <a:latin typeface="Nikosh" panose="02000000000000000000" pitchFamily="2" charset="0"/>
                <a:cs typeface="Nikosh" panose="02000000000000000000" pitchFamily="2" charset="0"/>
              </a:rPr>
              <a:t>একনজরে</a:t>
            </a:r>
            <a:r>
              <a:rPr lang="en-US" sz="3200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3200" u="sng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</a:t>
            </a:r>
            <a:r>
              <a:rPr lang="en-US" sz="3200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u="sng" dirty="0" err="1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as-IN" sz="3200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941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8D0859C-6119-4D94-8D7D-C6D3600155FB}"/>
              </a:ext>
            </a:extLst>
          </p:cNvPr>
          <p:cNvGrpSpPr/>
          <p:nvPr/>
        </p:nvGrpSpPr>
        <p:grpSpPr>
          <a:xfrm>
            <a:off x="471377" y="781619"/>
            <a:ext cx="11249245" cy="5294762"/>
            <a:chOff x="460745" y="799037"/>
            <a:chExt cx="11249245" cy="52947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1159A4-C60E-4365-ABD3-80A750AA400D}"/>
                </a:ext>
              </a:extLst>
            </p:cNvPr>
            <p:cNvSpPr txBox="1"/>
            <p:nvPr/>
          </p:nvSpPr>
          <p:spPr>
            <a:xfrm>
              <a:off x="460745" y="3939363"/>
              <a:ext cx="11249245" cy="21544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u="sng" dirty="0" err="1">
                  <a:latin typeface="Nikosh" panose="02000000000000000000" pitchFamily="2" charset="0"/>
                  <a:cs typeface="Nikosh" panose="02000000000000000000" pitchFamily="2" charset="0"/>
                </a:rPr>
                <a:t>দলীয়</a:t>
              </a:r>
              <a:r>
                <a:rPr lang="en-US" sz="3600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600" b="1" u="sng" dirty="0" err="1">
                  <a:latin typeface="Nikosh" panose="02000000000000000000" pitchFamily="2" charset="0"/>
                  <a:cs typeface="Nikosh" panose="02000000000000000000" pitchFamily="2" charset="0"/>
                </a:rPr>
                <a:t>কাজ</a:t>
              </a:r>
              <a:endParaRPr lang="en-US" sz="3600" b="1" u="sng" dirty="0">
                <a:latin typeface="Nikosh" panose="02000000000000000000" pitchFamily="2" charset="0"/>
                <a:cs typeface="Nikosh" panose="02000000000000000000" pitchFamily="2" charset="0"/>
              </a:endParaRPr>
            </a:p>
            <a:p>
              <a:pPr algn="ctr"/>
              <a:br>
                <a:rPr lang="en-US" sz="1100" dirty="0">
                  <a:latin typeface="Nikosh" panose="02000000000000000000" pitchFamily="2" charset="0"/>
                  <a:cs typeface="Nikosh" panose="02000000000000000000" pitchFamily="2" charset="0"/>
                </a:rPr>
              </a:b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ক্লাসের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শিক্ষার্থীদের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নিয়ে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দুটি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দল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তৈরি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।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একদল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যুক্তি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দাও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—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ওয়ার্ড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প্রসেসর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ব্যবহারের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ফলে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কাগজের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ব্যবহার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পুরোপুরি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বন্ধ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করে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দিলে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কী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লাভ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?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অন্য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দল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যুক্তি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দাও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—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কেন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এখনও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কাগজের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ব্যবহার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রাখতে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হবে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?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কাদের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যুক্তি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ভালো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সেটা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লক্ষ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800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</a:t>
              </a:r>
              <a:r>
                <a:rPr 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।</a:t>
              </a:r>
            </a:p>
          </p:txBody>
        </p:sp>
        <p:pic>
          <p:nvPicPr>
            <p:cNvPr id="3074" name="Picture 2" descr="শিক্ষক বাতায়ন">
              <a:extLst>
                <a:ext uri="{FF2B5EF4-FFF2-40B4-BE49-F238E27FC236}">
                  <a16:creationId xmlns:a16="http://schemas.microsoft.com/office/drawing/2014/main" id="{559AAA82-6A94-4453-BF0D-8F852843F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120" y="799037"/>
              <a:ext cx="4210493" cy="3140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12495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mework cartoon Images - Free Download on Magnific (formerly Freepik)">
            <a:extLst>
              <a:ext uri="{FF2B5EF4-FFF2-40B4-BE49-F238E27FC236}">
                <a16:creationId xmlns:a16="http://schemas.microsoft.com/office/drawing/2014/main" id="{16AE0214-39DE-46F9-83A0-ECEF3D22D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148" y="310640"/>
            <a:ext cx="4331369" cy="41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325193-A976-426E-87B5-8AC9528BB8DE}"/>
              </a:ext>
            </a:extLst>
          </p:cNvPr>
          <p:cNvSpPr txBox="1"/>
          <p:nvPr/>
        </p:nvSpPr>
        <p:spPr>
          <a:xfrm>
            <a:off x="1676400" y="4496708"/>
            <a:ext cx="8839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প্রসেসরের প্রধান প্রধান কাজগুলো একটি তালিকা বা ফ্লোচার্টের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Flowchart) </a:t>
            </a:r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মাধ্যমে এক নজরে উপস্থাপন কর।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E3CAB-0D39-4A94-8493-D2B9C9B0433A}"/>
              </a:ext>
            </a:extLst>
          </p:cNvPr>
          <p:cNvSpPr txBox="1"/>
          <p:nvPr/>
        </p:nvSpPr>
        <p:spPr>
          <a:xfrm>
            <a:off x="0" y="342900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বাড়ীর</a:t>
            </a:r>
            <a:r>
              <a:rPr lang="en-US" sz="54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5400" b="1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65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1D255C-D1D8-4AA0-BC0F-6805F6F96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818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80F475-9303-4E2A-BB43-051B1A4C9960}"/>
              </a:ext>
            </a:extLst>
          </p:cNvPr>
          <p:cNvSpPr txBox="1"/>
          <p:nvPr/>
        </p:nvSpPr>
        <p:spPr>
          <a:xfrm>
            <a:off x="3365862" y="766354"/>
            <a:ext cx="5460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u="sng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r>
              <a:rPr lang="en-US" sz="7200" b="1" u="sng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7434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8F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14FA43-E51F-4B2B-B02B-C32978C9C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929" y="463039"/>
            <a:ext cx="10114141" cy="593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88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F4FD94-B6C9-47D5-8352-9EF4895BE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28" y="652009"/>
            <a:ext cx="5504769" cy="3847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C061A3-FB0B-412C-ADA7-AD376AFB18E6}"/>
              </a:ext>
            </a:extLst>
          </p:cNvPr>
          <p:cNvSpPr txBox="1"/>
          <p:nvPr/>
        </p:nvSpPr>
        <p:spPr>
          <a:xfrm>
            <a:off x="1124637" y="2575719"/>
            <a:ext cx="89443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🎯 </a:t>
            </a:r>
            <a:r>
              <a:rPr lang="as-IN" sz="3600" b="1" u="sng" dirty="0">
                <a:latin typeface="Nikosh" panose="02000000000000000000" pitchFamily="2" charset="0"/>
                <a:cs typeface="Nikosh" panose="02000000000000000000" pitchFamily="2" charset="0"/>
              </a:rPr>
              <a:t>শিখনফল</a:t>
            </a:r>
          </a:p>
          <a:p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এই পাঠ শেষে শিক্ষার্থীরা—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as-IN" sz="11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১. </a:t>
            </a:r>
            <a:r>
              <a:rPr lang="as-IN" sz="2800" b="1" dirty="0">
                <a:latin typeface="Nikosh" panose="02000000000000000000" pitchFamily="2" charset="0"/>
                <a:cs typeface="Nikosh" panose="02000000000000000000" pitchFamily="2" charset="0"/>
              </a:rPr>
              <a:t>ও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য়া</a:t>
            </a:r>
            <a:r>
              <a:rPr lang="as-IN" sz="2800" b="1" dirty="0">
                <a:latin typeface="Nikosh" panose="02000000000000000000" pitchFamily="2" charset="0"/>
                <a:cs typeface="Nikosh" panose="02000000000000000000" pitchFamily="2" charset="0"/>
              </a:rPr>
              <a:t>র্ড প্রসেসিং কী</a:t>
            </a:r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, তা বলতে পারবে;</a:t>
            </a:r>
          </a:p>
          <a:p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২. </a:t>
            </a:r>
            <a:r>
              <a:rPr lang="as-IN" sz="2800" b="1" dirty="0">
                <a:latin typeface="Nikosh" panose="02000000000000000000" pitchFamily="2" charset="0"/>
                <a:cs typeface="Nikosh" panose="02000000000000000000" pitchFamily="2" charset="0"/>
              </a:rPr>
              <a:t>ও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য়া</a:t>
            </a:r>
            <a:r>
              <a:rPr lang="as-IN" sz="2800" b="1" dirty="0">
                <a:latin typeface="Nikosh" panose="02000000000000000000" pitchFamily="2" charset="0"/>
                <a:cs typeface="Nikosh" panose="02000000000000000000" pitchFamily="2" charset="0"/>
              </a:rPr>
              <a:t>র্ড প্রসেসর সফটও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য়্যার</a:t>
            </a:r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 ব্যাখ্যা করতে পারবে;</a:t>
            </a:r>
          </a:p>
          <a:p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৩. </a:t>
            </a:r>
            <a:r>
              <a:rPr lang="as-IN" sz="2800" b="1" dirty="0">
                <a:latin typeface="Nikosh" panose="02000000000000000000" pitchFamily="2" charset="0"/>
                <a:cs typeface="Nikosh" panose="02000000000000000000" pitchFamily="2" charset="0"/>
              </a:rPr>
              <a:t>এক নজরে ও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য়া</a:t>
            </a:r>
            <a:r>
              <a:rPr lang="as-IN" sz="2800" b="1" dirty="0">
                <a:latin typeface="Nikosh" panose="02000000000000000000" pitchFamily="2" charset="0"/>
                <a:cs typeface="Nikosh" panose="02000000000000000000" pitchFamily="2" charset="0"/>
              </a:rPr>
              <a:t>র্ড প্রসেসরের কাজ</a:t>
            </a:r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 উপস্থাপন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185284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19B5F8-7D07-498E-A935-86B0FAB9C22B}"/>
              </a:ext>
            </a:extLst>
          </p:cNvPr>
          <p:cNvSpPr txBox="1"/>
          <p:nvPr/>
        </p:nvSpPr>
        <p:spPr>
          <a:xfrm>
            <a:off x="1254034" y="4339106"/>
            <a:ext cx="9239794" cy="1437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১। 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তোমরা কম্পিউটারে বা মোবাইলে কোনো কিছু লিখতে গিয়ে কখনো কোনো সফটওয়্যার বা অ্যাপ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ব্যবহার করেছ?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২। 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হাতে কলমে খাতায় লেখার চেয়ে কম্পিউটারে বা মোবাইলে টাইপ করার সুবিধা কী বলে মনে হয়?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৩। 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"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Word" 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এবং "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Processor"—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এই দুই শব্দের সাধারণ অর্থ তোমরা কী বোঝো?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AA9D-6571-4052-B86F-2D9973D07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659" y="703065"/>
            <a:ext cx="5718544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6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7D351F-BDDD-4CFE-8269-6A727EAE677F}"/>
              </a:ext>
            </a:extLst>
          </p:cNvPr>
          <p:cNvSpPr txBox="1"/>
          <p:nvPr/>
        </p:nvSpPr>
        <p:spPr>
          <a:xfrm>
            <a:off x="209550" y="3906391"/>
            <a:ext cx="117729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১। </a:t>
            </a:r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ইংরেজি '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Word' </a:t>
            </a:r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শব্দের বাংলা অর্থ কী?</a:t>
            </a:r>
            <a:b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২। </a:t>
            </a:r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আর কোনো কিছু তৈরি বা প্রস্তুত করার কাজকে আমরা কী বলতে পারি?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7AAA64-AAA6-4A77-A72A-8C2E18E53CD6}"/>
              </a:ext>
            </a:extLst>
          </p:cNvPr>
          <p:cNvSpPr txBox="1"/>
          <p:nvPr/>
        </p:nvSpPr>
        <p:spPr>
          <a:xfrm>
            <a:off x="558799" y="4983609"/>
            <a:ext cx="110743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প্রক্রিয়াকরণ বা 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Processing, </a:t>
            </a:r>
            <a:r>
              <a:rPr lang="as-IN" sz="3200" dirty="0">
                <a:latin typeface="Nikosh" panose="02000000000000000000" pitchFamily="2" charset="0"/>
                <a:cs typeface="Nikosh" panose="02000000000000000000" pitchFamily="2" charset="0"/>
              </a:rPr>
              <a:t>তাই তো? 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3C055-9A1E-4D86-BEBB-5D111B1F3D1D}"/>
              </a:ext>
            </a:extLst>
          </p:cNvPr>
          <p:cNvSpPr txBox="1"/>
          <p:nvPr/>
        </p:nvSpPr>
        <p:spPr>
          <a:xfrm>
            <a:off x="685799" y="5897096"/>
            <a:ext cx="10947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2800" dirty="0">
                <a:latin typeface="Nikosh" panose="02000000000000000000" pitchFamily="2" charset="0"/>
                <a:cs typeface="Nikosh" panose="02000000000000000000" pitchFamily="2" charset="0"/>
              </a:rPr>
              <a:t>তাহলে একসাথে দাঁড়ায় 'শব্দ প্রক্রিয়াকরণ' বা '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Word Processing’।  </a:t>
            </a:r>
          </a:p>
        </p:txBody>
      </p:sp>
      <p:pic>
        <p:nvPicPr>
          <p:cNvPr id="1026" name="Picture 2" descr="Word Processing">
            <a:extLst>
              <a:ext uri="{FF2B5EF4-FFF2-40B4-BE49-F238E27FC236}">
                <a16:creationId xmlns:a16="http://schemas.microsoft.com/office/drawing/2014/main" id="{D35F721C-F4E6-444E-8439-BCB3B925C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188" y="289710"/>
            <a:ext cx="3704619" cy="343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39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1BF694B-E298-4AC9-8517-FAF84D009740}"/>
              </a:ext>
            </a:extLst>
          </p:cNvPr>
          <p:cNvGrpSpPr/>
          <p:nvPr/>
        </p:nvGrpSpPr>
        <p:grpSpPr>
          <a:xfrm>
            <a:off x="754743" y="181953"/>
            <a:ext cx="11567885" cy="6248002"/>
            <a:chOff x="754743" y="181953"/>
            <a:chExt cx="11567885" cy="62480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CA3171-56CD-4B87-813A-0611964E0339}"/>
                </a:ext>
              </a:extLst>
            </p:cNvPr>
            <p:cNvSpPr txBox="1"/>
            <p:nvPr/>
          </p:nvSpPr>
          <p:spPr>
            <a:xfrm>
              <a:off x="754743" y="181953"/>
              <a:ext cx="71120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আাজকের</a:t>
              </a:r>
              <a:r>
                <a:rPr lang="en-US" sz="4000" b="1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পাঠ</a:t>
              </a:r>
              <a:r>
                <a:rPr lang="en-US" sz="4000" b="1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-</a:t>
              </a:r>
            </a:p>
          </p:txBody>
        </p:sp>
        <p:pic>
          <p:nvPicPr>
            <p:cNvPr id="2050" name="Picture 2" descr="Unit 02 | Perform Word Processing">
              <a:extLst>
                <a:ext uri="{FF2B5EF4-FFF2-40B4-BE49-F238E27FC236}">
                  <a16:creationId xmlns:a16="http://schemas.microsoft.com/office/drawing/2014/main" id="{EC36D410-EFA6-4E91-A7A2-EC8F25881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743" y="1228334"/>
              <a:ext cx="7112000" cy="40005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2177B0-6F13-4010-9B37-D84052F7CD43}"/>
                </a:ext>
              </a:extLst>
            </p:cNvPr>
            <p:cNvSpPr txBox="1"/>
            <p:nvPr/>
          </p:nvSpPr>
          <p:spPr>
            <a:xfrm>
              <a:off x="754743" y="5321959"/>
              <a:ext cx="71120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s-IN" sz="6600" b="1" dirty="0">
                  <a:latin typeface="Nikosh" panose="02000000000000000000" pitchFamily="2" charset="0"/>
                  <a:cs typeface="Nikosh" panose="02000000000000000000" pitchFamily="2" charset="0"/>
                </a:rPr>
                <a:t>ও</a:t>
              </a:r>
              <a:r>
                <a:rPr lang="en-US" sz="6600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য়া</a:t>
              </a:r>
              <a:r>
                <a:rPr lang="as-IN" sz="6600" b="1" dirty="0">
                  <a:latin typeface="Nikosh" panose="02000000000000000000" pitchFamily="2" charset="0"/>
                  <a:cs typeface="Nikosh" panose="02000000000000000000" pitchFamily="2" charset="0"/>
                </a:rPr>
                <a:t>র্ড প্রসেসর </a:t>
              </a:r>
              <a:endParaRPr lang="en-US" sz="66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C716C11-0016-4B42-8646-16A556D82548}"/>
                </a:ext>
              </a:extLst>
            </p:cNvPr>
            <p:cNvSpPr txBox="1"/>
            <p:nvPr/>
          </p:nvSpPr>
          <p:spPr>
            <a:xfrm>
              <a:off x="7489371" y="2890438"/>
              <a:ext cx="4833257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শ্রেণি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: ৬ষ্ঠ</a:t>
              </a:r>
              <a:b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</a:b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বিষয়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: </a:t>
              </a: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তথ্য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ও </a:t>
              </a: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যোগাযোগ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প্রযুক্তি</a:t>
              </a:r>
              <a:b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</a:b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অধ্যয়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: </a:t>
              </a: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চতুর্থ</a:t>
              </a:r>
              <a:b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</a:b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তারিখ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: ২৯ </a:t>
              </a: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জুলাই</a:t>
              </a:r>
              <a:r>
                <a:rPr lang="en-US" sz="32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, ২৬ </a:t>
              </a:r>
              <a:r>
                <a:rPr lang="en-US" sz="32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খ্রি</a:t>
              </a:r>
              <a:r>
                <a:rPr lang="en-US" sz="320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. </a:t>
              </a:r>
              <a:endParaRPr lang="en-US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480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55D3DE-98FC-4777-8EDB-5A0BFC5B3F4A}"/>
              </a:ext>
            </a:extLst>
          </p:cNvPr>
          <p:cNvSpPr txBox="1"/>
          <p:nvPr/>
        </p:nvSpPr>
        <p:spPr>
          <a:xfrm>
            <a:off x="365052" y="1844736"/>
            <a:ext cx="11461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লেখালেখি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অ্যাপ্লিকেশন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সফটওয়্যার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তার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নাম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ওয়ার্ড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প্রসেসর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D65118-F53B-4B95-833D-B90C07983F78}"/>
              </a:ext>
            </a:extLst>
          </p:cNvPr>
          <p:cNvSpPr txBox="1"/>
          <p:nvPr/>
        </p:nvSpPr>
        <p:spPr>
          <a:xfrm>
            <a:off x="365052" y="2429511"/>
            <a:ext cx="11461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লেখালেখি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হলেই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ওয়ার্ড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লিখতে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সুন্দর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লেখতে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শব্দগুলোকে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সাজাতে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গোছাতে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-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আর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এটা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প্রসেসিং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D34650-B120-4E09-9419-691ADAB4E916}"/>
              </a:ext>
            </a:extLst>
          </p:cNvPr>
          <p:cNvGrpSpPr/>
          <p:nvPr/>
        </p:nvGrpSpPr>
        <p:grpSpPr>
          <a:xfrm>
            <a:off x="1349991" y="3885935"/>
            <a:ext cx="9492018" cy="1446550"/>
            <a:chOff x="1271037" y="4279342"/>
            <a:chExt cx="9492018" cy="144655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DE9AB7F-3236-4C89-9BFA-15A4D468C959}"/>
                </a:ext>
              </a:extLst>
            </p:cNvPr>
            <p:cNvSpPr/>
            <p:nvPr/>
          </p:nvSpPr>
          <p:spPr>
            <a:xfrm>
              <a:off x="1271037" y="4674779"/>
              <a:ext cx="2275367" cy="71238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প্রসেসর</a:t>
              </a:r>
              <a:endParaRPr lang="en-US" sz="44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2F0471B-BAF6-4CB2-A6E8-EAF75F320CED}"/>
                </a:ext>
              </a:extLst>
            </p:cNvPr>
            <p:cNvSpPr/>
            <p:nvPr/>
          </p:nvSpPr>
          <p:spPr>
            <a:xfrm>
              <a:off x="4444411" y="4674779"/>
              <a:ext cx="2275367" cy="71238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প্রসেসিং</a:t>
              </a:r>
              <a:endParaRPr lang="en-US" sz="44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9F8593E-E13E-4BC1-B8EC-EEC22A110355}"/>
                </a:ext>
              </a:extLst>
            </p:cNvPr>
            <p:cNvSpPr/>
            <p:nvPr/>
          </p:nvSpPr>
          <p:spPr>
            <a:xfrm>
              <a:off x="7686702" y="4674779"/>
              <a:ext cx="3076353" cy="71238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Nikosh" panose="02000000000000000000" pitchFamily="2" charset="0"/>
                  <a:cs typeface="Nikosh" panose="02000000000000000000" pitchFamily="2" charset="0"/>
                </a:rPr>
                <a:t>ওয়ার্ড</a:t>
              </a:r>
              <a:r>
                <a:rPr lang="en-US" sz="4400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4400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প্রসেসিং</a:t>
              </a:r>
              <a:endParaRPr lang="en-US" sz="44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CA68F1-5B64-4246-B472-D434703C3346}"/>
                </a:ext>
              </a:extLst>
            </p:cNvPr>
            <p:cNvSpPr txBox="1"/>
            <p:nvPr/>
          </p:nvSpPr>
          <p:spPr>
            <a:xfrm>
              <a:off x="3625451" y="4279342"/>
              <a:ext cx="74732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/>
                <a:t>+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9AD114-4B07-4203-B6ED-1A0972C15F25}"/>
                </a:ext>
              </a:extLst>
            </p:cNvPr>
            <p:cNvSpPr txBox="1"/>
            <p:nvPr/>
          </p:nvSpPr>
          <p:spPr>
            <a:xfrm>
              <a:off x="6877872" y="4279342"/>
              <a:ext cx="754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/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081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2364C20-E4BE-41F5-A223-A3607E0F6C77}"/>
              </a:ext>
            </a:extLst>
          </p:cNvPr>
          <p:cNvGrpSpPr/>
          <p:nvPr/>
        </p:nvGrpSpPr>
        <p:grpSpPr>
          <a:xfrm>
            <a:off x="1088065" y="613972"/>
            <a:ext cx="10015870" cy="5465162"/>
            <a:chOff x="1088065" y="613972"/>
            <a:chExt cx="10015870" cy="5465162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3C88337A-A25F-4DAC-825F-8B7CD4ABE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065" y="4748000"/>
              <a:ext cx="10015870" cy="133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১. </a:t>
              </a:r>
              <a:r>
                <a:rPr kumimoji="0" lang="bn-IN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ওয়ার্ড প্রসেসর </a:t>
              </a:r>
              <a:r>
                <a:rPr kumimoji="0" lang="en-US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(Word Processor) </a:t>
              </a:r>
              <a:r>
                <a:rPr kumimoji="0" lang="bn-IN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বলতে কী বোঝায়</a:t>
              </a:r>
              <a:r>
                <a:rPr kumimoji="0" lang="en-US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? </a:t>
              </a:r>
            </a:p>
            <a:p>
              <a:pPr marR="0" lvl="0" algn="ct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2800" dirty="0">
                  <a:latin typeface="Nikosh" panose="02000000000000000000" pitchFamily="2" charset="0"/>
                  <a:cs typeface="Nikosh" panose="02000000000000000000" pitchFamily="2" charset="0"/>
                </a:rPr>
                <a:t>২. </a:t>
              </a:r>
              <a:r>
                <a:rPr kumimoji="0" lang="bn-IN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সাধারণ লেখালেখির সাথে </a:t>
              </a:r>
              <a:r>
                <a:rPr kumimoji="0" lang="en-US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'</a:t>
              </a:r>
              <a:r>
                <a:rPr kumimoji="0" lang="bn-IN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ওয়ার্ড প্রসেসিং</a:t>
              </a:r>
              <a:r>
                <a:rPr kumimoji="0" lang="en-US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'-</a:t>
              </a:r>
              <a:r>
                <a:rPr kumimoji="0" lang="bn-IN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এর মূল পার্থক্য কী</a:t>
              </a:r>
              <a:r>
                <a:rPr kumimoji="0" lang="en-US" altLang="en-US" sz="2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" panose="02000000000000000000" pitchFamily="2" charset="0"/>
                  <a:cs typeface="Nikosh" panose="02000000000000000000" pitchFamily="2" charset="0"/>
                </a:rPr>
                <a:t>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A7C6570-8FCD-4DC1-A510-45FFF3BE8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66607" y="613972"/>
              <a:ext cx="6058786" cy="40352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5975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233A9364-DB99-481C-B053-D9030AF54AE1}"/>
              </a:ext>
            </a:extLst>
          </p:cNvPr>
          <p:cNvGrpSpPr/>
          <p:nvPr/>
        </p:nvGrpSpPr>
        <p:grpSpPr>
          <a:xfrm>
            <a:off x="2155474" y="1280376"/>
            <a:ext cx="7881051" cy="4297248"/>
            <a:chOff x="2645182" y="754991"/>
            <a:chExt cx="6901635" cy="429724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6C222F-DAFC-4E85-838C-A797D04C9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45182" y="754991"/>
              <a:ext cx="6901635" cy="394083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C4DF37-0751-4B09-A766-8FD73B0A6B6B}"/>
                </a:ext>
              </a:extLst>
            </p:cNvPr>
            <p:cNvSpPr txBox="1"/>
            <p:nvPr/>
          </p:nvSpPr>
          <p:spPr>
            <a:xfrm>
              <a:off x="6230733" y="4405908"/>
              <a:ext cx="240982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as-IN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WPS Office </a:t>
              </a:r>
            </a:p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(</a:t>
              </a: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ডব্লিউপিএস অফিস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)</a:t>
              </a:r>
              <a:endParaRPr lang="as-IN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5FC3E2-52A3-4B19-BE24-6B5EC5091A79}"/>
                </a:ext>
              </a:extLst>
            </p:cNvPr>
            <p:cNvSpPr txBox="1"/>
            <p:nvPr/>
          </p:nvSpPr>
          <p:spPr>
            <a:xfrm>
              <a:off x="2821781" y="2367171"/>
              <a:ext cx="21978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Microsoft Word </a:t>
              </a:r>
            </a:p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(</a:t>
              </a: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মাইক্রোসফট ওয়ার্ড)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as-IN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endParaRPr lang="as-IN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137500-C05B-49BE-A350-D50DE774837F}"/>
                </a:ext>
              </a:extLst>
            </p:cNvPr>
            <p:cNvSpPr txBox="1"/>
            <p:nvPr/>
          </p:nvSpPr>
          <p:spPr>
            <a:xfrm>
              <a:off x="4574381" y="2367169"/>
              <a:ext cx="262375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Google Docs </a:t>
              </a:r>
            </a:p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(</a:t>
              </a: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গুগল ডক্স)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endParaRPr lang="as-IN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B641A7-5F79-44CD-A0B1-52D4B4204333}"/>
                </a:ext>
              </a:extLst>
            </p:cNvPr>
            <p:cNvSpPr txBox="1"/>
            <p:nvPr/>
          </p:nvSpPr>
          <p:spPr>
            <a:xfrm>
              <a:off x="6527006" y="2367170"/>
              <a:ext cx="267414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LibreOffice Writer </a:t>
              </a:r>
            </a:p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(</a:t>
              </a: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লিবারঅফিস রাইটার)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</a:t>
              </a:r>
              <a:endParaRPr lang="as-IN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543F58-4CFC-4077-9C81-EB2C3849DDBD}"/>
                </a:ext>
              </a:extLst>
            </p:cNvPr>
            <p:cNvSpPr txBox="1"/>
            <p:nvPr/>
          </p:nvSpPr>
          <p:spPr>
            <a:xfrm>
              <a:off x="2914650" y="4372660"/>
              <a:ext cx="240982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OnlyOffice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</a:p>
            <a:p>
              <a:pPr algn="ctr"/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(</a:t>
              </a:r>
              <a:r>
                <a:rPr lang="as-IN" b="1" dirty="0">
                  <a:latin typeface="Nikosh" panose="02000000000000000000" pitchFamily="2" charset="0"/>
                  <a:cs typeface="Nikosh" panose="02000000000000000000" pitchFamily="2" charset="0"/>
                </a:rPr>
                <a:t>অনলিঅফিস)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</a:t>
              </a:r>
              <a:endParaRPr lang="as-IN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5B005FB-377A-411B-AB2B-2523BD1A233A}"/>
              </a:ext>
            </a:extLst>
          </p:cNvPr>
          <p:cNvSpPr txBox="1"/>
          <p:nvPr/>
        </p:nvSpPr>
        <p:spPr>
          <a:xfrm>
            <a:off x="157716" y="305235"/>
            <a:ext cx="11876568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00B050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en-US" sz="3200" u="sng" dirty="0" err="1"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3200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u="sng" dirty="0" err="1"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3200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3200" u="sng" dirty="0">
                <a:latin typeface="Nikosh" panose="02000000000000000000" pitchFamily="2" charset="0"/>
                <a:cs typeface="Nikosh" panose="02000000000000000000" pitchFamily="2" charset="0"/>
              </a:rPr>
              <a:t>ওয়ার্ড প্রসেসর</a:t>
            </a:r>
          </a:p>
        </p:txBody>
      </p:sp>
    </p:spTree>
    <p:extLst>
      <p:ext uri="{BB962C8B-B14F-4D97-AF65-F5344CB8AC3E}">
        <p14:creationId xmlns:p14="http://schemas.microsoft.com/office/powerpoint/2010/main" val="2840519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786</Words>
  <Application>Microsoft Office PowerPoint</Application>
  <PresentationFormat>Widescreen</PresentationFormat>
  <Paragraphs>83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Nusrat Computer</dc:creator>
  <cp:lastModifiedBy>Nusrat Computer</cp:lastModifiedBy>
  <cp:revision>163</cp:revision>
  <dcterms:created xsi:type="dcterms:W3CDTF">2026-07-21T13:17:45Z</dcterms:created>
  <dcterms:modified xsi:type="dcterms:W3CDTF">2026-07-29T04:39:43Z</dcterms:modified>
</cp:coreProperties>
</file>