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91" autoAdjust="0"/>
  </p:normalViewPr>
  <p:slideViewPr>
    <p:cSldViewPr>
      <p:cViewPr>
        <p:scale>
          <a:sx n="75" d="100"/>
          <a:sy n="75" d="100"/>
        </p:scale>
        <p:origin x="-1666" y="-3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E9083-C614-4ACB-8755-AA876DDCD8D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BF9D9-70C2-491E-BC86-9599BF780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50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0F1F3-6E24-4F20-BA4D-9629E96940C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C793D-D37A-49C4-B113-44EBD6AC8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67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C793D-D37A-49C4-B113-44EBD6AC88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0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6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9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0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3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3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8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2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8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3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1EEDC-4E8B-4613-877B-95C761EB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87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attacademy.com/question/%E0%A6%95%E0%A7%81%E0%A6%AB%E0%A6%B0-%E0%A6%AC%E0%A6%B2%E0%A6%A4%E0%A7%87-%E0%A6%95%E0%A7%80-%E0%A6%AC%E0%A7%81%E0%A6%9D" TargetMode="External"/><Relationship Id="rId2" Type="http://schemas.openxmlformats.org/officeDocument/2006/relationships/hyperlink" Target="https://bn.wikipedia.org/wiki/%E0%A6%95%E0%A6%BE%E0%A6%AB%E0%A6%BF%E0%A6%B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290142125395080/posts/1467306494345298/" TargetMode="External"/><Relationship Id="rId2" Type="http://schemas.openxmlformats.org/officeDocument/2006/relationships/hyperlink" Target="https://sattacademy.com/mcq/%E0%A6%95%E0%A7%81%E0%A6%AB%E0%A6%B0-%E0%A6%AC%E0%A6%B2%E0%A6%A4%E0%A7%87-%E0%A6%AC%E0%A7%8B%E0%A6%9D%E0%A6%BE%E0%A6%AF%E0%A6%BCi-%E0%A6%86%E0%A6%B2%E0%A7%8D%E0%A6%B2%E0%A6%BE%E0%A6%B9-%E0%A6%AA%E0%A6%BE%E0%A6%95%E0%A7%87%E0%A6%B0-%E0%A6%85%E0%A6%B8%E0%A7%8D%E0%A6%A4%E0%A6%BF%E0%A6%A4%E0%A7%8D%E0%A6%AC-%E0%A6%85%E0%A6%AC%E0%A6%BF%E0%A6%B6%E0%A7%8D%E0%A6%AC%E0%A6%BE%E0%A6%B8-%E0%A6%95%E0%A6%B0%E0%A6%BEii-%E0%A6%86%E0%A6%B2%E0%A7%8D%E0%A6%B2%E0%A6%BE%E0%A6%B9-%E0%A6%AA%E0%A6%BE%E0%A6%95%E0%A7%87%E0%A6%B0-%E0%A6%85%E0%A6%B8%E0%A7%8D%E0%A6%A4%E0%A6%BF%E0%A6%A4%E0%A7%8D%E0%A6%AC-%E0%A6%85%E0%A6%B8%E0%A7%8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tawhaazinnurainonlinemadrasa/posts/%E0%A6%95%E0%A7%81%E0%A6%AB%E0%A6%B0-%E0%A6%A6%E0%A7%81%E0%A6%87-%E0%A6%AA%E0%A7%8D%E0%A6%B0%E0%A6%95%E0%A6%BE%E0%A6%B0%E0%A7%A7-%E0%A6%95%E0%A7%81%E0%A6%AB%E0%A6%B0%E0%A7%87-%E0%A6%86%E0%A6%95%E0%A6%AC%E0%A6%B0-%E0%A6%AC%E0%A6%A1%E0%A6%BC-%E0%A6%95%E0%A7%81%E0%A6%AB%E0%A6%B0%E0%A7%A8-%E0%A6%95%E0%A7%81%E0%A6%AB%E0%A6%B0%E0%A7%87-%E0%A6%86%E0%A6%9B%E0%A6%97%E0%A6%B0-%E0%A6%9B%E0%A7%8B%E0%A6%9F-%E0%A6%95%E0%A7%81%E0%A6%AB%E0%A6%B0%E0%A6%AA%E0%A7%8D%E0%A6%B0%E0%A6%A5%E0%A6%AE-%E0%A6%AA%E0%A7%8D%E0%A6%B0%E0%A6%95%E0%A6%BE%E0%A6%B0-%E0%A6%B9%E0%A6%B2%E0%A7%8B-%E0%A6%8F%E0%A6%AE%E0%A6%A8-%E0%A6%95%E0%A7%81/428801133608472/" TargetMode="External"/><Relationship Id="rId4" Type="http://schemas.openxmlformats.org/officeDocument/2006/relationships/hyperlink" Target="https://translate.google.com/translate?u=https://islamqa.info/en/answers/21249&amp;hl=bn&amp;sl=en&amp;tl=bn&amp;client=sg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Monthly.Attahrik.Readers/posts/2054554951779778/" TargetMode="External"/><Relationship Id="rId2" Type="http://schemas.openxmlformats.org/officeDocument/2006/relationships/hyperlink" Target="https://www.facebook.com/tawhaazinnurainonlinemadrasa/posts/%E0%A6%95%E0%A7%81%E0%A6%AB%E0%A6%B0-%E0%A6%A6%E0%A7%81%E0%A6%87-%E0%A6%AA%E0%A7%8D%E0%A6%B0%E0%A6%95%E0%A6%BE%E0%A6%B0%E0%A7%A7-%E0%A6%95%E0%A7%81%E0%A6%AB%E0%A6%B0%E0%A7%87-%E0%A6%86%E0%A6%95%E0%A6%AC%E0%A6%B0-%E0%A6%AC%E0%A6%A1%E0%A6%BC-%E0%A6%95%E0%A7%81%E0%A6%AB%E0%A6%B0%E0%A7%A8-%E0%A6%95%E0%A7%81%E0%A6%AB%E0%A6%B0%E0%A7%87-%E0%A6%86%E0%A6%9B%E0%A6%97%E0%A6%B0-%E0%A6%9B%E0%A7%8B%E0%A6%9F-%E0%A6%95%E0%A7%81%E0%A6%AB%E0%A6%B0%E0%A6%AA%E0%A7%8D%E0%A6%B0%E0%A6%A5%E0%A6%AE-%E0%A6%AA%E0%A7%8D%E0%A6%B0%E0%A6%95%E0%A6%BE%E0%A6%B0-%E0%A6%B9%E0%A6%B2%E0%A7%8B-%E0%A6%8F%E0%A6%AE%E0%A6%A8-%E0%A6%95%E0%A7%81/428801133608472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Monthly.Attahrik.Readers/posts/2054554951779778/" TargetMode="External"/><Relationship Id="rId2" Type="http://schemas.openxmlformats.org/officeDocument/2006/relationships/hyperlink" Target="https://translate.google.com/translate?u=https://www.islamweb.net/en/fatwa/447604/answering-questions-about-shirk-or-kufr-in-exams&amp;hl=bn&amp;sl=en&amp;tl=bn&amp;client=sg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eachers.gov.bd/blog/details/768085" TargetMode="External"/><Relationship Id="rId4" Type="http://schemas.openxmlformats.org/officeDocument/2006/relationships/hyperlink" Target="https://sattacademy.com/mcq/%E0%A6%95%E0%A7%81%E0%A6%AB%E0%A6%B0-%E0%A6%AC%E0%A6%B2%E0%A6%A4%E0%A7%87-%E0%A6%AC%E0%A7%8B%E0%A6%9D%E0%A6%BE%E0%A6%AF%E0%A6%BCi-%E0%A6%86%E0%A6%B2%E0%A7%8D%E0%A6%B2%E0%A6%BE%E0%A6%B9-%E0%A6%AA%E0%A6%BE%E0%A6%95%E0%A7%87%E0%A6%B0-%E0%A6%85%E0%A6%B8%E0%A7%8D%E0%A6%A4%E0%A6%BF%E0%A6%A4%E0%A7%8D%E0%A6%AC-%E0%A6%85%E0%A6%AC%E0%A6%BF%E0%A6%B6%E0%A7%8D%E0%A6%AC%E0%A6%BE%E0%A6%B8-%E0%A6%95%E0%A6%B0%E0%A6%BEii-%E0%A6%86%E0%A6%B2%E0%A7%8D%E0%A6%B2%E0%A6%BE%E0%A6%B9-%E0%A6%AA%E0%A6%BE%E0%A6%95%E0%A7%87%E0%A6%B0-%E0%A6%85%E0%A6%B8%E0%A7%8D%E0%A6%A4%E0%A6%BF%E0%A6%A4%E0%A7%8D%E0%A6%AC-%E0%A6%85%E0%A6%B8%E0%A7%8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Monthly.Attahrik.Readers/posts/2054554951779778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anslate.google.com/translate?u=https://islamqa.info/en/answers/21249&amp;hl=bn&amp;sl=en&amp;tl=bn&amp;client=sge" TargetMode="External"/><Relationship Id="rId4" Type="http://schemas.openxmlformats.org/officeDocument/2006/relationships/hyperlink" Target="https://sattacademy.com/mcq/%E0%A6%95%E0%A7%81%E0%A6%AB%E0%A6%B0-%E0%A6%AC%E0%A6%B2%E0%A6%A4%E0%A7%87-%E0%A6%AC%E0%A7%8B%E0%A6%9D%E0%A6%BE%E0%A6%AF%E0%A6%BCi-%E0%A6%86%E0%A6%B2%E0%A7%8D%E0%A6%B2%E0%A6%BE%E0%A6%B9-%E0%A6%AA%E0%A6%BE%E0%A6%95%E0%A7%87%E0%A6%B0-%E0%A6%85%E0%A6%B8%E0%A7%8D%E0%A6%A4%E0%A6%BF%E0%A6%A4%E0%A7%8D%E0%A6%AC-%E0%A6%85%E0%A6%AC%E0%A6%BF%E0%A6%B6%E0%A7%8D%E0%A6%AC%E0%A6%BE%E0%A6%B8-%E0%A6%95%E0%A6%B0%E0%A6%BEii-%E0%A6%86%E0%A6%B2%E0%A7%8D%E0%A6%B2%E0%A6%BE%E0%A6%B9-%E0%A6%AA%E0%A6%BE%E0%A6%95%E0%A7%87%E0%A6%B0-%E0%A6%85%E0%A6%B8%E0%A7%8D%E0%A6%A4%E0%A6%BF%E0%A6%A4%E0%A7%8D%E0%A6%AC-%E0%A6%85%E0%A6%B8%E0%A7%8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u=https://www.islamweb.net/en/fatwa/447604/answering-questions-about-shirk-or-kufr-in-exams&amp;hl=bn&amp;sl=en&amp;tl=bn&amp;client=sge" TargetMode="External"/><Relationship Id="rId2" Type="http://schemas.openxmlformats.org/officeDocument/2006/relationships/hyperlink" Target="https://www.facebook.com/groups/Monthly.Attahrik.Readers/posts/2054554951779778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l-itisam.com/view_question_answer/4375" TargetMode="External"/><Relationship Id="rId2" Type="http://schemas.openxmlformats.org/officeDocument/2006/relationships/hyperlink" Target="https://www.facebook.com/tawhaazinnurainonlinemadrasa/posts/%E0%A6%95%E0%A7%81%E0%A6%AB%E0%A6%B0-%E0%A6%A6%E0%A7%81%E0%A6%87-%E0%A6%AA%E0%A7%8D%E0%A6%B0%E0%A6%95%E0%A6%BE%E0%A6%B0%E0%A7%A7-%E0%A6%95%E0%A7%81%E0%A6%AB%E0%A6%B0%E0%A7%87-%E0%A6%86%E0%A6%95%E0%A6%AC%E0%A6%B0-%E0%A6%AC%E0%A6%A1%E0%A6%BC-%E0%A6%95%E0%A7%81%E0%A6%AB%E0%A6%B0%E0%A7%A8-%E0%A6%95%E0%A7%81%E0%A6%AB%E0%A6%B0%E0%A7%87-%E0%A6%86%E0%A6%9B%E0%A6%97%E0%A6%B0-%E0%A6%9B%E0%A7%8B%E0%A6%9F-%E0%A6%95%E0%A7%81%E0%A6%AB%E0%A6%B0%E0%A6%AA%E0%A7%8D%E0%A6%B0%E0%A6%A5%E0%A6%AE-%E0%A6%AA%E0%A7%8D%E0%A6%B0%E0%A6%95%E0%A6%BE%E0%A6%B0-%E0%A6%B9%E0%A6%B2%E0%A7%8B-%E0%A6%8F%E0%A6%AE%E0%A6%A8-%E0%A6%95%E0%A7%81/42880113360847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nslate.google.com/translate?u=https://www.islamweb.net/en/fatwa/447604/answering-questions-about-shirk-or-kufr-in-exams&amp;hl=bn&amp;sl=en&amp;tl=bn&amp;client=sg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u=https://islamqa.info/en/answers/21249&amp;hl=bn&amp;sl=en&amp;tl=bn&amp;client=sg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100063664923491/posts/%E0%A6%AE%E0%A7%81%E0%A6%A8%E0%A6%BE%E0%A6%AB%E0%A6%BF%E0%A6%95-%E0%A6%9A%E0%A7%87%E0%A6%A8%E0%A6%BE%E0%A6%B0-%E0%A7%A8%E0%A7%AB%E0%A6%9F%E0%A6%BF-%E0%A6%95%E0%A7%8B%E0%A6%B0%E0%A6%86%E0%A6%A8%E0%A7%80-%E0%A6%B8%E0%A7%82%E0%A6%A4%E0%A7%8D%E0%A6%B0%E0%A6%B8%E0%A6%82%E0%A6%B6%E0%A7%8D%E0%A6%B2%E0%A6%BF%E0%A6%B7%E0%A7%8D%E0%A6%9F-%E0%A6%B8%E0%A7%82%E0%A6%B0%E0%A6%BE-%E0%A6%B8%E0%A6%AE%E0%A7%82%E0%A6%B9%E0%A7%87%E0%A6%B0-%E0%A6%86%E0%A7%9F%E0%A6%BE%E0%A6%A4-%E0%A6%A8%E0%A6%AE%E0%A7%8D%E0%A6%AC%E0%A6%B0%E0%A6%B8%E0%A6%B9-%E0%A7%A6%E0%A7%A7-%E0%A6%B6%E0%A6%BF%E0%A6%B0%E0%A6%95-%E0%A6%93-%E0%A6%A8%E0%A6%BF%E0%A6%AB%E0%A6%BE/1220425671650320/" TargetMode="External"/><Relationship Id="rId2" Type="http://schemas.openxmlformats.org/officeDocument/2006/relationships/hyperlink" Target="https://translate.google.com/translate?u=https://islamqa.info/en/answers/21249&amp;hl=bn&amp;sl=en&amp;tl=bn&amp;client=sg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nslate.google.com/translate?u=https://www.islamweb.net/en/fatwa/447604/answering-questions-about-shirk-or-kufr-in-exams&amp;hl=bn&amp;sl=en&amp;tl=bn&amp;client=s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381000"/>
            <a:ext cx="4191000" cy="1470025"/>
          </a:xfrm>
        </p:spPr>
        <p:txBody>
          <a:bodyPr>
            <a:norm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</a:rPr>
              <a:t>কুফর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1752600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**</a:t>
            </a:r>
            <a:r>
              <a:rPr lang="as-IN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কফুর 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এর আভিধানিক অর্থ </a:t>
            </a:r>
            <a:r>
              <a:rPr lang="en-US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কী</a:t>
            </a:r>
            <a:r>
              <a:rPr 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?</a:t>
            </a:r>
          </a:p>
          <a:p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'কুফর' (</a:t>
            </a:r>
            <a:r>
              <a:rPr lang="ar-AE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كفر) 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একটি আরবি শব্দ, যার আভিধানিক বা শাব্দিক অর্থ হলো </a:t>
            </a:r>
            <a:r>
              <a:rPr lang="as-IN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অস্বীকার করা, গোপন করা, ঢেকে রাখা, অকৃতজ্ঞতা প্রকাশ করা বা অমান্য করা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[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hlinkClick r:id="rId2"/>
              </a:rPr>
              <a:t>1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hlinkClick r:id="rId3"/>
              </a:rPr>
              <a:t>2</a:t>
            </a:r>
            <a:r>
              <a:rPr lang="as-IN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]</a:t>
            </a:r>
            <a:endParaRPr 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90600" y="228600"/>
            <a:ext cx="25908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500" y="381000"/>
            <a:ext cx="30099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মো</a:t>
            </a:r>
            <a:r>
              <a:rPr lang="en-US" sz="2000" b="1" dirty="0" smtClean="0">
                <a:solidFill>
                  <a:srgbClr val="FF0000"/>
                </a:solidFill>
              </a:rPr>
              <a:t>: </a:t>
            </a:r>
            <a:r>
              <a:rPr lang="en-US" sz="2000" b="1" dirty="0" err="1" smtClean="0">
                <a:solidFill>
                  <a:srgbClr val="FF0000"/>
                </a:solidFill>
              </a:rPr>
              <a:t>কামরুজ্জামান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সহ:শিক্ষক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rgbClr val="FF0000"/>
                </a:solidFill>
              </a:rPr>
              <a:t>নুরুন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নেওয়াজ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হাই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স্কুল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0273"/>
            <a:ext cx="1980718" cy="194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8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as-IN" sz="2400" dirty="0">
                <a:solidFill>
                  <a:schemeClr val="accent5">
                    <a:lumMod val="75000"/>
                  </a:schemeClr>
                </a:solidFill>
              </a:rPr>
              <a:t>ইসলামি পরিভাষায়, মহান আল্লাহ, তাঁর রাসুল এবং ইসলামের মৌলিক বিশ্বাসগুলোকে (ঈমানের রুকনসমূহ) অস্বীকার বা অবিশ্বাস করাকে কুফর বলা হয়।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আজকে</a:t>
            </a:r>
            <a:r>
              <a:rPr lang="en-US" dirty="0" smtClean="0"/>
              <a:t> </a:t>
            </a:r>
            <a:r>
              <a:rPr lang="en-US" dirty="0" err="1" smtClean="0"/>
              <a:t>আমরা</a:t>
            </a:r>
            <a:r>
              <a:rPr lang="en-US" dirty="0" smtClean="0"/>
              <a:t> </a:t>
            </a:r>
            <a:r>
              <a:rPr lang="en-US" dirty="0" err="1" smtClean="0"/>
              <a:t>কুফর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উপর</a:t>
            </a:r>
            <a:r>
              <a:rPr lang="en-US" dirty="0" smtClean="0"/>
              <a:t> </a:t>
            </a:r>
            <a:r>
              <a:rPr lang="en-US" dirty="0" err="1" smtClean="0"/>
              <a:t>কিছু</a:t>
            </a:r>
            <a:r>
              <a:rPr lang="en-US" dirty="0" smtClean="0"/>
              <a:t> </a:t>
            </a:r>
            <a:r>
              <a:rPr lang="en-US" dirty="0" err="1" smtClean="0"/>
              <a:t>নৈর্ব্যক্তিক</a:t>
            </a:r>
            <a:r>
              <a:rPr lang="en-US" dirty="0" smtClean="0"/>
              <a:t> </a:t>
            </a:r>
            <a:r>
              <a:rPr lang="en-US" dirty="0" err="1" smtClean="0"/>
              <a:t>প্রশ্ন</a:t>
            </a:r>
            <a:r>
              <a:rPr lang="en-US" dirty="0" smtClean="0"/>
              <a:t> </a:t>
            </a:r>
            <a:r>
              <a:rPr lang="en-US" dirty="0" err="1" smtClean="0"/>
              <a:t>সমাধান</a:t>
            </a:r>
            <a:r>
              <a:rPr lang="en-US" dirty="0" smtClean="0"/>
              <a:t> </a:t>
            </a:r>
            <a:r>
              <a:rPr lang="en-US" dirty="0" err="1" smtClean="0"/>
              <a:t>করব</a:t>
            </a:r>
            <a:r>
              <a:rPr lang="en-US" dirty="0" smtClean="0"/>
              <a:t> : </a:t>
            </a:r>
          </a:p>
          <a:p>
            <a:r>
              <a:rPr lang="as-IN" sz="2300" b="1" dirty="0"/>
              <a:t>১. কুফর শব্দের আভিধানিক অর্থ কী?</a:t>
            </a:r>
            <a:r>
              <a:rPr lang="as-IN" sz="2300" dirty="0"/>
              <a:t/>
            </a:r>
            <a:br>
              <a:rPr lang="as-IN" sz="2300" dirty="0"/>
            </a:br>
            <a:r>
              <a:rPr lang="as-IN" sz="2300" dirty="0"/>
              <a:t>ক) বিশ্বাস করা</a:t>
            </a:r>
            <a:br>
              <a:rPr lang="as-IN" sz="2300" dirty="0"/>
            </a:br>
            <a:r>
              <a:rPr lang="as-IN" sz="2300" dirty="0"/>
              <a:t>খ) অস্বীকার করা</a:t>
            </a:r>
            <a:br>
              <a:rPr lang="as-IN" sz="2300" dirty="0"/>
            </a:br>
            <a:r>
              <a:rPr lang="as-IN" sz="2300" dirty="0"/>
              <a:t>গ) মেনে নেওয়া</a:t>
            </a:r>
            <a:br>
              <a:rPr lang="as-IN" sz="2300" dirty="0"/>
            </a:br>
            <a:r>
              <a:rPr lang="as-IN" sz="2300" dirty="0"/>
              <a:t>ঘ) সৎকর্ম করা [</a:t>
            </a:r>
            <a:r>
              <a:rPr lang="as-IN" sz="2300" dirty="0">
                <a:hlinkClick r:id="rId2"/>
              </a:rPr>
              <a:t>1</a:t>
            </a:r>
            <a:r>
              <a:rPr lang="as-IN" sz="2300" dirty="0"/>
              <a:t>, </a:t>
            </a:r>
            <a:r>
              <a:rPr lang="as-IN" sz="2300" dirty="0">
                <a:hlinkClick r:id="rId3"/>
              </a:rPr>
              <a:t>2</a:t>
            </a:r>
            <a:r>
              <a:rPr lang="as-IN" sz="2300" dirty="0"/>
              <a:t>]</a:t>
            </a:r>
          </a:p>
          <a:p>
            <a:r>
              <a:rPr lang="as-IN" sz="2300" b="1" dirty="0"/>
              <a:t>২. ইসলামি পরিভাষায় কুফর বলতে কী বোঝায়?</a:t>
            </a:r>
            <a:r>
              <a:rPr lang="as-IN" sz="2300" dirty="0"/>
              <a:t/>
            </a:r>
            <a:br>
              <a:rPr lang="as-IN" sz="2300" dirty="0"/>
            </a:br>
            <a:r>
              <a:rPr lang="as-IN" sz="2300" dirty="0"/>
              <a:t>ক) আল্লাহর নিয়ামতের শুকরিয়া আদায় করা</a:t>
            </a:r>
            <a:br>
              <a:rPr lang="as-IN" sz="2300" dirty="0"/>
            </a:br>
            <a:r>
              <a:rPr lang="as-IN" sz="2300" dirty="0"/>
              <a:t>খ) আল্লাহ প্রদত্ত সত্যকে ঢেকে রাখা বা অবিশ্বাস করা</a:t>
            </a:r>
            <a:br>
              <a:rPr lang="as-IN" sz="2300" dirty="0"/>
            </a:br>
            <a:r>
              <a:rPr lang="as-IN" sz="2300" dirty="0"/>
              <a:t>গ) রাসুলদের অনুসরণ করা</a:t>
            </a:r>
            <a:br>
              <a:rPr lang="as-IN" sz="2300" dirty="0"/>
            </a:br>
            <a:r>
              <a:rPr lang="as-IN" sz="2300" dirty="0"/>
              <a:t>ঘ) দান-খয়রাত করা [</a:t>
            </a:r>
            <a:r>
              <a:rPr lang="as-IN" sz="2300" dirty="0">
                <a:hlinkClick r:id="rId4"/>
              </a:rPr>
              <a:t>1</a:t>
            </a:r>
            <a:r>
              <a:rPr lang="as-IN" sz="2300" dirty="0"/>
              <a:t>, </a:t>
            </a:r>
            <a:r>
              <a:rPr lang="as-IN" sz="2300" dirty="0">
                <a:hlinkClick r:id="rId2"/>
              </a:rPr>
              <a:t>2</a:t>
            </a:r>
            <a:r>
              <a:rPr lang="as-IN" sz="2300" dirty="0"/>
              <a:t>, </a:t>
            </a:r>
            <a:r>
              <a:rPr lang="as-IN" sz="2300" dirty="0">
                <a:hlinkClick r:id="rId5"/>
              </a:rPr>
              <a:t>3</a:t>
            </a:r>
            <a:r>
              <a:rPr lang="as-IN" sz="2300" dirty="0"/>
              <a:t>]</a:t>
            </a:r>
          </a:p>
          <a:p>
            <a:r>
              <a:rPr lang="as-IN" sz="2300" b="1" dirty="0"/>
              <a:t>৩. কুফরের বিপরীত শব্দ কোনটি?</a:t>
            </a:r>
            <a:r>
              <a:rPr lang="as-IN" sz="2300" dirty="0"/>
              <a:t/>
            </a:r>
            <a:br>
              <a:rPr lang="as-IN" sz="2300" dirty="0"/>
            </a:br>
            <a:r>
              <a:rPr lang="as-IN" sz="2300" dirty="0"/>
              <a:t>ক) শিরক</a:t>
            </a:r>
            <a:br>
              <a:rPr lang="as-IN" sz="2300" dirty="0"/>
            </a:br>
            <a:r>
              <a:rPr lang="as-IN" sz="2300" dirty="0"/>
              <a:t>খ) নেফাক</a:t>
            </a:r>
            <a:br>
              <a:rPr lang="as-IN" sz="2300" dirty="0"/>
            </a:br>
            <a:r>
              <a:rPr lang="as-IN" sz="2300" dirty="0"/>
              <a:t>গ) ঈমান</a:t>
            </a:r>
            <a:br>
              <a:rPr lang="as-IN" sz="2300" dirty="0"/>
            </a:br>
            <a:r>
              <a:rPr lang="as-IN" sz="2300" dirty="0"/>
              <a:t>ঘ) তাওয়াক্কুল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67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5745163"/>
          </a:xfrm>
        </p:spPr>
        <p:txBody>
          <a:bodyPr>
            <a:normAutofit/>
          </a:bodyPr>
          <a:lstStyle/>
          <a:p>
            <a:r>
              <a:rPr lang="as-IN" sz="2000" b="1" dirty="0"/>
              <a:t>৪. কুফর কত প্রকার?</a:t>
            </a:r>
            <a:r>
              <a:rPr lang="as-IN" sz="2000" dirty="0"/>
              <a:t/>
            </a:r>
            <a:br>
              <a:rPr lang="as-IN" sz="2000" dirty="0"/>
            </a:br>
            <a:r>
              <a:rPr lang="as-IN" sz="2000" dirty="0"/>
              <a:t>ক) দুই প্রকার</a:t>
            </a:r>
            <a:br>
              <a:rPr lang="as-IN" sz="2000" dirty="0"/>
            </a:br>
            <a:r>
              <a:rPr lang="as-IN" sz="2000" dirty="0"/>
              <a:t>খ) তিন প্রকার</a:t>
            </a:r>
            <a:br>
              <a:rPr lang="as-IN" sz="2000" dirty="0"/>
            </a:br>
            <a:r>
              <a:rPr lang="as-IN" sz="2000" dirty="0"/>
              <a:t>গ) চার প্রকার</a:t>
            </a:r>
            <a:br>
              <a:rPr lang="as-IN" sz="2000" dirty="0"/>
            </a:br>
            <a:r>
              <a:rPr lang="as-IN" sz="2000" dirty="0"/>
              <a:t>ঘ) পাঁচ প্রকার [</a:t>
            </a:r>
            <a:r>
              <a:rPr lang="as-IN" sz="2000" dirty="0">
                <a:hlinkClick r:id="rId2"/>
              </a:rPr>
              <a:t>1</a:t>
            </a:r>
            <a:r>
              <a:rPr lang="as-IN" sz="2000" dirty="0"/>
              <a:t>, </a:t>
            </a:r>
            <a:r>
              <a:rPr lang="as-IN" sz="2000" dirty="0">
                <a:hlinkClick r:id="rId3"/>
              </a:rPr>
              <a:t>2</a:t>
            </a:r>
            <a:r>
              <a:rPr lang="as-IN" sz="2000" dirty="0"/>
              <a:t>]</a:t>
            </a:r>
          </a:p>
          <a:p>
            <a:r>
              <a:rPr lang="as-IN" sz="2000" b="1" dirty="0"/>
              <a:t>৫. বড় কুফর (কুফরে আকবর) করলে মানুষ—</a:t>
            </a:r>
            <a:r>
              <a:rPr lang="as-IN" sz="2000" dirty="0"/>
              <a:t/>
            </a:r>
            <a:br>
              <a:rPr lang="as-IN" sz="2000" dirty="0"/>
            </a:br>
            <a:r>
              <a:rPr lang="as-IN" sz="2000" dirty="0"/>
              <a:t>ক) কবিরা গোনাহে লিপ্ত হয়</a:t>
            </a:r>
            <a:br>
              <a:rPr lang="as-IN" sz="2000" dirty="0"/>
            </a:br>
            <a:r>
              <a:rPr lang="as-IN" sz="2000" dirty="0"/>
              <a:t>খ) ইসলাম থেকে খারিজ হয়ে যায়</a:t>
            </a:r>
            <a:br>
              <a:rPr lang="as-IN" sz="2000" dirty="0"/>
            </a:br>
            <a:r>
              <a:rPr lang="as-IN" sz="2000" dirty="0"/>
              <a:t>গ) মুনাফিক হয়ে যায়</a:t>
            </a:r>
            <a:br>
              <a:rPr lang="as-IN" sz="2000" dirty="0"/>
            </a:br>
            <a:r>
              <a:rPr lang="as-IN" sz="2000" dirty="0"/>
              <a:t>ঘ) মর্যাদাশীল হয় [</a:t>
            </a:r>
            <a:r>
              <a:rPr lang="as-IN" sz="2000" dirty="0">
                <a:hlinkClick r:id="rId3"/>
              </a:rPr>
              <a:t>1</a:t>
            </a:r>
            <a:r>
              <a:rPr lang="as-IN" sz="2000" dirty="0"/>
              <a:t>, </a:t>
            </a:r>
            <a:r>
              <a:rPr lang="as-IN" sz="2000" dirty="0">
                <a:hlinkClick r:id="rId2"/>
              </a:rPr>
              <a:t>2</a:t>
            </a:r>
            <a:r>
              <a:rPr lang="as-IN" sz="2000" dirty="0"/>
              <a:t>]</a:t>
            </a:r>
          </a:p>
          <a:p>
            <a:r>
              <a:rPr lang="as-IN" sz="2000" b="1" dirty="0"/>
              <a:t>৬. ছোট কুফর (কুফরে আসগর) করলে মানুষ—</a:t>
            </a:r>
            <a:r>
              <a:rPr lang="as-IN" sz="2000" dirty="0"/>
              <a:t/>
            </a:r>
            <a:br>
              <a:rPr lang="as-IN" sz="2000" dirty="0"/>
            </a:br>
            <a:r>
              <a:rPr lang="as-IN" sz="2000" dirty="0"/>
              <a:t>ক) ইসলাম থেকে বের হয়ে যায়</a:t>
            </a:r>
            <a:br>
              <a:rPr lang="as-IN" sz="2000" dirty="0"/>
            </a:br>
            <a:r>
              <a:rPr lang="as-IN" sz="2000" dirty="0"/>
              <a:t>খ) চিরস্থায়ী জাহান্নামে যাবে</a:t>
            </a:r>
            <a:br>
              <a:rPr lang="as-IN" sz="2000" dirty="0"/>
            </a:br>
            <a:r>
              <a:rPr lang="as-IN" sz="2000" dirty="0"/>
              <a:t>গ) বড় গুনাহগার হলেও মুসলিম থাকে</a:t>
            </a:r>
            <a:br>
              <a:rPr lang="as-IN" sz="2000" dirty="0"/>
            </a:br>
            <a:r>
              <a:rPr lang="as-IN" sz="2000" dirty="0"/>
              <a:t>ঘ) কাফের হয়ে যায় [</a:t>
            </a:r>
            <a:r>
              <a:rPr lang="as-IN" sz="2000" dirty="0">
                <a:hlinkClick r:id="rId2"/>
              </a:rPr>
              <a:t>1</a:t>
            </a:r>
            <a:r>
              <a:rPr lang="as-IN" sz="2000" dirty="0"/>
              <a:t>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123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as-IN" sz="2000" b="1" dirty="0"/>
              <a:t>৭. ইচ্ছাকৃতভাবে সালাত পরিত্যাগ করা কোন ধরনের কুফর</a:t>
            </a:r>
            <a:r>
              <a:rPr lang="as-IN" sz="2000" b="1" dirty="0" smtClean="0"/>
              <a:t>?</a:t>
            </a:r>
            <a:endParaRPr lang="en-US" sz="2000" dirty="0" smtClean="0"/>
          </a:p>
          <a:p>
            <a:r>
              <a:rPr lang="as-IN" sz="2000" dirty="0" smtClean="0"/>
              <a:t>ক</a:t>
            </a:r>
            <a:r>
              <a:rPr lang="as-IN" sz="2000" dirty="0"/>
              <a:t>) কুফরে আকবর</a:t>
            </a:r>
            <a:br>
              <a:rPr lang="as-IN" sz="2000" dirty="0"/>
            </a:br>
            <a:r>
              <a:rPr lang="as-IN" sz="2000" dirty="0"/>
              <a:t>খ) কুফরে আসগর</a:t>
            </a:r>
            <a:br>
              <a:rPr lang="as-IN" sz="2000" dirty="0"/>
            </a:br>
            <a:r>
              <a:rPr lang="as-IN" sz="2000" dirty="0"/>
              <a:t>গ) কুফরে নেফাক</a:t>
            </a:r>
            <a:br>
              <a:rPr lang="as-IN" sz="2000" dirty="0"/>
            </a:br>
            <a:r>
              <a:rPr lang="as-IN" sz="2000" dirty="0"/>
              <a:t>ঘ) কুফরে ইস্তিহলাল</a:t>
            </a:r>
          </a:p>
          <a:p>
            <a:r>
              <a:rPr lang="as-IN" sz="2000" b="1" dirty="0"/>
              <a:t>৮. আল্লাহ তা'আলা পবিত্র কোরআনের কোন সূরাটিকে কুফরীর মূল হিসেবে উল্লেখ করেছেন?</a:t>
            </a:r>
            <a:r>
              <a:rPr lang="as-IN" sz="2000" dirty="0"/>
              <a:t/>
            </a:r>
            <a:br>
              <a:rPr lang="as-IN" sz="2000" dirty="0"/>
            </a:br>
            <a:r>
              <a:rPr lang="as-IN" sz="2000" dirty="0"/>
              <a:t>ক) সূরা বাকারা</a:t>
            </a:r>
            <a:br>
              <a:rPr lang="as-IN" sz="2000" dirty="0"/>
            </a:br>
            <a:r>
              <a:rPr lang="as-IN" sz="2000" dirty="0"/>
              <a:t>খ) সূরা কাফিরুন</a:t>
            </a:r>
            <a:br>
              <a:rPr lang="as-IN" sz="2000" dirty="0"/>
            </a:br>
            <a:r>
              <a:rPr lang="as-IN" sz="2000" dirty="0"/>
              <a:t>গ) সূরা ইখলাস</a:t>
            </a:r>
            <a:br>
              <a:rPr lang="as-IN" sz="2000" dirty="0"/>
            </a:br>
            <a:r>
              <a:rPr lang="as-IN" sz="2000" dirty="0"/>
              <a:t>ঘ) সূরা তাওবা [</a:t>
            </a:r>
            <a:r>
              <a:rPr lang="as-IN" sz="2000" dirty="0">
                <a:hlinkClick r:id="rId2"/>
              </a:rPr>
              <a:t>1</a:t>
            </a:r>
            <a:r>
              <a:rPr lang="as-IN" sz="2000" dirty="0"/>
              <a:t>]</a:t>
            </a:r>
          </a:p>
          <a:p>
            <a:r>
              <a:rPr lang="as-IN" sz="2000" b="1" dirty="0"/>
              <a:t>৯. "কুফরে ইনকার" বা অস্বীকারজনিত কুফর কোনটি?</a:t>
            </a:r>
            <a:r>
              <a:rPr lang="as-IN" sz="2000" dirty="0"/>
              <a:t/>
            </a:r>
            <a:br>
              <a:rPr lang="as-IN" sz="2000" dirty="0"/>
            </a:br>
            <a:r>
              <a:rPr lang="as-IN" sz="2000" dirty="0"/>
              <a:t>ক) অন্তরে বিশ্বাস করে মুখে অস্বীকার করা</a:t>
            </a:r>
            <a:br>
              <a:rPr lang="as-IN" sz="2000" dirty="0"/>
            </a:br>
            <a:r>
              <a:rPr lang="as-IN" sz="2000" dirty="0"/>
              <a:t>খ) আল্লাহ বা তাঁর রাসুলকে অবমূল্যায়ন করা</a:t>
            </a:r>
            <a:br>
              <a:rPr lang="as-IN" sz="2000" dirty="0"/>
            </a:br>
            <a:r>
              <a:rPr lang="as-IN" sz="2000" dirty="0"/>
              <a:t>গ) অন্তরে ও মুখে আল্লাহকে সম্পূর্ণ অস্বীকার করা</a:t>
            </a:r>
            <a:br>
              <a:rPr lang="as-IN" sz="2000" dirty="0"/>
            </a:br>
            <a:r>
              <a:rPr lang="as-IN" sz="2000" dirty="0"/>
              <a:t>ঘ) ভাগ্যকে ভালো মনে না করা [</a:t>
            </a:r>
            <a:r>
              <a:rPr lang="as-IN" sz="2000" dirty="0">
                <a:hlinkClick r:id="rId3"/>
              </a:rPr>
              <a:t>1</a:t>
            </a:r>
            <a:r>
              <a:rPr lang="as-IN" sz="2000" dirty="0"/>
              <a:t>, </a:t>
            </a:r>
            <a:r>
              <a:rPr lang="as-IN" sz="2000" dirty="0">
                <a:hlinkClick r:id="rId4"/>
              </a:rPr>
              <a:t>2</a:t>
            </a:r>
            <a:r>
              <a:rPr lang="as-IN" sz="2000" dirty="0"/>
              <a:t>, </a:t>
            </a:r>
            <a:r>
              <a:rPr lang="as-IN" sz="2000" dirty="0">
                <a:hlinkClick r:id="rId5"/>
              </a:rPr>
              <a:t>3</a:t>
            </a:r>
            <a:r>
              <a:rPr lang="as-IN" sz="2000" dirty="0"/>
              <a:t>]</a:t>
            </a: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9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r>
              <a:rPr lang="as-IN" b="1" dirty="0"/>
              <a:t>১০. আল্লাহ তায়ালার হুকুম বা বিধানকে অস্বীকার করা কোন ধরণের কুফর?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কুফরে তাকযীব</a:t>
            </a:r>
            <a:br>
              <a:rPr lang="as-IN" dirty="0"/>
            </a:br>
            <a:r>
              <a:rPr lang="as-IN" dirty="0"/>
              <a:t>খ) কুফরে জুহুদ বা অস্বীকার</a:t>
            </a:r>
            <a:br>
              <a:rPr lang="as-IN" dirty="0"/>
            </a:br>
            <a:r>
              <a:rPr lang="as-IN" dirty="0"/>
              <a:t>গ) কুফরে নিফাক</a:t>
            </a:r>
            <a:br>
              <a:rPr lang="as-IN" dirty="0"/>
            </a:br>
            <a:r>
              <a:rPr lang="as-IN" dirty="0"/>
              <a:t>ঘ) কুফরে কুফরান [</a:t>
            </a:r>
            <a:r>
              <a:rPr lang="as-IN" dirty="0">
                <a:hlinkClick r:id="rId3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4"/>
              </a:rPr>
              <a:t>2</a:t>
            </a:r>
            <a:r>
              <a:rPr lang="as-IN" dirty="0"/>
              <a:t>]</a:t>
            </a:r>
          </a:p>
          <a:p>
            <a:r>
              <a:rPr lang="as-IN" b="1" dirty="0"/>
              <a:t>১১. মুমিনদের সাথে কুফরি আচরণ করলে তাকে কী বলা হয়?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ফাসেক</a:t>
            </a:r>
            <a:br>
              <a:rPr lang="as-IN" dirty="0"/>
            </a:br>
            <a:r>
              <a:rPr lang="as-IN" dirty="0"/>
              <a:t>খ) মুশরিক</a:t>
            </a:r>
            <a:br>
              <a:rPr lang="as-IN" dirty="0"/>
            </a:br>
            <a:r>
              <a:rPr lang="as-IN" dirty="0"/>
              <a:t>গ) কাফের</a:t>
            </a:r>
            <a:br>
              <a:rPr lang="as-IN" dirty="0"/>
            </a:br>
            <a:r>
              <a:rPr lang="as-IN" dirty="0"/>
              <a:t>ঘ) মুনাফিক</a:t>
            </a:r>
          </a:p>
          <a:p>
            <a:r>
              <a:rPr lang="as-IN" b="1" dirty="0"/>
              <a:t>১২. আল্লাহর নিয়ামতের অকৃতজ্ঞতা প্রকাশ করাকে কোরআনের পরিভাষায় কী বলা হয়?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কুফর-ই নেয়ামত বা কুফরান</a:t>
            </a:r>
            <a:br>
              <a:rPr lang="as-IN" dirty="0"/>
            </a:br>
            <a:r>
              <a:rPr lang="as-IN" dirty="0"/>
              <a:t>খ) শিরক-ই আকবর</a:t>
            </a:r>
            <a:br>
              <a:rPr lang="as-IN" dirty="0"/>
            </a:br>
            <a:r>
              <a:rPr lang="as-IN" dirty="0"/>
              <a:t>গ) নিফাক</a:t>
            </a:r>
            <a:br>
              <a:rPr lang="as-IN" dirty="0"/>
            </a:br>
            <a:r>
              <a:rPr lang="as-IN" dirty="0"/>
              <a:t>ঘ) জুলুম [</a:t>
            </a:r>
            <a:r>
              <a:rPr lang="as-IN" dirty="0">
                <a:hlinkClick r:id="rId5"/>
              </a:rPr>
              <a:t>1</a:t>
            </a:r>
            <a:r>
              <a:rPr lang="as-IN" dirty="0"/>
              <a:t>]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70000" lnSpcReduction="20000"/>
          </a:bodyPr>
          <a:lstStyle/>
          <a:p>
            <a:r>
              <a:rPr lang="as-IN" b="1" dirty="0"/>
              <a:t>১৩. ইসলামের মৌলিক বিষয়গুলোকে মিথ্যা প্রতিপন্ন করা কোন প্রকারের কুফর?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কুফরে তাকযীব</a:t>
            </a:r>
            <a:br>
              <a:rPr lang="as-IN" dirty="0"/>
            </a:br>
            <a:r>
              <a:rPr lang="as-IN" dirty="0"/>
              <a:t>খ) কুফরে নিফাক</a:t>
            </a:r>
            <a:br>
              <a:rPr lang="as-IN" dirty="0"/>
            </a:br>
            <a:r>
              <a:rPr lang="as-IN" dirty="0"/>
              <a:t>গ) কুফরে জুহুদ</a:t>
            </a:r>
            <a:br>
              <a:rPr lang="as-IN" dirty="0"/>
            </a:br>
            <a:r>
              <a:rPr lang="as-IN" dirty="0"/>
              <a:t>ঘ) কুফরে তাশকীস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]</a:t>
            </a:r>
          </a:p>
          <a:p>
            <a:r>
              <a:rPr lang="as-IN" b="1" dirty="0"/>
              <a:t>১৪. কোরআনে বর্ণিত "কুফরে নিয়ামত"-এর উদাহরণ নিচের কোনটি?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হজ্ব করতে না যাওয়া</a:t>
            </a:r>
            <a:br>
              <a:rPr lang="as-IN" dirty="0"/>
            </a:br>
            <a:r>
              <a:rPr lang="as-IN" dirty="0"/>
              <a:t>খ) আল্লাহর দেওয়া সম্পদ পেয়েও তার শুকরিয়া আদায় না করা</a:t>
            </a:r>
            <a:br>
              <a:rPr lang="as-IN" dirty="0"/>
            </a:br>
            <a:r>
              <a:rPr lang="as-IN" dirty="0"/>
              <a:t>গ) রোজা রাখা</a:t>
            </a:r>
            <a:br>
              <a:rPr lang="as-IN" dirty="0"/>
            </a:br>
            <a:r>
              <a:rPr lang="as-IN" dirty="0"/>
              <a:t>ঘ) যাকাত দেওয়া</a:t>
            </a:r>
          </a:p>
          <a:p>
            <a:r>
              <a:rPr lang="as-IN" b="1" dirty="0"/>
              <a:t>১৫. কাফেরদের ধর্মীয় উৎসবে স্বেচ্ছায় ও সজ্ঞানে অংশগ্রহণ করা কিসের শামিল?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নেক আমল</a:t>
            </a:r>
            <a:br>
              <a:rPr lang="as-IN" dirty="0"/>
            </a:br>
            <a:r>
              <a:rPr lang="as-IN" dirty="0"/>
              <a:t>খ) ইবাদত</a:t>
            </a:r>
            <a:br>
              <a:rPr lang="as-IN" dirty="0"/>
            </a:br>
            <a:r>
              <a:rPr lang="as-IN" dirty="0"/>
              <a:t>গ) কুফর</a:t>
            </a:r>
            <a:br>
              <a:rPr lang="as-IN" dirty="0"/>
            </a:br>
            <a:r>
              <a:rPr lang="as-IN" dirty="0"/>
              <a:t>ঘ) মুবাহ [</a:t>
            </a:r>
            <a:r>
              <a:rPr lang="as-IN" dirty="0">
                <a:hlinkClick r:id="rId3"/>
              </a:rPr>
              <a:t>1</a:t>
            </a:r>
            <a:r>
              <a:rPr lang="as-IN" dirty="0"/>
              <a:t>]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2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r>
              <a:rPr lang="as-IN" b="1" dirty="0"/>
              <a:t>১৬. কোনো মুসলিমকে কাফের বলে আখ্যায়িত করলে—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সে নিজেই কাফের হয়ে যাওয়ার সম্ভাবনা থাকে</a:t>
            </a:r>
            <a:br>
              <a:rPr lang="as-IN" dirty="0"/>
            </a:br>
            <a:r>
              <a:rPr lang="as-IN" dirty="0"/>
              <a:t>খ) সে পুণ্য লাভ করে</a:t>
            </a:r>
            <a:br>
              <a:rPr lang="as-IN" dirty="0"/>
            </a:br>
            <a:r>
              <a:rPr lang="as-IN" dirty="0"/>
              <a:t>গ) বিষয়টি ধর্তব্য নয়</a:t>
            </a:r>
            <a:br>
              <a:rPr lang="as-IN" dirty="0"/>
            </a:br>
            <a:r>
              <a:rPr lang="as-IN" dirty="0"/>
              <a:t>ঘ) কোনো সমস্যা নেই</a:t>
            </a:r>
          </a:p>
          <a:p>
            <a:r>
              <a:rPr lang="as-IN" b="1" dirty="0"/>
              <a:t>১৭. আল্লাহ ছাড়া অন্য কারো নামে শপথ করা কোন ধরনের কুফর?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কুফরে আকবর</a:t>
            </a:r>
            <a:br>
              <a:rPr lang="as-IN" dirty="0"/>
            </a:br>
            <a:r>
              <a:rPr lang="as-IN" dirty="0"/>
              <a:t>খ) কুফরে আসগর</a:t>
            </a:r>
            <a:br>
              <a:rPr lang="as-IN" dirty="0"/>
            </a:br>
            <a:r>
              <a:rPr lang="as-IN" dirty="0"/>
              <a:t>গ) কুফরে নিয়ামত</a:t>
            </a:r>
            <a:br>
              <a:rPr lang="as-IN" dirty="0"/>
            </a:br>
            <a:r>
              <a:rPr lang="as-IN" dirty="0"/>
              <a:t>ঘ) কুফরে ইত্তিহাদ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]</a:t>
            </a:r>
          </a:p>
          <a:p>
            <a:r>
              <a:rPr lang="as-IN" b="1" dirty="0"/>
              <a:t>১৮. রাসুলুল্লাহ (সা.)-এর সুন্নাহ বা হাদিসকে ইচ্ছাকৃতভাবে তুচ্ছজ্ঞান করা—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</a:t>
            </a:r>
            <a:br>
              <a:rPr lang="as-IN" dirty="0"/>
            </a:br>
            <a:r>
              <a:rPr lang="as-IN" dirty="0"/>
              <a:t>খ) জায়েজ</a:t>
            </a:r>
            <a:br>
              <a:rPr lang="as-IN" dirty="0"/>
            </a:br>
            <a:r>
              <a:rPr lang="as-IN" dirty="0"/>
              <a:t>গ) মুস্তাহাব</a:t>
            </a:r>
            <a:br>
              <a:rPr lang="as-IN" dirty="0"/>
            </a:br>
            <a:r>
              <a:rPr lang="as-IN" dirty="0"/>
              <a:t>ঘ) মাকরুহ [</a:t>
            </a:r>
            <a:r>
              <a:rPr lang="as-IN" dirty="0">
                <a:hlinkClick r:id="rId3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4"/>
              </a:rPr>
              <a:t>2</a:t>
            </a:r>
            <a:r>
              <a:rPr lang="as-IN" dirty="0"/>
              <a:t>]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7/16/2026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7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20000"/>
          </a:bodyPr>
          <a:lstStyle/>
          <a:p>
            <a:r>
              <a:rPr lang="as-IN" b="1" dirty="0"/>
              <a:t>১৯. কুফরের জঘন্যতম রূপ কোনটি?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সালাত ছেড়ে দেওয়া</a:t>
            </a:r>
            <a:br>
              <a:rPr lang="as-IN" dirty="0"/>
            </a:br>
            <a:r>
              <a:rPr lang="as-IN" dirty="0"/>
              <a:t>খ) মিথ্যা বলা</a:t>
            </a:r>
            <a:br>
              <a:rPr lang="as-IN" dirty="0"/>
            </a:br>
            <a:r>
              <a:rPr lang="as-IN" dirty="0"/>
              <a:t>গ) আল্লাহর সাথে শিরক করা</a:t>
            </a:r>
            <a:br>
              <a:rPr lang="as-IN" dirty="0"/>
            </a:br>
            <a:r>
              <a:rPr lang="as-IN" dirty="0"/>
              <a:t>ঘ) আল্লাহকে অস্বীকার করা বা তাঁর সাথে শত্রুতা পোষণ করা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]</a:t>
            </a:r>
          </a:p>
          <a:p>
            <a:r>
              <a:rPr lang="as-IN" b="1" dirty="0"/>
              <a:t>২০. "কুফরে ইস্তিবদাল" কী?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শয়তানের অনুসরণ করা</a:t>
            </a:r>
            <a:br>
              <a:rPr lang="as-IN" dirty="0"/>
            </a:br>
            <a:r>
              <a:rPr lang="as-IN" dirty="0"/>
              <a:t>খ) আল্লাহর বিধান পরিবর্তন করে নিজের মনগড়া বিধান চালু করা</a:t>
            </a:r>
            <a:br>
              <a:rPr lang="as-IN" dirty="0"/>
            </a:br>
            <a:r>
              <a:rPr lang="as-IN" dirty="0"/>
              <a:t>গ) সব ধর্মকে সমান মনে করা</a:t>
            </a:r>
            <a:br>
              <a:rPr lang="as-IN" dirty="0"/>
            </a:br>
            <a:r>
              <a:rPr lang="as-IN" dirty="0"/>
              <a:t>ঘ) আল্লাহর প্রতি ভরসা করা</a:t>
            </a:r>
          </a:p>
          <a:p>
            <a:r>
              <a:rPr lang="as-IN" b="1" dirty="0"/>
              <a:t>২১. ঈমানের বিপরীত ও ধ্বংসকারী বিষয় হলো—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কুফর, শিরক ও নেফাক</a:t>
            </a:r>
            <a:br>
              <a:rPr lang="as-IN" dirty="0"/>
            </a:br>
            <a:r>
              <a:rPr lang="as-IN" dirty="0"/>
              <a:t>খ) সালাত, সিয়াম ও যাকাত</a:t>
            </a:r>
            <a:br>
              <a:rPr lang="as-IN" dirty="0"/>
            </a:br>
            <a:r>
              <a:rPr lang="as-IN" dirty="0"/>
              <a:t>গ) সবর ও শোকর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7/16/2026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r>
              <a:rPr lang="as-IN" b="1" dirty="0"/>
              <a:t>২২. কুফর মানবজীবনে কী প্রভাব ফেলে?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সমাজে শান্তি আনে</a:t>
            </a:r>
            <a:br>
              <a:rPr lang="as-IN" dirty="0"/>
            </a:br>
            <a:r>
              <a:rPr lang="as-IN" dirty="0"/>
              <a:t>খ) দুনিয়া ও আখেরাতে ধ্বংস ডেকে আনে</a:t>
            </a:r>
            <a:br>
              <a:rPr lang="as-IN" dirty="0"/>
            </a:br>
            <a:r>
              <a:rPr lang="as-IN" dirty="0"/>
              <a:t>গ) মানুষের মর্যাদা বৃদ্ধি করে</a:t>
            </a:r>
            <a:br>
              <a:rPr lang="as-IN" dirty="0"/>
            </a:br>
            <a:r>
              <a:rPr lang="as-IN" dirty="0"/>
              <a:t>ঘ) পরোপকারী করে তোলে</a:t>
            </a:r>
          </a:p>
          <a:p>
            <a:r>
              <a:rPr lang="as-IN" b="1" dirty="0"/>
              <a:t>২৩. কোরআনে কাদেরকে "আশাদুল কুফর" বা সবচেয়ে বড় কাফের বলা হয়েছে?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মুনাফিকদের</a:t>
            </a:r>
            <a:br>
              <a:rPr lang="as-IN" dirty="0"/>
            </a:br>
            <a:r>
              <a:rPr lang="as-IN" dirty="0"/>
              <a:t>খ) মুশরিকদের</a:t>
            </a:r>
            <a:br>
              <a:rPr lang="as-IN" dirty="0"/>
            </a:br>
            <a:r>
              <a:rPr lang="as-IN" dirty="0"/>
              <a:t>গ) যারা জাদুতে বিশ্বাস করে</a:t>
            </a:r>
            <a:br>
              <a:rPr lang="as-IN" dirty="0"/>
            </a:br>
            <a:r>
              <a:rPr lang="as-IN" dirty="0"/>
              <a:t>ঘ) যারা স্বেচ্ছায় ও জেনে বুঝে সত্য গোপন করে এবং বিরোধিতা করে [</a:t>
            </a:r>
            <a:r>
              <a:rPr lang="as-IN" dirty="0">
                <a:hlinkClick r:id="rId2"/>
              </a:rPr>
              <a:t>1</a:t>
            </a:r>
            <a:r>
              <a:rPr lang="as-IN" dirty="0"/>
              <a:t>, </a:t>
            </a:r>
            <a:r>
              <a:rPr lang="as-IN" dirty="0">
                <a:hlinkClick r:id="rId3"/>
              </a:rPr>
              <a:t>2</a:t>
            </a:r>
            <a:r>
              <a:rPr lang="as-IN" dirty="0"/>
              <a:t>]</a:t>
            </a:r>
          </a:p>
          <a:p>
            <a:r>
              <a:rPr lang="as-IN" b="1" dirty="0"/>
              <a:t>২৪. কুফরের চূড়ান্ত পরিণতি কী?</a:t>
            </a:r>
            <a:r>
              <a:rPr lang="as-IN" dirty="0"/>
              <a:t/>
            </a:r>
            <a:br>
              <a:rPr lang="as-IN" dirty="0"/>
            </a:br>
            <a:r>
              <a:rPr lang="as-IN" dirty="0"/>
              <a:t>ক) চিরস্থায়ী জাহান্নাম</a:t>
            </a:r>
            <a:br>
              <a:rPr lang="as-IN" dirty="0"/>
            </a:br>
            <a:r>
              <a:rPr lang="as-IN" dirty="0"/>
              <a:t>খ) দুনিয়াতে সুখ</a:t>
            </a:r>
            <a:br>
              <a:rPr lang="as-IN" dirty="0"/>
            </a:br>
            <a:r>
              <a:rPr lang="as-IN" dirty="0"/>
              <a:t>গ) আখেরাতে মুক্তি</a:t>
            </a:r>
            <a:br>
              <a:rPr lang="as-IN" dirty="0"/>
            </a:br>
            <a:r>
              <a:rPr lang="as-IN" dirty="0"/>
              <a:t>ঘ) সাধারণ শাস্তি [</a:t>
            </a:r>
            <a:r>
              <a:rPr lang="as-IN" dirty="0">
                <a:hlinkClick r:id="rId4"/>
              </a:rPr>
              <a:t>1</a:t>
            </a:r>
            <a:r>
              <a:rPr lang="as-IN" dirty="0"/>
              <a:t>]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7/16/2026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EEDC-4E8B-4613-877B-95C761EB63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6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183</Words>
  <Application>Microsoft Office PowerPoint</Application>
  <PresentationFormat>On-screen Show (4:3)</PresentationFormat>
  <Paragraphs>61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কুফর</vt:lpstr>
      <vt:lpstr>ইসলামি পরিভাষায়, মহান আল্লাহ, তাঁর রাসুল এবং ইসলামের মৌলিক বিশ্বাসগুলোকে (ঈমানের রুকনসমূহ) অস্বীকার বা অবিশ্বাস করাকে কুফর বলা হয়।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Haven</dc:creator>
  <cp:lastModifiedBy>Haven</cp:lastModifiedBy>
  <cp:revision>53</cp:revision>
  <dcterms:created xsi:type="dcterms:W3CDTF">2026-07-15T13:54:26Z</dcterms:created>
  <dcterms:modified xsi:type="dcterms:W3CDTF">2026-07-19T11:38:14Z</dcterms:modified>
</cp:coreProperties>
</file>