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28"/>
  </p:notesMasterIdLst>
  <p:sldIdLst>
    <p:sldId id="691" r:id="rId4"/>
    <p:sldId id="727" r:id="rId5"/>
    <p:sldId id="716" r:id="rId6"/>
    <p:sldId id="324" r:id="rId7"/>
    <p:sldId id="735" r:id="rId8"/>
    <p:sldId id="712" r:id="rId9"/>
    <p:sldId id="325" r:id="rId10"/>
    <p:sldId id="718" r:id="rId11"/>
    <p:sldId id="720" r:id="rId12"/>
    <p:sldId id="297" r:id="rId13"/>
    <p:sldId id="724" r:id="rId14"/>
    <p:sldId id="273" r:id="rId15"/>
    <p:sldId id="287" r:id="rId16"/>
    <p:sldId id="729" r:id="rId17"/>
    <p:sldId id="260" r:id="rId18"/>
    <p:sldId id="381" r:id="rId19"/>
    <p:sldId id="284" r:id="rId20"/>
    <p:sldId id="383" r:id="rId21"/>
    <p:sldId id="289" r:id="rId22"/>
    <p:sldId id="731" r:id="rId23"/>
    <p:sldId id="723" r:id="rId24"/>
    <p:sldId id="414" r:id="rId25"/>
    <p:sldId id="419" r:id="rId26"/>
    <p:sldId id="380" r:id="rId27"/>
  </p:sldIdLst>
  <p:sldSz cx="12192000" cy="6858000"/>
  <p:notesSz cx="9866313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53F"/>
    <a:srgbClr val="054B07"/>
    <a:srgbClr val="009900"/>
    <a:srgbClr val="003366"/>
    <a:srgbClr val="CC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5" autoAdjust="0"/>
    <p:restoredTop sz="94660"/>
  </p:normalViewPr>
  <p:slideViewPr>
    <p:cSldViewPr>
      <p:cViewPr varScale="1">
        <p:scale>
          <a:sx n="68" d="100"/>
          <a:sy n="68" d="100"/>
        </p:scale>
        <p:origin x="990" y="72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FF590-893D-49AE-A4D3-AA86AE7C2DC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6BC51-7F86-48F1-B7E4-BDCD90F7B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13063" y="841375"/>
            <a:ext cx="4040187" cy="2273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66BC51-7F86-48F1-B7E4-BDCD90F7BF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3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0162A-997F-478B-BE99-43C25F217C1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42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B0162A-997F-478B-BE99-43C25F217C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53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13063" y="841375"/>
            <a:ext cx="4040187" cy="2273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66BC51-7F86-48F1-B7E4-BDCD90F7BF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4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13063" y="841375"/>
            <a:ext cx="4040187" cy="2273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66BC51-7F86-48F1-B7E4-BDCD90F7BFF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22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DB62F99E-FE69-4061-9603-77B556FA6261}"/>
              </a:ext>
            </a:extLst>
          </p:cNvPr>
          <p:cNvSpPr>
            <a:spLocks noGrp="1"/>
          </p:cNvSpPr>
          <p:nvPr userDrawn="1"/>
        </p:nvSpPr>
        <p:spPr>
          <a:xfrm>
            <a:off x="-103051" y="4343400"/>
            <a:ext cx="3581400" cy="17342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Mehfuza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Gesmin</a:t>
            </a:r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Assistant Headmaster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Morning Shift )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Senior Teacher  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Business Studies  (Accounting )  Index no-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1029607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Police Lines School &amp; College &amp; Rangpur</a:t>
            </a:r>
          </a:p>
          <a:p>
            <a:endParaRPr lang="en-US" sz="1050" dirty="0"/>
          </a:p>
          <a:p>
            <a:fld id="{1D8BD707-D9CF-40AE-B4C6-C98DA3205C09}" type="datetimeFigureOut">
              <a:rPr lang="en-US" sz="1050" smtClean="0"/>
              <a:pPr/>
              <a:t>7/29/2026</a:t>
            </a:fld>
            <a:endParaRPr lang="en-US" sz="1050" dirty="0"/>
          </a:p>
          <a:p>
            <a:pPr algn="ctr"/>
            <a:endParaRPr lang="en-US" sz="105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323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9176-B55F-40AF-9920-676A1BAD0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2" y="1122363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B280D0-8A33-4F17-B581-5E825A063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2" y="3602038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54564-1769-43E0-B76F-A5F2037F1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22DEE-185B-4E8C-99A4-404AE38C9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2BB3D-36B3-454E-B0EE-134134812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38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6AC37-CEC9-4574-8521-D5E61377A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2BDFF-167A-4E1A-AFC5-E1562FF6E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CA2F0-C621-4118-A9DB-EADBA7A18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28259-C261-443A-8638-F18AF056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C3DC0-29D8-4236-AD56-80D5F960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02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B727-E642-41D4-8324-0D50C4E61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4DF28-29BA-4D0C-9687-D649D201C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5737F-1C86-478E-98EE-B492B48C0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89B2C-2C8F-4F69-BA73-F611E3933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D3625-2B1B-43B1-B70C-756180028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67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9F13-2063-470F-8A39-CF66C4EF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FA750-A7A5-4006-980A-210FBDC9E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978450-059E-4C97-8A7E-99E89D1FC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0D486-D060-4488-A0A3-419A3ED2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89990-39DC-4807-B927-12D1052D7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F7EEB-19D7-4519-AEEF-7F57084D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73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E2B5F-99AA-40EB-8D6E-32D255F1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75B53-BA68-4D10-BC3B-D8ECA84F0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7E39D-9B7D-4735-B11A-4A7554F4F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5D630A-4BAF-45CE-8EB2-7CA7DEB58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BBA7-EB0C-4731-8905-61EC01FAF0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E1ADF-77CB-4B2E-8D77-BFA4A8C96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88EEB6-5FFB-452B-B56C-FE1A9512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994B53-6EBC-486F-82B3-FE139E618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8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DA1E4-5F54-4A67-B229-05F3E257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D7B543-DED2-4C41-8FF8-A7DBECA1F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90815B-9D4D-4374-87BD-201A19962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46CB15-E0BC-44EB-9E29-2662BE8C7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33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BCEF56-8EB4-4E52-85A1-D09C51EA9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5582B-C56E-4C16-8A7C-D7364F758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9E24C-EF01-4DC3-B97A-3AB74BB1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0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8B7A1-9B44-4D09-8E32-969BA15CB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D0E63-D511-4954-A543-6A4ADFDC7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9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0C6F4-A34C-4C45-AB83-2D2E60DC4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0BA8A-4DEB-4C1F-9672-1E52F0EE5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7BC68-AF7D-422F-84D5-CD4E9EE3E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9616A-1DA6-4DFA-9D47-EBB0764E9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49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39038-BDC5-4C6A-BF8F-12CADB2EE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D394C-0477-44D7-A6CE-A8BB421EF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9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490267-72EA-4ED2-8F8C-272F066BF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66180-C969-49F3-96C9-8AD720F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C4614-C7E8-4636-BFF0-1EF3FE863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1056D-E469-4573-A630-61BDD89D4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80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BABF-0A9B-4384-AFE9-A91091421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745E39-D42C-46F0-A6FF-8D26ED3D7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594A8-7765-4430-B068-8B3F94910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0D200-8034-40C3-9B66-D0CC4C27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66EEC-C3A7-4CC5-A00A-07738ABB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489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75D75F-BAE7-4FA6-B2EE-DCE3D9CB4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8AAD4-1147-41DA-8179-5110601CA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29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7A2BF-D84F-42FB-9C37-0D43B3A4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908C6-A1C0-438F-A54E-691D50597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92DD1-43AF-411B-B3D7-40E39B12E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5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EC656-D4D1-46D8-AD30-367FBF119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2" y="1122363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79F3E-02AC-4BB9-9FCF-0E1BA6283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2" y="3602038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C4983-1B40-4C0A-84CF-1CBB0BBD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87156-981E-4A2C-8D47-67E97590F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40135-C3EE-4B8F-A565-C5AB61CB1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290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570DF-D697-42EE-93BC-E0920FA2C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A4A90-0EE3-410A-8CB9-29F656545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AC672-A2B3-4473-A276-EDE24D90F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A7906-FB98-4F9A-8E1C-490FAE06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ECFAF-031D-4E97-A94E-A0B404724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23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0B40-1224-41CB-998A-EF0BEB960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ADDB1-AE0C-407C-B2F2-C3D412CDC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A7056-CA28-4087-858B-B8C90FF30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5CB48-E9C4-4B02-B2D1-3CB066EED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3B441-AA02-452E-B3BE-FFA3CDD71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46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2488E-4B1A-4BF7-A6EC-D00CCB35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51C5-522D-48C3-B585-1842CEE62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62D0-AF75-4D92-9A0D-974735E92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B8861-7FC5-4B05-858D-BCC20DC89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9972C-412E-44BB-8A28-80B717ED1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E4A28-E0D8-4072-B0EE-466C73956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264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EE252-0B9E-4563-872B-141699B7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3F41C-C2DC-401D-9A7D-BAC7E176E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C7DF2-DE1A-4507-8FC0-4DA6E4C65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3287AE-DD5B-49F6-80B8-997FC77771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6CA40E-2780-4456-91EF-8D38044053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5060D1-AA94-4E18-8AA5-F6D5FA4D5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4E1A95-6969-4C9D-BA66-7612AC99B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BC899D-F56F-41BA-B737-E4E2074DF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5082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00707-2B1E-4818-A7E9-83A73B3BE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4F6CD9-375E-413B-9764-BA6AB89C1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BC563-1606-4A51-8437-CA21478B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697B5-9DCF-4502-9FA5-590879E16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94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4B1E4A-3876-4A2B-8787-A83C1870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13B58A-5F5C-43DA-8A8A-C171A7A37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D707F-801A-4B05-B63D-F31D5614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091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6B404-A88C-4872-B158-BE4F12C5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6C502-5BE6-426B-89B2-3BAEC129B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9"/>
            <a:ext cx="617219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37A84-7C10-4E2A-8558-0768CEA4D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06BA32-B634-4AA7-945E-A3058513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22626-BBAC-430D-844D-2048A9158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EEC079-70D0-4988-A0D9-7368278B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502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A5CD8-5753-4CD8-A693-228CA725D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DA9506-18CA-4D08-8A5E-31433E4BC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9"/>
            <a:ext cx="6172199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6A09B-9118-4C0B-97F0-78AAFE86D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DEAE4-E88A-420C-A118-0A5377173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B43978-EF30-40BD-8739-CA13B9196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EF0F5-D2AD-48E3-A5FC-ED729FFF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455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F08E-E45F-4C1F-AADD-DB03FD91B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7FA607-1F5E-4905-9A52-C11DAD096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9AFF6-3760-46B4-A3FB-D68339AB3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2614F-CE7D-437B-A229-2C6BBF8D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CD3D5-6A51-4A30-AEDF-4909A989D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846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148BB4-EC45-4F40-B0F2-CB1EB5D55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FF6570-7527-4563-ACED-92D7FEA3E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29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88517-04C8-4F37-AE15-53415AADE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1F7C-7927-41B4-BECF-C07DB95FE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D4B4F-8F1F-42B8-8E60-962F9FBF6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75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28D838-E058-48F5-B716-143A0B941C65}"/>
              </a:ext>
            </a:extLst>
          </p:cNvPr>
          <p:cNvSpPr>
            <a:spLocks noGrp="1"/>
          </p:cNvSpPr>
          <p:nvPr userDrawn="1"/>
        </p:nvSpPr>
        <p:spPr>
          <a:xfrm>
            <a:off x="-103051" y="4343400"/>
            <a:ext cx="3581400" cy="17342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Mehfuza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Gesmin</a:t>
            </a:r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Assistant Headmaster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Morning Shift )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Senior Teacher  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Business Studies  (Accounting )  Index no-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1029607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Police Lines School &amp; College &amp; Rangpur</a:t>
            </a:r>
          </a:p>
          <a:p>
            <a:endParaRPr lang="en-US" sz="1050" dirty="0"/>
          </a:p>
          <a:p>
            <a:fld id="{1D8BD707-D9CF-40AE-B4C6-C98DA3205C09}" type="datetimeFigureOut">
              <a:rPr lang="en-US" sz="1050" smtClean="0"/>
              <a:pPr/>
              <a:t>7/29/2026</a:t>
            </a:fld>
            <a:endParaRPr lang="en-US" sz="1050" dirty="0"/>
          </a:p>
          <a:p>
            <a:pPr algn="ctr"/>
            <a:endParaRPr lang="en-US" sz="105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>
            <a:extLst>
              <a:ext uri="{FF2B5EF4-FFF2-40B4-BE49-F238E27FC236}">
                <a16:creationId xmlns:a16="http://schemas.microsoft.com/office/drawing/2014/main" id="{42C1E2DA-48F6-476F-AB44-BE83E71CAF4D}"/>
              </a:ext>
            </a:extLst>
          </p:cNvPr>
          <p:cNvSpPr>
            <a:spLocks noGrp="1"/>
          </p:cNvSpPr>
          <p:nvPr userDrawn="1"/>
        </p:nvSpPr>
        <p:spPr>
          <a:xfrm>
            <a:off x="-457200" y="4648200"/>
            <a:ext cx="3505200" cy="1798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Mehfuza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Gesmin</a:t>
            </a:r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Assistant Headmaster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Morning Shift ) &amp;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Senior Teacher  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Business Studies  (Accounting ) 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Index no-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1029607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Police Lines School &amp; College &amp; Rangpur</a:t>
            </a:r>
          </a:p>
          <a:p>
            <a:fld id="{1D8BD707-D9CF-40AE-B4C6-C98DA3205C09}" type="datetimeFigureOut">
              <a:rPr lang="en-US" sz="1050" smtClean="0"/>
              <a:pPr/>
              <a:t>7/29/2026</a:t>
            </a:fld>
            <a:endParaRPr lang="en-US" sz="1050" dirty="0"/>
          </a:p>
          <a:p>
            <a:pPr algn="ctr"/>
            <a:endParaRPr lang="en-US" sz="105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mehfuza\Desktop\flowers\14.jp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1219200" y="-685800"/>
            <a:ext cx="14630400" cy="8229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8E7D44-8214-4661-A476-99CD89759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B9A683-5483-4AE5-B78C-D769A8921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2E37D-890C-4CE5-9690-E9ED0A161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93091-40DB-46A0-8966-B5279A0D3C8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805F0-4D4A-4377-BF99-BE3D64DEB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B14E-9F5D-460C-B382-A85806EB9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830BD-D566-44A8-827A-ACE36E4DE7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335EE9B1-D0A9-44ED-B589-DC31DFD37860}"/>
              </a:ext>
            </a:extLst>
          </p:cNvPr>
          <p:cNvSpPr>
            <a:spLocks noGrp="1"/>
          </p:cNvSpPr>
          <p:nvPr userDrawn="1"/>
        </p:nvSpPr>
        <p:spPr>
          <a:xfrm>
            <a:off x="-103051" y="4343400"/>
            <a:ext cx="3581400" cy="17342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Mehfuza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Gesmin</a:t>
            </a:r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Assistant Headmaster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Morning Shift )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Senior Teacher  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Business Studies  (Accounting )  Index no-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1029607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Police Lines School &amp; College &amp; Rangpur</a:t>
            </a:r>
          </a:p>
          <a:p>
            <a:endParaRPr lang="en-US" sz="1050" dirty="0"/>
          </a:p>
          <a:p>
            <a:fld id="{1D8BD707-D9CF-40AE-B4C6-C98DA3205C09}" type="datetimeFigureOut">
              <a:rPr lang="en-US" sz="1050" smtClean="0"/>
              <a:pPr/>
              <a:t>7/29/2026</a:t>
            </a:fld>
            <a:endParaRPr lang="en-US" sz="1050" dirty="0"/>
          </a:p>
          <a:p>
            <a:pPr algn="ctr"/>
            <a:endParaRPr lang="en-US" sz="105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9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FF60E3-F4B9-4F86-B4FB-BF95ACAC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E7E902-EFD3-41F6-970B-11B3FEC908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B455B-CAE0-49D8-A20C-36DC6A626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DD546-C9BC-4A6D-81CB-6DEEDED8B87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1D97E-852A-403F-9746-8CFDB1A828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247EB-F60F-494B-8ADC-637E4FF89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8869C-54FC-4C93-BAAE-E041E80B01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5">
            <a:extLst>
              <a:ext uri="{FF2B5EF4-FFF2-40B4-BE49-F238E27FC236}">
                <a16:creationId xmlns:a16="http://schemas.microsoft.com/office/drawing/2014/main" id="{A79A9A22-5876-4D73-B3BD-4759A8938A4A}"/>
              </a:ext>
            </a:extLst>
          </p:cNvPr>
          <p:cNvSpPr>
            <a:spLocks noGrp="1"/>
          </p:cNvSpPr>
          <p:nvPr userDrawn="1"/>
        </p:nvSpPr>
        <p:spPr>
          <a:xfrm>
            <a:off x="418012" y="4343400"/>
            <a:ext cx="3581400" cy="17342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Mehfuza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Gesmin</a:t>
            </a:r>
            <a:endParaRPr lang="en-US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Assistant Headmaster 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Morning Shift )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Senior Teacher  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Business Studies  (Accounting )  Index no-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1029607</a:t>
            </a:r>
          </a:p>
          <a:p>
            <a:pPr algn="ctr"/>
            <a:r>
              <a:rPr lang="en-US" sz="105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Police Lines School &amp; College &amp; Rangpur</a:t>
            </a:r>
          </a:p>
          <a:p>
            <a:endParaRPr lang="en-US" sz="1050" dirty="0"/>
          </a:p>
          <a:p>
            <a:fld id="{1D8BD707-D9CF-40AE-B4C6-C98DA3205C09}" type="datetimeFigureOut">
              <a:rPr lang="en-US" sz="1050" smtClean="0"/>
              <a:pPr/>
              <a:t>7/29/2026</a:t>
            </a:fld>
            <a:endParaRPr lang="en-US" sz="1050" dirty="0"/>
          </a:p>
          <a:p>
            <a:pPr algn="ctr"/>
            <a:endParaRPr lang="en-US" sz="105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50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98136" y="457200"/>
            <a:ext cx="6019800" cy="495520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Mehfuza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Gesmin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Assistant Headmaster 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Morning Shift ) &amp;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Senior Teacher 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Business Studies  (Accounting )  Index no-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1029607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Police Lines School &amp; College &amp; Rangpur</a:t>
            </a:r>
          </a:p>
          <a:p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Manual </a:t>
            </a:r>
            <a:r>
              <a:rPr lang="en-US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Writter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(Accounting )CPD-1,2 ( TQI )</a:t>
            </a:r>
          </a:p>
          <a:p>
            <a:r>
              <a:rPr lang="en-US" sz="1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SES-DP trainer </a:t>
            </a:r>
            <a:r>
              <a:rPr lang="en-US" sz="1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Accounting, Finance &amp; Business Studies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Questions </a:t>
            </a:r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Modarator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&amp; Head Examiner</a:t>
            </a: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Dinajpur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edu.bd.com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1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M.Com</a:t>
            </a:r>
            <a:r>
              <a:rPr lang="en-US" sz="1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</a:t>
            </a:r>
            <a:r>
              <a:rPr lang="en-US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Accounting</a:t>
            </a:r>
            <a:r>
              <a:rPr lang="en-US" sz="1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M.ed</a:t>
            </a:r>
            <a:r>
              <a:rPr lang="en-US" sz="1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)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TOT  from Malaysia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Mobile: 01716-912078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77800" y="-480060"/>
            <a:ext cx="1920240" cy="3416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20" dirty="0"/>
              <a:t>Time : 40 minutes</a:t>
            </a:r>
          </a:p>
        </p:txBody>
      </p:sp>
      <p:pic>
        <p:nvPicPr>
          <p:cNvPr id="2" name="Content Placeholder 3" descr="CIMG0074.JPG">
            <a:extLst>
              <a:ext uri="{FF2B5EF4-FFF2-40B4-BE49-F238E27FC236}">
                <a16:creationId xmlns:a16="http://schemas.microsoft.com/office/drawing/2014/main" id="{D3B6959F-A267-919E-EF2E-65D6DA1BB0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3" r="16071" b="42857"/>
          <a:stretch>
            <a:fillRect/>
          </a:stretch>
        </p:blipFill>
        <p:spPr>
          <a:xfrm>
            <a:off x="1172031" y="1079554"/>
            <a:ext cx="4458475" cy="340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4CA561-A394-49F8-B252-E5391B8FB9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736" y="1934177"/>
            <a:ext cx="3589869" cy="469522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776338-0B01-4252-81CB-45127AF079CD}"/>
              </a:ext>
            </a:extLst>
          </p:cNvPr>
          <p:cNvSpPr txBox="1"/>
          <p:nvPr/>
        </p:nvSpPr>
        <p:spPr>
          <a:xfrm>
            <a:off x="1981200" y="850946"/>
            <a:ext cx="8915400" cy="107721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পুলিশ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লাইন্স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কলেজ,রংপুর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২০২০ /21/22/23/26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স্কীম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ওয়ার্ক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evwl©K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GKv‡WwgK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cvV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cwiKíbv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09E0618-471C-4407-AB8F-29CC501D3AAD}"/>
              </a:ext>
            </a:extLst>
          </p:cNvPr>
          <p:cNvCxnSpPr>
            <a:cxnSpLocks/>
          </p:cNvCxnSpPr>
          <p:nvPr/>
        </p:nvCxnSpPr>
        <p:spPr>
          <a:xfrm flipH="1" flipV="1">
            <a:off x="4550866" y="2935008"/>
            <a:ext cx="699913" cy="171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EA9B81-842E-4178-99F2-AB3146F8DB24}"/>
              </a:ext>
            </a:extLst>
          </p:cNvPr>
          <p:cNvCxnSpPr>
            <a:cxnSpLocks/>
          </p:cNvCxnSpPr>
          <p:nvPr/>
        </p:nvCxnSpPr>
        <p:spPr>
          <a:xfrm flipH="1">
            <a:off x="4499265" y="4272857"/>
            <a:ext cx="135956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18D920-BC4B-4097-BD8A-381BE5F3414D}"/>
              </a:ext>
            </a:extLst>
          </p:cNvPr>
          <p:cNvCxnSpPr>
            <a:cxnSpLocks/>
          </p:cNvCxnSpPr>
          <p:nvPr/>
        </p:nvCxnSpPr>
        <p:spPr>
          <a:xfrm flipH="1">
            <a:off x="7093935" y="3812560"/>
            <a:ext cx="154322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B4D52DB-C65A-4A68-B135-89361EB6BDBF}"/>
              </a:ext>
            </a:extLst>
          </p:cNvPr>
          <p:cNvCxnSpPr>
            <a:cxnSpLocks/>
          </p:cNvCxnSpPr>
          <p:nvPr/>
        </p:nvCxnSpPr>
        <p:spPr>
          <a:xfrm flipH="1">
            <a:off x="7852261" y="2901901"/>
            <a:ext cx="10287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773A85-0E94-49BA-9EEF-03C6F1365A87}"/>
              </a:ext>
            </a:extLst>
          </p:cNvPr>
          <p:cNvCxnSpPr>
            <a:cxnSpLocks/>
          </p:cNvCxnSpPr>
          <p:nvPr/>
        </p:nvCxnSpPr>
        <p:spPr>
          <a:xfrm flipH="1">
            <a:off x="6755717" y="4786298"/>
            <a:ext cx="1969245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BC62696-6152-43F3-AEA2-146320E467C9}"/>
              </a:ext>
            </a:extLst>
          </p:cNvPr>
          <p:cNvSpPr txBox="1"/>
          <p:nvPr/>
        </p:nvSpPr>
        <p:spPr>
          <a:xfrm>
            <a:off x="8889818" y="2655816"/>
            <a:ext cx="1371600" cy="40011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NikoshBAN" pitchFamily="2" charset="0"/>
                <a:cs typeface="NikoshBAN" pitchFamily="2" charset="0"/>
              </a:rPr>
              <a:t>প্রান্তিক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169F3F-0875-470F-A8C1-142F5FC399AB}"/>
              </a:ext>
            </a:extLst>
          </p:cNvPr>
          <p:cNvSpPr txBox="1"/>
          <p:nvPr/>
        </p:nvSpPr>
        <p:spPr>
          <a:xfrm>
            <a:off x="8724953" y="4595115"/>
            <a:ext cx="1501636" cy="40011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latin typeface="NikoshBAN" pitchFamily="2" charset="0"/>
                <a:cs typeface="NikoshBAN" pitchFamily="2" charset="0"/>
              </a:rPr>
              <a:t>সংখ্যা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23DD01-D2E5-4696-9EC5-58F5829367B9}"/>
              </a:ext>
            </a:extLst>
          </p:cNvPr>
          <p:cNvSpPr txBox="1"/>
          <p:nvPr/>
        </p:nvSpPr>
        <p:spPr>
          <a:xfrm>
            <a:off x="3126328" y="4031529"/>
            <a:ext cx="1371600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4B066D-620F-497A-AE76-F01C005E4968}"/>
              </a:ext>
            </a:extLst>
          </p:cNvPr>
          <p:cNvSpPr txBox="1"/>
          <p:nvPr/>
        </p:nvSpPr>
        <p:spPr>
          <a:xfrm>
            <a:off x="3126328" y="2655821"/>
            <a:ext cx="1371600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অধ্যায়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F4A4A8-AD1B-4A50-81B3-7AB502C64B50}"/>
              </a:ext>
            </a:extLst>
          </p:cNvPr>
          <p:cNvSpPr txBox="1"/>
          <p:nvPr/>
        </p:nvSpPr>
        <p:spPr>
          <a:xfrm>
            <a:off x="8724958" y="3477531"/>
            <a:ext cx="2159919" cy="830997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ভিত্তিক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ধারাবাহিক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27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71"/>
    </mc:Choice>
    <mc:Fallback xmlns="">
      <p:transition spd="slow" advTm="48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E4D36F-EB6F-4878-B9F8-ACDB4825D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685800"/>
            <a:ext cx="8522947" cy="584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8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IMG_20191207_1125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63794" y="2209800"/>
            <a:ext cx="5562600" cy="4171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C3DCB7-294D-44CE-A7A7-0C7A17A21218}"/>
              </a:ext>
            </a:extLst>
          </p:cNvPr>
          <p:cNvSpPr txBox="1"/>
          <p:nvPr/>
        </p:nvSpPr>
        <p:spPr>
          <a:xfrm>
            <a:off x="2971800" y="685800"/>
            <a:ext cx="7593406" cy="13849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পুলিশ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লাইন্স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রংপুর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শ্রেণিকক্ষে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পাঠদান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  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অধ্যক্ষ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মহোদয়ের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কক্ষে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২০২০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স্কীম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ওয়ার্ক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বিষয়ক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মিটিং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47"/>
    </mc:Choice>
    <mc:Fallback xmlns="">
      <p:transition spd="slow" advTm="43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EA5838-BEB7-41E3-B060-A5F52A828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066800"/>
            <a:ext cx="5547841" cy="44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6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891"/>
    </mc:Choice>
    <mc:Fallback xmlns="">
      <p:transition spd="slow" advTm="6889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67ED39-0E3E-46DE-9D74-416569169E7A}"/>
              </a:ext>
            </a:extLst>
          </p:cNvPr>
          <p:cNvSpPr txBox="1"/>
          <p:nvPr/>
        </p:nvSpPr>
        <p:spPr>
          <a:xfrm>
            <a:off x="4419600" y="838200"/>
            <a:ext cx="4800600" cy="10156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1.</a:t>
            </a:r>
            <a:r>
              <a:rPr lang="en-US" sz="6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9AE0E8-B761-4F2D-8FFC-D155820DD523}"/>
              </a:ext>
            </a:extLst>
          </p:cNvPr>
          <p:cNvSpPr txBox="1"/>
          <p:nvPr/>
        </p:nvSpPr>
        <p:spPr>
          <a:xfrm>
            <a:off x="1752600" y="1910195"/>
            <a:ext cx="9296400" cy="2246769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utonnyMJ" pitchFamily="2" charset="0"/>
                <a:cs typeface="NikoshBAN" pitchFamily="2" charset="0"/>
              </a:rPr>
              <a:t>1.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বোর্ড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করবেন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২.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wkÿv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_©xiv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বিষয়ভিত্তিক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শিক্ষকের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লেকচার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শুনবেন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তুলবেন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এভাবে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১৬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সপ্তাহের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লেকচার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৪৮/৬৪/৮০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LvZvq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†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Zvjv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সস্পন্ন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করবেন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শিক্ষার্থীর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এ্যাসাইনমেন্ট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হিসাবে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গণ্য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।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SutonnyMJ" pitchFamily="2" charset="0"/>
                <a:cs typeface="NikoshBAN" pitchFamily="2" charset="0"/>
              </a:rPr>
              <a:t>GLv‡b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avivevwnK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b¤^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i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_</a:t>
            </a:r>
            <a:r>
              <a:rPr lang="en-US" sz="2800" dirty="0" err="1">
                <a:latin typeface="SutonnyMJ" pitchFamily="2" charset="0"/>
                <a:cs typeface="NikoshBAN" pitchFamily="2" charset="0"/>
              </a:rPr>
              <a:t>vK‡e</a:t>
            </a:r>
            <a:r>
              <a:rPr lang="en-US" sz="2800" dirty="0">
                <a:latin typeface="SutonnyMJ" pitchFamily="2" charset="0"/>
                <a:cs typeface="NikoshBAN" pitchFamily="2" charset="0"/>
              </a:rPr>
              <a:t> = 5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104A67-6839-446F-8259-417F35B25F09}"/>
              </a:ext>
            </a:extLst>
          </p:cNvPr>
          <p:cNvSpPr txBox="1"/>
          <p:nvPr/>
        </p:nvSpPr>
        <p:spPr>
          <a:xfrm>
            <a:off x="2988798" y="4213296"/>
            <a:ext cx="9144000" cy="13849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হিসাবে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ম্যাপ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বোর্ডের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অংশগ্রহণমূলক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মাল্টিমিডিয়ার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সাউন্ড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সিস্টেম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শ্রেণিকক্ষগুলো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একইভাবে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সাজাতে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।   </a:t>
            </a:r>
          </a:p>
        </p:txBody>
      </p:sp>
    </p:spTree>
    <p:extLst>
      <p:ext uri="{BB962C8B-B14F-4D97-AF65-F5344CB8AC3E}">
        <p14:creationId xmlns:p14="http://schemas.microsoft.com/office/powerpoint/2010/main" val="14900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82025"/>
            <a:ext cx="8991600" cy="1676400"/>
          </a:xfr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T= Test of formative</a:t>
            </a:r>
            <a:r>
              <a:rPr lang="en-US" sz="67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67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br>
              <a:rPr lang="en-US" dirty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753100" y="1358325"/>
            <a:ext cx="381000" cy="838200"/>
          </a:xfrm>
          <a:prstGeom prst="down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14800" y="2241828"/>
            <a:ext cx="3962400" cy="830997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গঠনকালীন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819400" y="33014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819400" y="60446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2819400" y="38348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819400" y="45206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2819400" y="52826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05200" y="3072826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05200" y="4292026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9000" y="5066438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অভীক্ষা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5200" y="5816026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05200" y="3631051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096000" y="33014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6096000" y="52826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6096000" y="45968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6096000" y="3987225"/>
            <a:ext cx="457200" cy="1524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705600" y="3149026"/>
            <a:ext cx="29718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বিতর্ক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প্রতিযোগিতা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29400" y="3758626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মাথা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খাটানো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05600" y="4368226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অভিনয়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05600" y="5130225"/>
            <a:ext cx="2133600" cy="584775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মাসিক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টেস্ট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636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037"/>
    </mc:Choice>
    <mc:Fallback xmlns="">
      <p:transition spd="slow" advTm="61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620539"/>
            <a:ext cx="8686800" cy="5616922"/>
          </a:xfrm>
          <a:prstGeom prst="rect">
            <a:avLst/>
          </a:prstGeom>
          <a:solidFill>
            <a:schemeClr val="bg2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যোগ্যতা</a:t>
            </a:r>
            <a:r>
              <a:rPr lang="en-U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ভিত্তিক</a:t>
            </a:r>
            <a:r>
              <a:rPr lang="en-U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একাডেমিক</a:t>
            </a:r>
            <a:r>
              <a:rPr lang="en-U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4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      </a:t>
            </a:r>
          </a:p>
          <a:p>
            <a:pPr algn="ctr"/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ধারায়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বিষয়ভিত্তিক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স্কীম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অব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ওয়ার্ক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প্রণয়ন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পরিকল্পনা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প্রণয়ন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শ্রেণিকক্ষে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পাঠদান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গঠনকালীন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C A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)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প্রণয়ন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উত্তরপত্র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প্রকাশ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গড়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গ্রেডিং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গড়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নম্বর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গঠনকালীন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+ ১ম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সাময়িক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+ ২য়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সাময়িক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)</a:t>
            </a:r>
          </a:p>
          <a:p>
            <a:pPr algn="just"/>
            <a:r>
              <a:rPr lang="en-US" sz="1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্‌্</a:t>
            </a:r>
            <a:endParaRPr lang="en-US" sz="1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IMG56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70654" y="1219201"/>
            <a:ext cx="7239001" cy="5429251"/>
          </a:xfrm>
          <a:ln w="76200">
            <a:solidFill>
              <a:srgbClr val="C00000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B2D8822-82C7-4ACE-BE2F-478AAE628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209549"/>
            <a:ext cx="5989108" cy="762000"/>
          </a:xfr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Science Teaching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IMG57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1130041"/>
            <a:ext cx="7696200" cy="5616147"/>
          </a:xfrm>
          <a:ln w="76200">
            <a:solidFill>
              <a:srgbClr val="C00000"/>
            </a:solidFill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05200" y="129398"/>
            <a:ext cx="5989108" cy="762000"/>
          </a:xfr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Find out knowledge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7878" y="304800"/>
            <a:ext cx="6705600" cy="1173162"/>
          </a:xfr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en-US" dirty="0"/>
              <a:t>Group discussion</a:t>
            </a:r>
          </a:p>
        </p:txBody>
      </p:sp>
      <p:pic>
        <p:nvPicPr>
          <p:cNvPr id="4" name="Content Placeholder 3" descr="CIMG61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92189" y="1676401"/>
            <a:ext cx="7093634" cy="4777581"/>
          </a:xfrm>
          <a:ln w="76200">
            <a:solidFill>
              <a:srgbClr val="C0000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67ED39-0E3E-46DE-9D74-416569169E7A}"/>
              </a:ext>
            </a:extLst>
          </p:cNvPr>
          <p:cNvSpPr txBox="1"/>
          <p:nvPr/>
        </p:nvSpPr>
        <p:spPr>
          <a:xfrm>
            <a:off x="4800600" y="2133600"/>
            <a:ext cx="4800600" cy="101566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C00000"/>
                </a:solidFill>
              </a:rPr>
              <a:t>1.Preparetion 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320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8C9D1AA-2D92-47E1-AA6B-622D37AF86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758418"/>
              </p:ext>
            </p:extLst>
          </p:nvPr>
        </p:nvGraphicFramePr>
        <p:xfrm>
          <a:off x="3336925" y="0"/>
          <a:ext cx="9023350" cy="676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Document" r:id="rId3" imgW="9724665" imgH="7300820" progId="Word.Document.12">
                  <p:embed/>
                </p:oleObj>
              </mc:Choice>
              <mc:Fallback>
                <p:oleObj name="Document" r:id="rId3" imgW="9724665" imgH="73008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36925" y="0"/>
                        <a:ext cx="9023350" cy="6765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76200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3E555A5B-324A-4CE3-9574-898B81A8D706}"/>
              </a:ext>
            </a:extLst>
          </p:cNvPr>
          <p:cNvSpPr txBox="1">
            <a:spLocks/>
          </p:cNvSpPr>
          <p:nvPr/>
        </p:nvSpPr>
        <p:spPr>
          <a:xfrm>
            <a:off x="-304800" y="1371600"/>
            <a:ext cx="3657600" cy="674946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Result Card 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3H= Head , Heart, Hand</a:t>
            </a:r>
            <a:endParaRPr lang="th-TH" sz="24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0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2FA6CDD-FC04-4CD2-9B03-4D91EB5246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t="240" r="1672" b="5781"/>
          <a:stretch/>
        </p:blipFill>
        <p:spPr>
          <a:xfrm rot="16200000">
            <a:off x="4297076" y="-365192"/>
            <a:ext cx="6016319" cy="836207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8687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ECDD94D-0F44-A5C6-26CE-A2AF55149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998" y="490762"/>
            <a:ext cx="7469944" cy="58764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80993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DE4B8B-237A-4F8E-D48B-2EE20E937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26" y="681959"/>
            <a:ext cx="11804373" cy="480444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6999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3B5ED1-18E2-4029-9226-F338197EB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727"/>
            <a:ext cx="8679766" cy="579728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90F346-4705-9A40-BAA6-DFEB8875001A}"/>
              </a:ext>
            </a:extLst>
          </p:cNvPr>
          <p:cNvSpPr txBox="1"/>
          <p:nvPr/>
        </p:nvSpPr>
        <p:spPr>
          <a:xfrm>
            <a:off x="1518139" y="5828939"/>
            <a:ext cx="8464062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SutonnyMJ" pitchFamily="2" charset="0"/>
                <a:cs typeface="SutonnyMJ" pitchFamily="2" charset="0"/>
              </a:rPr>
              <a:t>GRb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wkÿK‡K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gvbyl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Movi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KvwiMi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| </a:t>
            </a:r>
          </a:p>
        </p:txBody>
      </p:sp>
    </p:spTree>
    <p:extLst>
      <p:ext uri="{BB962C8B-B14F-4D97-AF65-F5344CB8AC3E}">
        <p14:creationId xmlns:p14="http://schemas.microsoft.com/office/powerpoint/2010/main" val="294905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C84AC-5044-39FF-BA04-CA3552311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16A348-6378-479C-8253-164C4619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419870"/>
            <a:ext cx="9448800" cy="58285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DC1E62-67BD-40B6-93D3-D43B9405A220}"/>
              </a:ext>
            </a:extLst>
          </p:cNvPr>
          <p:cNvSpPr txBox="1"/>
          <p:nvPr/>
        </p:nvSpPr>
        <p:spPr>
          <a:xfrm>
            <a:off x="1066800" y="457200"/>
            <a:ext cx="1600200" cy="107721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রূপরেখা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933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8607473-CBF5-4CA1-A215-1D607DFE0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8"/>
          <a:stretch/>
        </p:blipFill>
        <p:spPr>
          <a:xfrm>
            <a:off x="3657599" y="990601"/>
            <a:ext cx="5474495" cy="3810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8028C99-400F-43FD-98C6-D2F7D0F1A8B4}"/>
              </a:ext>
            </a:extLst>
          </p:cNvPr>
          <p:cNvSpPr txBox="1">
            <a:spLocks/>
          </p:cNvSpPr>
          <p:nvPr/>
        </p:nvSpPr>
        <p:spPr>
          <a:xfrm>
            <a:off x="4489846" y="99948"/>
            <a:ext cx="3810000" cy="929640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wkLb</a:t>
            </a:r>
            <a:r>
              <a:rPr lang="en-US" sz="6000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6000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ÿÎ</a:t>
            </a:r>
            <a:endParaRPr lang="th-TH" sz="6000" dirty="0">
              <a:solidFill>
                <a:srgbClr val="002060"/>
              </a:solidFill>
              <a:latin typeface="SutonnyMJ" pitchFamily="2" charset="0"/>
            </a:endParaRPr>
          </a:p>
        </p:txBody>
      </p:sp>
      <p:sp>
        <p:nvSpPr>
          <p:cNvPr id="12" name="Rounded Rectangular Callout 4">
            <a:extLst>
              <a:ext uri="{FF2B5EF4-FFF2-40B4-BE49-F238E27FC236}">
                <a16:creationId xmlns:a16="http://schemas.microsoft.com/office/drawing/2014/main" id="{77413E43-A887-4CD3-8C9B-471AF27056A7}"/>
              </a:ext>
            </a:extLst>
          </p:cNvPr>
          <p:cNvSpPr/>
          <p:nvPr/>
        </p:nvSpPr>
        <p:spPr>
          <a:xfrm>
            <a:off x="10064847" y="228600"/>
            <a:ext cx="2127153" cy="1417320"/>
          </a:xfrm>
          <a:prstGeom prst="wedgeRoundRectCallout">
            <a:avLst>
              <a:gd name="adj1" fmla="val -210470"/>
              <a:gd name="adj2" fmla="val 5789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eyw×e„Ëxq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ÿÎ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Cognitive K+U+A+H/O</a:t>
            </a:r>
            <a:endParaRPr lang="en-US" sz="2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th-TH" sz="1600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3" name="Rounded Rectangular Callout 5">
            <a:extLst>
              <a:ext uri="{FF2B5EF4-FFF2-40B4-BE49-F238E27FC236}">
                <a16:creationId xmlns:a16="http://schemas.microsoft.com/office/drawing/2014/main" id="{B7F844BA-B9AE-4387-8106-DC40347F4BA1}"/>
              </a:ext>
            </a:extLst>
          </p:cNvPr>
          <p:cNvSpPr/>
          <p:nvPr/>
        </p:nvSpPr>
        <p:spPr>
          <a:xfrm>
            <a:off x="9594752" y="2895600"/>
            <a:ext cx="2895600" cy="1557107"/>
          </a:xfrm>
          <a:prstGeom prst="wedgeRoundRectCallout">
            <a:avLst>
              <a:gd name="adj1" fmla="val -182643"/>
              <a:gd name="adj2" fmla="val 3093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200" b="1" dirty="0" err="1">
                <a:solidFill>
                  <a:srgbClr val="003366"/>
                </a:solidFill>
                <a:latin typeface="SutonnyMJ" pitchFamily="2" charset="0"/>
                <a:cs typeface="SutonnyMJ" pitchFamily="2" charset="0"/>
              </a:rPr>
              <a:t>g‡bv‡cwkR</a:t>
            </a:r>
            <a:r>
              <a:rPr lang="en-US" sz="3200" b="1" dirty="0">
                <a:solidFill>
                  <a:srgbClr val="003366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b="1" dirty="0" err="1">
                <a:solidFill>
                  <a:srgbClr val="003366"/>
                </a:solidFill>
                <a:latin typeface="SutonnyMJ" pitchFamily="2" charset="0"/>
                <a:cs typeface="SutonnyMJ" pitchFamily="2" charset="0"/>
              </a:rPr>
              <a:t>ÿÎ</a:t>
            </a:r>
            <a:endParaRPr lang="en-US" sz="3200" b="1" dirty="0">
              <a:solidFill>
                <a:srgbClr val="003366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400" b="1" dirty="0">
                <a:solidFill>
                  <a:srgbClr val="003366"/>
                </a:solidFill>
                <a:latin typeface="NikoshBAN" pitchFamily="2" charset="0"/>
                <a:cs typeface="NikoshBAN" pitchFamily="2" charset="0"/>
              </a:rPr>
              <a:t>Psychomotor</a:t>
            </a:r>
          </a:p>
          <a:p>
            <a:pPr algn="ctr"/>
            <a:r>
              <a:rPr lang="en-US" sz="2400" b="1" dirty="0">
                <a:solidFill>
                  <a:srgbClr val="003366"/>
                </a:solidFill>
                <a:latin typeface="NikoshBAN" pitchFamily="2" charset="0"/>
                <a:cs typeface="NikoshBAN" pitchFamily="2" charset="0"/>
              </a:rPr>
              <a:t>( </a:t>
            </a:r>
            <a:r>
              <a:rPr lang="en-US" sz="2400" b="1" dirty="0" err="1">
                <a:solidFill>
                  <a:srgbClr val="003366"/>
                </a:solidFill>
                <a:latin typeface="NikoshBAN" pitchFamily="2" charset="0"/>
                <a:cs typeface="NikoshBAN" pitchFamily="2" charset="0"/>
              </a:rPr>
              <a:t>দক্ষতা</a:t>
            </a:r>
            <a:r>
              <a:rPr lang="en-US" sz="2400" b="1" dirty="0">
                <a:solidFill>
                  <a:srgbClr val="003366"/>
                </a:solidFill>
                <a:latin typeface="NikoshBAN" pitchFamily="2" charset="0"/>
                <a:cs typeface="NikoshBAN" pitchFamily="2" charset="0"/>
              </a:rPr>
              <a:t> )</a:t>
            </a:r>
            <a:endParaRPr lang="en-US" sz="3200" b="1" dirty="0">
              <a:solidFill>
                <a:srgbClr val="003366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th-TH" sz="3200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4" name="Rounded Rectangular Callout 6">
            <a:extLst>
              <a:ext uri="{FF2B5EF4-FFF2-40B4-BE49-F238E27FC236}">
                <a16:creationId xmlns:a16="http://schemas.microsoft.com/office/drawing/2014/main" id="{533A89A6-2DE5-4750-9C01-1C49F79D7F27}"/>
              </a:ext>
            </a:extLst>
          </p:cNvPr>
          <p:cNvSpPr/>
          <p:nvPr/>
        </p:nvSpPr>
        <p:spPr>
          <a:xfrm>
            <a:off x="0" y="401515"/>
            <a:ext cx="2369216" cy="1244405"/>
          </a:xfrm>
          <a:prstGeom prst="wedgeRoundRectCallout">
            <a:avLst>
              <a:gd name="adj1" fmla="val 213898"/>
              <a:gd name="adj2" fmla="val 155692"/>
              <a:gd name="adj3" fmla="val 16667"/>
            </a:avLst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Av‡eMxq</a:t>
            </a:r>
            <a:r>
              <a:rPr lang="en-US" sz="3600" b="1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ÿÎ</a:t>
            </a:r>
            <a:endParaRPr lang="en-US" sz="360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Affective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890C79E-68FD-44E7-810D-E89E89D9BFDE}"/>
              </a:ext>
            </a:extLst>
          </p:cNvPr>
          <p:cNvSpPr txBox="1">
            <a:spLocks/>
          </p:cNvSpPr>
          <p:nvPr/>
        </p:nvSpPr>
        <p:spPr>
          <a:xfrm>
            <a:off x="4191000" y="5141743"/>
            <a:ext cx="3657600" cy="674946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3H= Head , Heart, Hand</a:t>
            </a:r>
            <a:endParaRPr lang="th-TH" sz="24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56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789"/>
    </mc:Choice>
    <mc:Fallback xmlns="">
      <p:transition spd="slow" advTm="98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000"/>
                            </p:stCondLst>
                            <p:childTnLst>
                              <p:par>
                                <p:cTn id="4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000"/>
                            </p:stCondLst>
                            <p:childTnLst>
                              <p:par>
                                <p:cTn id="4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000"/>
                            </p:stCondLst>
                            <p:childTnLst>
                              <p:par>
                                <p:cTn id="5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000"/>
                            </p:stCondLst>
                            <p:childTnLst>
                              <p:par>
                                <p:cTn id="5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0"/>
                            </p:stCondLst>
                            <p:childTnLst>
                              <p:par>
                                <p:cTn id="6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3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 animBg="1"/>
      <p:bldP spid="13" grpId="0" build="p" animBg="1"/>
      <p:bldP spid="14" grpId="0" uiExpand="1" build="p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8607473-CBF5-4CA1-A215-1D607DFE0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1"/>
          <a:stretch/>
        </p:blipFill>
        <p:spPr>
          <a:xfrm>
            <a:off x="4442485" y="1598672"/>
            <a:ext cx="5314577" cy="310904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8028C99-400F-43FD-98C6-D2F7D0F1A8B4}"/>
              </a:ext>
            </a:extLst>
          </p:cNvPr>
          <p:cNvSpPr txBox="1">
            <a:spLocks/>
          </p:cNvSpPr>
          <p:nvPr/>
        </p:nvSpPr>
        <p:spPr>
          <a:xfrm>
            <a:off x="6060337" y="664925"/>
            <a:ext cx="3011289" cy="716724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wkLb</a:t>
            </a:r>
            <a:r>
              <a:rPr lang="en-US" sz="6000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6000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ÿÎ</a:t>
            </a:r>
            <a:endParaRPr lang="th-TH" sz="6000" dirty="0">
              <a:solidFill>
                <a:srgbClr val="002060"/>
              </a:solidFill>
              <a:latin typeface="SutonnyMJ" pitchFamily="2" charset="0"/>
            </a:endParaRPr>
          </a:p>
        </p:txBody>
      </p:sp>
      <p:sp>
        <p:nvSpPr>
          <p:cNvPr id="12" name="Rounded Rectangular Callout 4">
            <a:extLst>
              <a:ext uri="{FF2B5EF4-FFF2-40B4-BE49-F238E27FC236}">
                <a16:creationId xmlns:a16="http://schemas.microsoft.com/office/drawing/2014/main" id="{77413E43-A887-4CD3-8C9B-471AF27056A7}"/>
              </a:ext>
            </a:extLst>
          </p:cNvPr>
          <p:cNvSpPr/>
          <p:nvPr/>
        </p:nvSpPr>
        <p:spPr>
          <a:xfrm>
            <a:off x="9981868" y="1351169"/>
            <a:ext cx="1226821" cy="1027912"/>
          </a:xfrm>
          <a:prstGeom prst="wedgeRoundRectCallout">
            <a:avLst>
              <a:gd name="adj1" fmla="val -263139"/>
              <a:gd name="adj2" fmla="val 3802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accent3">
                  <a:lumMod val="50000"/>
                </a:schemeClr>
              </a:solidFill>
              <a:latin typeface="SutonnyMJ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latin typeface="SutonnyMJ" pitchFamily="2" charset="0"/>
                <a:cs typeface="NikoshBAN" pitchFamily="2" charset="0"/>
              </a:rPr>
              <a:t>Ávb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th-TH" sz="2000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3" name="Rounded Rectangular Callout 5">
            <a:extLst>
              <a:ext uri="{FF2B5EF4-FFF2-40B4-BE49-F238E27FC236}">
                <a16:creationId xmlns:a16="http://schemas.microsoft.com/office/drawing/2014/main" id="{B7F844BA-B9AE-4387-8106-DC40347F4BA1}"/>
              </a:ext>
            </a:extLst>
          </p:cNvPr>
          <p:cNvSpPr/>
          <p:nvPr/>
        </p:nvSpPr>
        <p:spPr>
          <a:xfrm>
            <a:off x="9757062" y="3301347"/>
            <a:ext cx="1672938" cy="1135118"/>
          </a:xfrm>
          <a:prstGeom prst="wedgeRoundRectCallout">
            <a:avLst>
              <a:gd name="adj1" fmla="val -238700"/>
              <a:gd name="adj2" fmla="val 2734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4000" b="1" dirty="0">
                <a:solidFill>
                  <a:srgbClr val="003366"/>
                </a:solidFill>
                <a:latin typeface="SutonnyMJ" pitchFamily="2" charset="0"/>
                <a:cs typeface="SutonnyMJ" pitchFamily="2" charset="0"/>
              </a:rPr>
              <a:t>`</a:t>
            </a:r>
            <a:r>
              <a:rPr lang="en-US" sz="4000" b="1" dirty="0" err="1">
                <a:solidFill>
                  <a:srgbClr val="003366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4000" b="1" dirty="0">
                <a:solidFill>
                  <a:srgbClr val="003366"/>
                </a:solidFill>
                <a:latin typeface="SutonnyMJ" pitchFamily="2" charset="0"/>
                <a:cs typeface="SutonnyMJ" pitchFamily="2" charset="0"/>
              </a:rPr>
              <a:t> </a:t>
            </a:r>
            <a:endParaRPr lang="en-US" sz="4000" b="1" dirty="0">
              <a:solidFill>
                <a:srgbClr val="003366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th-TH" sz="4000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4" name="Rounded Rectangular Callout 6">
            <a:extLst>
              <a:ext uri="{FF2B5EF4-FFF2-40B4-BE49-F238E27FC236}">
                <a16:creationId xmlns:a16="http://schemas.microsoft.com/office/drawing/2014/main" id="{533A89A6-2DE5-4750-9C01-1C49F79D7F27}"/>
              </a:ext>
            </a:extLst>
          </p:cNvPr>
          <p:cNvSpPr/>
          <p:nvPr/>
        </p:nvSpPr>
        <p:spPr>
          <a:xfrm>
            <a:off x="1147223" y="941882"/>
            <a:ext cx="3233162" cy="487519"/>
          </a:xfrm>
          <a:prstGeom prst="wedgeRoundRectCallout">
            <a:avLst>
              <a:gd name="adj1" fmla="val 130006"/>
              <a:gd name="adj2" fmla="val 408400"/>
              <a:gd name="adj3" fmla="val 16667"/>
            </a:avLst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g~j</a:t>
            </a:r>
            <a:r>
              <a:rPr lang="en-US" sz="3600" b="1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¨‡</a:t>
            </a:r>
            <a:r>
              <a:rPr lang="en-US" sz="36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eva</a:t>
            </a:r>
            <a:r>
              <a:rPr lang="en-US" sz="3600" b="1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I `„wófw½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890C79E-68FD-44E7-810D-E89E89D9BFDE}"/>
              </a:ext>
            </a:extLst>
          </p:cNvPr>
          <p:cNvSpPr txBox="1">
            <a:spLocks/>
          </p:cNvSpPr>
          <p:nvPr/>
        </p:nvSpPr>
        <p:spPr>
          <a:xfrm>
            <a:off x="5854414" y="5004024"/>
            <a:ext cx="2676701" cy="558576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3H= Head , Heart, Hand</a:t>
            </a:r>
            <a:endParaRPr lang="th-TH" sz="24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BF1CDB1-CFBE-44A7-9835-1601AE6BB58A}"/>
              </a:ext>
            </a:extLst>
          </p:cNvPr>
          <p:cNvSpPr txBox="1">
            <a:spLocks/>
          </p:cNvSpPr>
          <p:nvPr/>
        </p:nvSpPr>
        <p:spPr>
          <a:xfrm>
            <a:off x="537227" y="1865866"/>
            <a:ext cx="1981200" cy="28418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vert="horz" lIns="68580" tIns="68580" rIns="6858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g</a:t>
            </a:r>
            <a:r>
              <a:rPr lang="en-US" sz="1400" b="1" dirty="0" err="1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~j</a:t>
            </a:r>
            <a:r>
              <a:rPr lang="en-US" sz="1400" b="1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¨‡eva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†`</a:t>
            </a: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k‡cÖg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SutonnyMJ" pitchFamily="2" charset="0"/>
              </a:rPr>
              <a:t>(Patriotism) 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m¤úªxwZ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SutonnyMJ" pitchFamily="2" charset="0"/>
              </a:rPr>
              <a:t>(Harmony)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cigZmwnòzZv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SutonnyMJ" pitchFamily="2" charset="0"/>
              </a:rPr>
              <a:t>(Tolerance)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kÖ×v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SutonnyMJ" pitchFamily="2" charset="0"/>
              </a:rPr>
              <a:t>(Respect)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msnwZ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SutonnyMJ" pitchFamily="2" charset="0"/>
              </a:rPr>
              <a:t>(Solidarity)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ï×vPvi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1400" b="1" dirty="0">
                <a:solidFill>
                  <a:prstClr val="black"/>
                </a:solidFill>
                <a:cs typeface="SutonnyMJ" pitchFamily="2" charset="0"/>
              </a:rPr>
              <a:t>(Integrity)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ˆ</a:t>
            </a: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ewP‡Îi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mngwg©Zv</a:t>
            </a:r>
            <a:r>
              <a:rPr lang="en-US" sz="14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Empathy for diversity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F8E6841-3C4F-4608-BE9D-034B81970892}"/>
              </a:ext>
            </a:extLst>
          </p:cNvPr>
          <p:cNvSpPr txBox="1">
            <a:spLocks/>
          </p:cNvSpPr>
          <p:nvPr/>
        </p:nvSpPr>
        <p:spPr>
          <a:xfrm>
            <a:off x="2780185" y="1894978"/>
            <a:ext cx="1662300" cy="25414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sz="1650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`„wófw½</a:t>
            </a:r>
          </a:p>
          <a:p>
            <a:pPr marL="0" indent="0">
              <a:spcBef>
                <a:spcPts val="0"/>
              </a:spcBef>
              <a:buNone/>
            </a:pPr>
            <a:endParaRPr lang="en-US" sz="788" b="1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wbR</a:t>
            </a:r>
            <a:r>
              <a:rPr lang="en-US" sz="20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sz="20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aviYv</a:t>
            </a:r>
            <a:endParaRPr lang="en-US" sz="2000" b="1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20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mvgvwRK</a:t>
            </a:r>
            <a:r>
              <a:rPr lang="en-US" sz="20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ixwZ</a:t>
            </a:r>
            <a:r>
              <a:rPr lang="en-US" sz="20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m¤úwK©Z</a:t>
            </a:r>
            <a:r>
              <a:rPr lang="en-US" sz="2000" b="1" dirty="0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wek¦vm</a:t>
            </a:r>
            <a:endParaRPr lang="en-US" sz="2000" b="1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prstClr val="black"/>
                </a:solidFill>
                <a:latin typeface="SutonnyMJ" pitchFamily="2" charset="0"/>
                <a:cs typeface="SutonnyMJ" pitchFamily="2" charset="0"/>
              </a:rPr>
              <a:t>AvZ¥wek¦vm</a:t>
            </a:r>
            <a:endParaRPr lang="en-US" sz="2000" b="1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  <a:p>
            <a:pPr marL="428625" indent="-257175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165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  <a:p>
            <a:pPr marL="428625" indent="-257175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1650" dirty="0">
              <a:solidFill>
                <a:prstClr val="black"/>
              </a:solidFill>
              <a:cs typeface="SutonnyMJ" pitchFamily="2" charset="0"/>
            </a:endParaRPr>
          </a:p>
          <a:p>
            <a:pPr marL="0"/>
            <a:endParaRPr lang="en-US" sz="1650" b="1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165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67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789"/>
    </mc:Choice>
    <mc:Fallback xmlns="">
      <p:transition spd="slow" advTm="98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0"/>
                            </p:stCondLst>
                            <p:childTnLst>
                              <p:par>
                                <p:cTn id="3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 animBg="1"/>
      <p:bldP spid="13" grpId="0" build="p" animBg="1"/>
      <p:bldP spid="14" grpId="0" uiExpand="1" build="p" animBg="1"/>
      <p:bldP spid="1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59625D-CE42-41FA-9B90-5A3CFECC8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287" y="805760"/>
            <a:ext cx="9547313" cy="5747440"/>
          </a:xfrm>
          <a:prstGeom prst="rect">
            <a:avLst/>
          </a:prstGeom>
        </p:spPr>
      </p:pic>
      <p:sp>
        <p:nvSpPr>
          <p:cNvPr id="5" name="Left Brace 4">
            <a:extLst>
              <a:ext uri="{FF2B5EF4-FFF2-40B4-BE49-F238E27FC236}">
                <a16:creationId xmlns:a16="http://schemas.microsoft.com/office/drawing/2014/main" id="{77C0711E-45C7-F613-CEC0-07D4803C4AC6}"/>
              </a:ext>
            </a:extLst>
          </p:cNvPr>
          <p:cNvSpPr/>
          <p:nvPr/>
        </p:nvSpPr>
        <p:spPr>
          <a:xfrm>
            <a:off x="2076118" y="2003080"/>
            <a:ext cx="2133600" cy="1676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11F86D-19CB-9476-DCF7-7406CC63DCB9}"/>
              </a:ext>
            </a:extLst>
          </p:cNvPr>
          <p:cNvSpPr txBox="1"/>
          <p:nvPr/>
        </p:nvSpPr>
        <p:spPr>
          <a:xfrm>
            <a:off x="1386690" y="2335562"/>
            <a:ext cx="1828799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54B07"/>
                </a:solidFill>
                <a:latin typeface="SutonnyMJ" pitchFamily="2" charset="0"/>
                <a:cs typeface="SutonnyMJ" pitchFamily="2" charset="0"/>
              </a:rPr>
              <a:t>Av‡eMxq</a:t>
            </a:r>
            <a:r>
              <a:rPr lang="en-US" sz="3200" b="1" dirty="0">
                <a:solidFill>
                  <a:srgbClr val="054B07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200" b="1" dirty="0" err="1">
                <a:solidFill>
                  <a:srgbClr val="054B07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3200" b="1" dirty="0">
                <a:solidFill>
                  <a:srgbClr val="054B07"/>
                </a:solidFill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499AFC-E9F3-077A-5EB5-CD69D9B334B9}"/>
              </a:ext>
            </a:extLst>
          </p:cNvPr>
          <p:cNvSpPr txBox="1"/>
          <p:nvPr/>
        </p:nvSpPr>
        <p:spPr>
          <a:xfrm>
            <a:off x="1771318" y="632853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9900"/>
                </a:solidFill>
                <a:latin typeface="SutonnyMJ" pitchFamily="2" charset="0"/>
                <a:cs typeface="SutonnyMJ" pitchFamily="2" charset="0"/>
              </a:rPr>
              <a:t>শিক্ষাক্রম</a:t>
            </a:r>
            <a:r>
              <a:rPr lang="en-US" sz="3600" b="1" dirty="0">
                <a:solidFill>
                  <a:srgbClr val="009900"/>
                </a:solidFill>
                <a:latin typeface="SutonnyMJ" pitchFamily="2" charset="0"/>
                <a:cs typeface="SutonnyMJ" pitchFamily="2" charset="0"/>
              </a:rPr>
              <a:t> -২০১২ </a:t>
            </a:r>
            <a:r>
              <a:rPr lang="en-US" sz="3600" b="1" dirty="0" err="1">
                <a:solidFill>
                  <a:srgbClr val="009900"/>
                </a:solidFill>
                <a:latin typeface="SutonnyMJ" pitchFamily="2" charset="0"/>
                <a:cs typeface="SutonnyMJ" pitchFamily="2" charset="0"/>
              </a:rPr>
              <a:t>অনুসারে</a:t>
            </a:r>
            <a:r>
              <a:rPr lang="en-US" sz="3600" b="1" dirty="0">
                <a:solidFill>
                  <a:srgbClr val="009900"/>
                </a:solidFill>
                <a:latin typeface="SutonnyMJ" pitchFamily="2" charset="0"/>
                <a:cs typeface="SutonnyMJ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0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670152"/>
            <a:ext cx="6011594" cy="1128486"/>
          </a:xfr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wkLb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(Learning Pyramid)</a:t>
            </a:r>
            <a:endParaRPr lang="th-TH" dirty="0">
              <a:latin typeface="Arial" pitchFamily="34" charset="0"/>
            </a:endParaRPr>
          </a:p>
        </p:txBody>
      </p:sp>
      <p:pic>
        <p:nvPicPr>
          <p:cNvPr id="4" name="il_fi" descr="http://www.catawbaschools.net/schools/Challenger/images1/Learning%20Pyramid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1798638"/>
            <a:ext cx="6011594" cy="3611562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BE5826F-5310-43FF-9212-86D153236AF4}"/>
              </a:ext>
            </a:extLst>
          </p:cNvPr>
          <p:cNvSpPr txBox="1">
            <a:spLocks/>
          </p:cNvSpPr>
          <p:nvPr/>
        </p:nvSpPr>
        <p:spPr>
          <a:xfrm>
            <a:off x="1828799" y="3276600"/>
            <a:ext cx="3505201" cy="1460952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900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wkLb</a:t>
            </a:r>
            <a:r>
              <a:rPr lang="en-US" sz="3500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900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3900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ÿÎ</a:t>
            </a:r>
            <a:endParaRPr lang="en-US" sz="39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 Group 50%</a:t>
            </a:r>
          </a:p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Practise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Doing 75%</a:t>
            </a:r>
          </a:p>
        </p:txBody>
      </p:sp>
    </p:spTree>
    <p:extLst>
      <p:ext uri="{BB962C8B-B14F-4D97-AF65-F5344CB8AC3E}">
        <p14:creationId xmlns:p14="http://schemas.microsoft.com/office/powerpoint/2010/main" val="59724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556"/>
    </mc:Choice>
    <mc:Fallback xmlns="">
      <p:transition spd="slow" advTm="101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08DC2E-5D6E-8CFC-A79A-B47B97686283}"/>
              </a:ext>
            </a:extLst>
          </p:cNvPr>
          <p:cNvSpPr txBox="1"/>
          <p:nvPr/>
        </p:nvSpPr>
        <p:spPr>
          <a:xfrm>
            <a:off x="3352800" y="2243078"/>
            <a:ext cx="5486400" cy="286232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Curriculum :  Rubrics = 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Competency = Communication = Collaboration =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3D3F60-40D2-FA16-43C8-04DC03B89A39}"/>
              </a:ext>
            </a:extLst>
          </p:cNvPr>
          <p:cNvSpPr txBox="1"/>
          <p:nvPr/>
        </p:nvSpPr>
        <p:spPr>
          <a:xfrm>
            <a:off x="2057400" y="981194"/>
            <a:ext cx="8686800" cy="126188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Police lines School &amp; College, Rangpur Culture :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need for any School Culture :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9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82621F-C70D-44D6-BC1A-E1C853399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57200"/>
            <a:ext cx="12132091" cy="618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61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22925</TotalTime>
  <Words>539</Words>
  <Application>Microsoft Office PowerPoint</Application>
  <PresentationFormat>Widescreen</PresentationFormat>
  <Paragraphs>107</Paragraphs>
  <Slides>24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Calibri Light</vt:lpstr>
      <vt:lpstr>NikoshBAN</vt:lpstr>
      <vt:lpstr>SutonnyMJ</vt:lpstr>
      <vt:lpstr>Times New Roman</vt:lpstr>
      <vt:lpstr>Wingdings</vt:lpstr>
      <vt:lpstr>Office Theme</vt:lpstr>
      <vt:lpstr>Custom Design</vt:lpstr>
      <vt:lpstr>1_Custom Design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wkLb †KvY ev (Learning Pyramid)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T= Test of formative-1  </vt:lpstr>
      <vt:lpstr>PowerPoint Presentation</vt:lpstr>
      <vt:lpstr>Science Teaching </vt:lpstr>
      <vt:lpstr>Find out knowledge</vt:lpstr>
      <vt:lpstr>Group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mehfuza</dc:creator>
  <cp:lastModifiedBy>User</cp:lastModifiedBy>
  <cp:revision>344</cp:revision>
  <cp:lastPrinted>2026-07-12T01:14:04Z</cp:lastPrinted>
  <dcterms:created xsi:type="dcterms:W3CDTF">2006-08-16T00:00:00Z</dcterms:created>
  <dcterms:modified xsi:type="dcterms:W3CDTF">2026-07-29T05:04:16Z</dcterms:modified>
</cp:coreProperties>
</file>