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2"/>
  </p:notesMasterIdLst>
  <p:sldIdLst>
    <p:sldId id="419" r:id="rId2"/>
    <p:sldId id="418" r:id="rId3"/>
    <p:sldId id="370" r:id="rId4"/>
    <p:sldId id="374" r:id="rId5"/>
    <p:sldId id="375" r:id="rId6"/>
    <p:sldId id="384" r:id="rId7"/>
    <p:sldId id="385" r:id="rId8"/>
    <p:sldId id="420" r:id="rId9"/>
    <p:sldId id="360" r:id="rId10"/>
    <p:sldId id="376" r:id="rId11"/>
    <p:sldId id="313" r:id="rId12"/>
    <p:sldId id="314" r:id="rId13"/>
    <p:sldId id="257" r:id="rId14"/>
    <p:sldId id="390" r:id="rId15"/>
    <p:sldId id="391" r:id="rId16"/>
    <p:sldId id="377" r:id="rId17"/>
    <p:sldId id="378" r:id="rId18"/>
    <p:sldId id="392" r:id="rId19"/>
    <p:sldId id="379" r:id="rId20"/>
    <p:sldId id="380" r:id="rId21"/>
    <p:sldId id="381" r:id="rId22"/>
    <p:sldId id="382" r:id="rId23"/>
    <p:sldId id="414" r:id="rId24"/>
    <p:sldId id="387" r:id="rId25"/>
    <p:sldId id="388" r:id="rId26"/>
    <p:sldId id="389" r:id="rId27"/>
    <p:sldId id="328" r:id="rId28"/>
    <p:sldId id="393" r:id="rId29"/>
    <p:sldId id="394" r:id="rId30"/>
    <p:sldId id="395" r:id="rId31"/>
    <p:sldId id="397" r:id="rId32"/>
    <p:sldId id="398" r:id="rId33"/>
    <p:sldId id="399" r:id="rId34"/>
    <p:sldId id="400" r:id="rId35"/>
    <p:sldId id="401" r:id="rId36"/>
    <p:sldId id="402" r:id="rId37"/>
    <p:sldId id="403" r:id="rId38"/>
    <p:sldId id="404" r:id="rId39"/>
    <p:sldId id="417" r:id="rId40"/>
    <p:sldId id="405" r:id="rId41"/>
    <p:sldId id="406" r:id="rId42"/>
    <p:sldId id="407" r:id="rId43"/>
    <p:sldId id="408" r:id="rId44"/>
    <p:sldId id="409" r:id="rId45"/>
    <p:sldId id="410" r:id="rId46"/>
    <p:sldId id="411" r:id="rId47"/>
    <p:sldId id="412" r:id="rId48"/>
    <p:sldId id="415" r:id="rId49"/>
    <p:sldId id="416" r:id="rId50"/>
    <p:sldId id="413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FFBfN6VTDmsGEWroGoaOMw==" hashData="noNh8MqMqlxZcTAL56cMeXE4GrPtPK1+Q3Ai0nl+UwrSD6JN0BgynIs28eLInu97xGo95TSMnRd7d5yZK9eN/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0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504A6-72CD-470E-A002-8E22E993D96B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EB460-D638-4351-BE63-DFEFC3CF66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16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45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17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281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09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35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904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73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28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323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83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23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52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23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7040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87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964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916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02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54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08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87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2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51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76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EB460-D638-4351-BE63-DFEFC3CF669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82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drumroll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drumroll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drumroll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ransition>
    <p:sndAc>
      <p:stSnd>
        <p:snd r:embed="rId1" name="drumroll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ndAc>
      <p:stSnd>
        <p:snd r:embed="rId1" name="drumroll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ndAc>
      <p:stSnd>
        <p:snd r:embed="rId1" name="drumroll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drumroll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ndAc>
      <p:stSnd>
        <p:snd r:embed="rId1" name="drumroll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drumroll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drumroll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ndAc>
      <p:stSnd>
        <p:snd r:embed="rId1" name="drumroll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sndAc>
      <p:stSnd>
        <p:snd r:embed="rId13" name="drumroll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445591-B713-4B6C-A5CC-16EF10D94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9559867"/>
      </p:ext>
    </p:extLst>
  </p:cSld>
  <p:clrMapOvr>
    <a:masterClrMapping/>
  </p:clrMapOvr>
  <p:transition>
    <p:sndAc>
      <p:stSnd>
        <p:snd r:embed="rId2" name="drumroll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331787"/>
            <a:ext cx="7772400" cy="1344613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73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7300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7300" dirty="0">
                <a:latin typeface="SutonnyMJ" pitchFamily="2" charset="0"/>
                <a:cs typeface="SutonnyMJ" pitchFamily="2" charset="0"/>
              </a:rPr>
              <a:t>…Z¡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7300" dirty="0" err="1">
                <a:latin typeface="RinkiyMJ" pitchFamily="2" charset="0"/>
                <a:cs typeface="RinkiyMJ" pitchFamily="2" charset="0"/>
              </a:rPr>
              <a:t>Kx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-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2672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17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`j 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Mvôxi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AvPiY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wbw`©ó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jÿ¨cv‡b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GwM‡q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bIqvi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KŠkj‡K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176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176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128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‘Leadership is the ability to influence people toward the attainment of organization at goal’  -</a:t>
            </a:r>
            <a:r>
              <a:rPr lang="en-US" sz="1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Rechard</a:t>
            </a:r>
            <a:r>
              <a:rPr lang="en-US" sz="1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L. Daft.</a:t>
            </a: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F3A34C-4B06-4FE5-BEB4-CCD8D7426A93}"/>
              </a:ext>
            </a:extLst>
          </p:cNvPr>
          <p:cNvSpPr/>
          <p:nvPr/>
        </p:nvSpPr>
        <p:spPr>
          <a:xfrm>
            <a:off x="5181600" y="6038863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100" dirty="0"/>
              <a:t>Prepared By-</a:t>
            </a:r>
          </a:p>
          <a:p>
            <a:pPr algn="ctr"/>
            <a:r>
              <a:rPr lang="en-US" sz="1100" dirty="0"/>
              <a:t>                 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</a:t>
            </a:r>
          </a:p>
          <a:p>
            <a:pPr algn="ctr"/>
            <a:r>
              <a:rPr lang="en-US" sz="1100" dirty="0"/>
              <a:t>            Department of Management</a:t>
            </a:r>
          </a:p>
          <a:p>
            <a:pPr algn="ctr"/>
            <a:r>
              <a:rPr lang="en-US" sz="1100" dirty="0"/>
              <a:t>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  <a:endParaRPr lang="en-US" sz="1400" dirty="0"/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400" y="76200"/>
            <a:ext cx="7772400" cy="1524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3600" dirty="0">
                <a:latin typeface="RinkiyMJ" pitchFamily="2" charset="0"/>
                <a:cs typeface="RinkiyMJ" pitchFamily="2" charset="0"/>
              </a:rPr>
              <a:t>‡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bZ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…‡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Z¡i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 ¸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i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–Z¡-</a:t>
            </a:r>
            <a:br>
              <a:rPr lang="en-US" sz="3600" dirty="0">
                <a:latin typeface="RinkiyMJ" pitchFamily="2" charset="0"/>
                <a:cs typeface="RinkiyMJ" pitchFamily="2" charset="0"/>
              </a:rPr>
            </a:br>
            <a:r>
              <a:rPr lang="en-US" sz="3100" dirty="0">
                <a:latin typeface="Arial" pitchFamily="34" charset="0"/>
                <a:cs typeface="Arial" pitchFamily="34" charset="0"/>
              </a:rPr>
              <a:t>Importance of Leadership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990600"/>
            <a:ext cx="8882270" cy="556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jxq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cÖ‡Póv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Rvi`vi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Enhancing group effort)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mn‡hvwMZv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 cooperation) 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HK¨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unity)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jÿ¨vR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©‡b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Help to achieve objective) 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myôz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Proper coordination) 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 efficiency) 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Drmvn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inspiration)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©‡bi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Help to change) 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KZ…©Z¡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cÖ‡qv‡M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Aid to applying authority)</a:t>
            </a:r>
            <a:endParaRPr lang="en-US" sz="11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g‡bvej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11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Developing moral)</a:t>
            </a:r>
            <a:endParaRPr lang="en-US" sz="8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84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4400" b="1" dirty="0"/>
              <a:t>                                                                                                                                </a:t>
            </a:r>
          </a:p>
          <a:p>
            <a:pPr algn="ctr"/>
            <a:endParaRPr lang="en-US" sz="4400" b="1" dirty="0"/>
          </a:p>
          <a:p>
            <a:pPr algn="ctr"/>
            <a:endParaRPr lang="en-US" sz="4400" b="1" dirty="0"/>
          </a:p>
          <a:p>
            <a:pPr algn="ctr"/>
            <a:endParaRPr lang="en-US" sz="4400" b="1" dirty="0"/>
          </a:p>
          <a:p>
            <a:pPr algn="ctr"/>
            <a:r>
              <a:rPr lang="en-US" sz="4400" b="1" dirty="0"/>
              <a:t>                                                                                                                                         Prepared By-</a:t>
            </a:r>
          </a:p>
          <a:p>
            <a:pPr algn="ctr"/>
            <a:r>
              <a:rPr lang="en-US" sz="4400" b="1" dirty="0"/>
              <a:t>                                                                                                                       Md. </a:t>
            </a:r>
            <a:r>
              <a:rPr lang="en-US" sz="4400" b="1" dirty="0" err="1"/>
              <a:t>Shajjad</a:t>
            </a:r>
            <a:r>
              <a:rPr lang="en-US" sz="4400" b="1" dirty="0"/>
              <a:t> Hossain Asst. Professor</a:t>
            </a:r>
          </a:p>
          <a:p>
            <a:pPr algn="ctr"/>
            <a:r>
              <a:rPr lang="en-US" sz="4400" b="1" dirty="0"/>
              <a:t>                                                                                                                            Department of Management</a:t>
            </a:r>
          </a:p>
          <a:p>
            <a:pPr algn="ctr"/>
            <a:r>
              <a:rPr lang="en-US" sz="4400" b="1" dirty="0"/>
              <a:t>                                                                                                              Alhaj </a:t>
            </a:r>
            <a:r>
              <a:rPr lang="en-US" sz="4400" b="1" dirty="0" err="1"/>
              <a:t>Ahed</a:t>
            </a:r>
            <a:r>
              <a:rPr lang="en-US" sz="4400" b="1" dirty="0"/>
              <a:t> Ali Biswas Degree College, Pabna</a:t>
            </a:r>
            <a:endParaRPr lang="en-US" sz="4800" b="1" dirty="0"/>
          </a:p>
          <a:p>
            <a:pPr algn="l"/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3716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3600" dirty="0">
                <a:latin typeface="RinkiyMJ" pitchFamily="2" charset="0"/>
                <a:cs typeface="RinkiyMJ" pitchFamily="2" charset="0"/>
              </a:rPr>
              <a:t>‡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bZ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…‡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Z¡i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aiY</a:t>
            </a:r>
            <a:br>
              <a:rPr lang="en-US" sz="3600" dirty="0">
                <a:latin typeface="RinkiyMJ" pitchFamily="2" charset="0"/>
                <a:cs typeface="RinkiyMJ" pitchFamily="2" charset="0"/>
              </a:rPr>
            </a:br>
            <a:r>
              <a:rPr lang="en-US" sz="3100" dirty="0">
                <a:latin typeface="Arial" pitchFamily="34" charset="0"/>
                <a:cs typeface="Arial" pitchFamily="34" charset="0"/>
              </a:rPr>
              <a:t>Types of Leadership</a:t>
            </a:r>
            <a:br>
              <a:rPr lang="en-US" sz="4000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72949" y="3124200"/>
            <a:ext cx="7188697" cy="3797296"/>
          </a:xfrm>
        </p:spPr>
        <p:txBody>
          <a:bodyPr>
            <a:normAutofit fontScale="85000" lnSpcReduction="20000"/>
          </a:bodyPr>
          <a:lstStyle/>
          <a:p>
            <a:pPr algn="just"/>
            <a:endParaRPr lang="en-US" sz="112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84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200" b="1" dirty="0"/>
              <a:t>Prepared By-</a:t>
            </a:r>
          </a:p>
          <a:p>
            <a:pPr algn="ctr"/>
            <a:r>
              <a:rPr lang="en-US" sz="1200" b="1" dirty="0"/>
              <a:t>                 Md. </a:t>
            </a:r>
            <a:r>
              <a:rPr lang="en-US" sz="1200" b="1" dirty="0" err="1"/>
              <a:t>Shajjad</a:t>
            </a:r>
            <a:r>
              <a:rPr lang="en-US" sz="1200" b="1" dirty="0"/>
              <a:t> Hossain Asst. Professor</a:t>
            </a:r>
          </a:p>
          <a:p>
            <a:pPr algn="ctr"/>
            <a:r>
              <a:rPr lang="en-US" sz="1200" b="1" dirty="0"/>
              <a:t>            Department of Management</a:t>
            </a:r>
          </a:p>
          <a:p>
            <a:pPr algn="ctr"/>
            <a:r>
              <a:rPr lang="en-US" sz="1200" b="1" dirty="0"/>
              <a:t>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  <a:endParaRPr lang="en-US" sz="2400" b="1" dirty="0"/>
          </a:p>
          <a:p>
            <a:pPr algn="just"/>
            <a:endParaRPr lang="en-US" sz="1200" dirty="0">
              <a:solidFill>
                <a:srgbClr val="FF0000"/>
              </a:solidFill>
            </a:endParaRPr>
          </a:p>
          <a:p>
            <a:endParaRPr lang="en-US" sz="1200" dirty="0">
              <a:latin typeface="SutonnyMJ" pitchFamily="2" charset="0"/>
              <a:cs typeface="SutonnyMJ" pitchFamily="2" charset="0"/>
            </a:endParaRPr>
          </a:p>
          <a:p>
            <a:endParaRPr lang="en-US" sz="12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447800"/>
            <a:ext cx="266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…Z¡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Based on power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752600" y="914400"/>
            <a:ext cx="533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1486694" y="11803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6820694" y="11803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33400" y="3582193"/>
            <a:ext cx="3962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AvbyôvwbKZvi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wfwË‡Z‡bZ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</a:t>
            </a:r>
          </a:p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Based on formalities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62600" y="3582193"/>
            <a:ext cx="266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cÖlYvwfwËK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</a:t>
            </a:r>
          </a:p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Based on motivation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91200" y="1752600"/>
            <a:ext cx="3200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`„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wó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fw½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</a:t>
            </a:r>
          </a:p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Based on outlook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2286000" y="2209800"/>
            <a:ext cx="25908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4267994" y="2209006"/>
            <a:ext cx="25908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 animBg="1"/>
      <p:bldP spid="11" grpId="0" build="p" animBg="1"/>
      <p:bldP spid="12" grpId="0" build="p" animBg="1"/>
      <p:bldP spid="1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elated imag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0"/>
            <a:ext cx="8991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3733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‰¯^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iZvwš¿K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Autocratic Leadership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hLb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mKj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KzwÿMZ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iv‡L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B”QvgZ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fxwZ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wL‡h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Av`vq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Póv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ZLb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‰¯^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iZvwš¿K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72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 (</a:t>
            </a:r>
            <a:r>
              <a:rPr lang="en-US" sz="100" b="1" dirty="0">
                <a:latin typeface="SutonnyMJ" pitchFamily="2" charset="0"/>
                <a:cs typeface="SutonnyMJ" pitchFamily="2" charset="0"/>
              </a:rPr>
              <a:t>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Based on Using Power)</a:t>
            </a:r>
            <a:endParaRPr lang="en-US" sz="11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EFBF9D-C4EE-43CD-96F1-CEFC9FF67129}"/>
              </a:ext>
            </a:extLst>
          </p:cNvPr>
          <p:cNvSpPr/>
          <p:nvPr/>
        </p:nvSpPr>
        <p:spPr>
          <a:xfrm>
            <a:off x="5257800" y="5824330"/>
            <a:ext cx="419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                     Prepared By-</a:t>
            </a:r>
          </a:p>
          <a:p>
            <a:pPr algn="ctr"/>
            <a:r>
              <a:rPr lang="en-US" dirty="0"/>
              <a:t>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</a:t>
            </a:r>
          </a:p>
          <a:p>
            <a:pPr algn="ctr"/>
            <a:r>
              <a:rPr lang="en-US" sz="1100" dirty="0"/>
              <a:t>            Department of Management</a:t>
            </a:r>
          </a:p>
          <a:p>
            <a:pPr algn="ctr"/>
            <a:r>
              <a:rPr lang="en-US" sz="1100" dirty="0"/>
              <a:t>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  <a:endParaRPr lang="en-US" sz="1400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lated image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0"/>
            <a:ext cx="8686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DA73121-A565-400B-AF81-8B240AE63FDC}"/>
              </a:ext>
            </a:extLst>
          </p:cNvPr>
          <p:cNvSpPr/>
          <p:nvPr/>
        </p:nvSpPr>
        <p:spPr>
          <a:xfrm>
            <a:off x="5029200" y="602700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b="1" dirty="0"/>
              <a:t>Prepared By-</a:t>
            </a:r>
          </a:p>
          <a:p>
            <a:pPr algn="ctr"/>
            <a:r>
              <a:rPr lang="en-US" sz="1200" b="1" dirty="0"/>
              <a:t>                 Md. </a:t>
            </a:r>
            <a:r>
              <a:rPr lang="en-US" sz="1200" b="1" dirty="0" err="1"/>
              <a:t>Shajjad</a:t>
            </a:r>
            <a:r>
              <a:rPr lang="en-US" sz="1200" b="1" dirty="0"/>
              <a:t> Hossain Asst. Professor</a:t>
            </a:r>
          </a:p>
          <a:p>
            <a:pPr algn="ctr"/>
            <a:r>
              <a:rPr lang="en-US" sz="1200" b="1" dirty="0"/>
              <a:t>            Department of Management</a:t>
            </a:r>
          </a:p>
          <a:p>
            <a:pPr algn="ctr"/>
            <a:r>
              <a:rPr lang="en-US" sz="1200" b="1" dirty="0"/>
              <a:t>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  <a:endParaRPr lang="en-US" sz="1600" b="1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54157"/>
            <a:ext cx="8229600" cy="4227443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mKj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nv‡Z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KzwÿMZ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iv‡Lb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mKj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GKK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fv‡e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wb‡R‡`i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cÖfz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we‡ePbv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KvQ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wbtkZ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AvbyMZ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cvIqvi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Avkv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wel‡h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bhvi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¨‡`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Avjvc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Giƒc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…‡Z¡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Ici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Pvc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fq-fxwZ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©‡bi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Av`v‡qi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Póv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…‡Z¡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CBF689-6D60-40A7-B8ED-8FA243287B91}"/>
              </a:ext>
            </a:extLst>
          </p:cNvPr>
          <p:cNvSpPr/>
          <p:nvPr/>
        </p:nvSpPr>
        <p:spPr>
          <a:xfrm>
            <a:off x="5562600" y="6143625"/>
            <a:ext cx="3886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Prepared By-</a:t>
            </a:r>
          </a:p>
          <a:p>
            <a:pPr algn="ctr"/>
            <a:r>
              <a:rPr lang="en-US" sz="1100" b="1" dirty="0"/>
              <a:t>                 Md. </a:t>
            </a:r>
            <a:r>
              <a:rPr lang="en-US" sz="1100" b="1" dirty="0" err="1"/>
              <a:t>Shajjad</a:t>
            </a:r>
            <a:r>
              <a:rPr lang="en-US" sz="1100" b="1" dirty="0"/>
              <a:t> Hossain Asst. Professor</a:t>
            </a:r>
          </a:p>
          <a:p>
            <a:pPr algn="ctr"/>
            <a:r>
              <a:rPr lang="en-US" sz="1100" b="1" dirty="0"/>
              <a:t>            Department of Management</a:t>
            </a:r>
          </a:p>
          <a:p>
            <a:pPr algn="ctr"/>
            <a:r>
              <a:rPr lang="en-US" sz="1100" b="1" dirty="0"/>
              <a:t>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  <a:endParaRPr lang="en-US" sz="1400" b="1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1"/>
            <a:ext cx="902049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4648202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wcZ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myjf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Paternalistic Leadership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hLb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Aa¯Í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Ici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AwZ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gvÎvh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KZ…„Z¡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civhb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n‡jI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wcZv-cy‡Îi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b¨vq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m`q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KjªvbKvgx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n‡q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‡`I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Øviv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Av`v‡qi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Póv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wcZ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myjf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72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 (</a:t>
            </a:r>
            <a:r>
              <a:rPr lang="en-US" sz="100" b="1" dirty="0">
                <a:latin typeface="SutonnyMJ" pitchFamily="2" charset="0"/>
                <a:cs typeface="SutonnyMJ" pitchFamily="2" charset="0"/>
              </a:rPr>
              <a:t>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Based on Using Power)</a:t>
            </a:r>
            <a:endParaRPr lang="en-US" sz="11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352B69-1ECF-42E6-9ED3-F474E9710CA3}"/>
              </a:ext>
            </a:extLst>
          </p:cNvPr>
          <p:cNvSpPr/>
          <p:nvPr/>
        </p:nvSpPr>
        <p:spPr>
          <a:xfrm>
            <a:off x="5486400" y="6101810"/>
            <a:ext cx="3911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Prepared By-</a:t>
            </a:r>
          </a:p>
          <a:p>
            <a:pPr algn="ctr"/>
            <a:r>
              <a:rPr lang="en-US" sz="1100" dirty="0"/>
              <a:t>                 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</a:t>
            </a:r>
          </a:p>
          <a:p>
            <a:pPr algn="ctr"/>
            <a:r>
              <a:rPr lang="en-US" sz="1100" dirty="0"/>
              <a:t>            Department of Management</a:t>
            </a:r>
          </a:p>
          <a:p>
            <a:pPr algn="ctr"/>
            <a:r>
              <a:rPr lang="en-US" sz="1100" dirty="0"/>
              <a:t>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  <a:endParaRPr lang="en-US" sz="1400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8955086" cy="569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626" y="960782"/>
            <a:ext cx="8955086" cy="4678017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Democratic Leadership)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…‡Z¡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me KZ…Z¡ I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Kv‡Q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K›`ªxf‚Z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Avjvc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cigk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cwiPvjbv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Democratic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leardership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is the style of that involves employees decisions through group efforts.</a:t>
            </a:r>
          </a:p>
          <a:p>
            <a:pPr algn="ctr"/>
            <a:endParaRPr lang="en-US" sz="1200" b="1" dirty="0">
              <a:solidFill>
                <a:schemeClr val="bg1"/>
              </a:solidFill>
            </a:endParaRPr>
          </a:p>
          <a:p>
            <a:pPr algn="ctr"/>
            <a:endParaRPr lang="en-US" sz="1200" b="1" dirty="0">
              <a:solidFill>
                <a:schemeClr val="bg1"/>
              </a:solidFill>
            </a:endParaRPr>
          </a:p>
          <a:p>
            <a:pPr algn="ctr"/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   Prepared By-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                                                        </a:t>
            </a:r>
            <a:r>
              <a:rPr lang="en-US" sz="1100" b="1" dirty="0">
                <a:solidFill>
                  <a:schemeClr val="tx1"/>
                </a:solidFill>
              </a:rPr>
              <a:t>Md. </a:t>
            </a:r>
            <a:r>
              <a:rPr lang="en-US" sz="1100" b="1" dirty="0" err="1">
                <a:solidFill>
                  <a:schemeClr val="tx1"/>
                </a:solidFill>
              </a:rPr>
              <a:t>Shajjad</a:t>
            </a:r>
            <a:r>
              <a:rPr lang="en-US" sz="1100" b="1" dirty="0">
                <a:solidFill>
                  <a:schemeClr val="tx1"/>
                </a:solidFill>
              </a:rPr>
              <a:t> Hossain Asst. Professor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Department of Management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Alhaj </a:t>
            </a:r>
            <a:r>
              <a:rPr lang="en-US" sz="1100" b="1" dirty="0" err="1">
                <a:solidFill>
                  <a:schemeClr val="tx1"/>
                </a:solidFill>
              </a:rPr>
              <a:t>Ahed</a:t>
            </a:r>
            <a:r>
              <a:rPr lang="en-US" sz="1100" b="1" dirty="0">
                <a:solidFill>
                  <a:schemeClr val="tx1"/>
                </a:solidFill>
              </a:rPr>
              <a:t> Ali Biswas Degree College, Pabna</a:t>
            </a:r>
            <a:endParaRPr lang="en-US" sz="1400" b="1" dirty="0">
              <a:solidFill>
                <a:schemeClr val="tx1"/>
              </a:solidFill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72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 (</a:t>
            </a:r>
            <a:r>
              <a:rPr lang="en-US" sz="100" b="1" dirty="0">
                <a:latin typeface="SutonnyMJ" pitchFamily="2" charset="0"/>
                <a:cs typeface="SutonnyMJ" pitchFamily="2" charset="0"/>
              </a:rPr>
              <a:t>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Based on Using Power)</a:t>
            </a:r>
            <a:endParaRPr lang="en-US" sz="1100" b="1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8955086" cy="569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87243"/>
            <a:ext cx="80772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5181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742950" indent="-7429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Aa¯’b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gZvgZ‡K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†`b|</a:t>
            </a:r>
          </a:p>
          <a:p>
            <a:pPr marL="742950" indent="-7429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cy‡eB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Aa¯’b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742950" indent="-7429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3.‡bZv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m¤ú~Y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KZ…Z¡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KzwÿnZ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KwZch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KZ…Z¡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Aa¯Íb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gv‡S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e›U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K‡I †`b|</a:t>
            </a:r>
          </a:p>
          <a:p>
            <a:pPr marL="742950" indent="-7429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Kg©w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‡`I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fqfxwZ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wL‡q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Av`vh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742950" indent="-7429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†ZZ…‡Z¡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Kg©xMb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wb‡R‡`i‡K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e¨w³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¯^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xK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mg_©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742950" indent="-7429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Giæc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…‡Z¡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Aa¯’b‡`i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Aeve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Awf‡hvM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PvIqv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cvIqvi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h_vh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gyj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7200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bZ„Z¡i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905000"/>
            <a:ext cx="8153400" cy="3505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jvMvgnxb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Democratic Leadership)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‡h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…‡Z¡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me KZ…Z¡ I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Kv‡Q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me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wKQz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Q‡o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†`b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Kg©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wegyL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jvMvgnxb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7200"/>
            <a:ext cx="723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…Z¡ (</a:t>
            </a:r>
            <a:r>
              <a:rPr lang="en-US" sz="300" b="1" dirty="0">
                <a:latin typeface="SutonnyMJ" pitchFamily="2" charset="0"/>
                <a:cs typeface="SutonnyMJ" pitchFamily="2" charset="0"/>
              </a:rPr>
              <a:t>      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Based on Using Power)</a:t>
            </a:r>
            <a:endParaRPr lang="en-US" sz="1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479F1F-CE2C-4780-8030-39B43B11BC23}"/>
              </a:ext>
            </a:extLst>
          </p:cNvPr>
          <p:cNvSpPr/>
          <p:nvPr/>
        </p:nvSpPr>
        <p:spPr>
          <a:xfrm>
            <a:off x="5181600" y="5779827"/>
            <a:ext cx="4572000" cy="10310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b="1" dirty="0"/>
              <a:t> Prepared By-</a:t>
            </a:r>
            <a:r>
              <a:rPr lang="en-US" sz="2800" b="1" dirty="0"/>
              <a:t>                                                        </a:t>
            </a:r>
            <a:r>
              <a:rPr lang="en-US" sz="1100" b="1" dirty="0"/>
              <a:t>Md. </a:t>
            </a:r>
            <a:r>
              <a:rPr lang="en-US" sz="1100" b="1" dirty="0" err="1"/>
              <a:t>Shajjad</a:t>
            </a:r>
            <a:r>
              <a:rPr lang="en-US" sz="1100" b="1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       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  <a:endParaRPr lang="en-US" sz="1100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8686800" cy="3371851"/>
          </a:xfrm>
        </p:spPr>
        <p:txBody>
          <a:bodyPr>
            <a:normAutofit fontScale="90000"/>
          </a:bodyPr>
          <a:lstStyle/>
          <a:p>
            <a:r>
              <a:rPr lang="en-US" sz="166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16600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16600" dirty="0">
                <a:latin typeface="SutonnyMJ" pitchFamily="2" charset="0"/>
                <a:cs typeface="SutonnyMJ" pitchFamily="2" charset="0"/>
              </a:rPr>
              <a:t>…Z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¡</a:t>
            </a:r>
            <a:br>
              <a:rPr lang="en-US" sz="8800" dirty="0">
                <a:latin typeface="SutonnyMJ" pitchFamily="2" charset="0"/>
                <a:cs typeface="SutonnyMJ" pitchFamily="2" charset="0"/>
              </a:rPr>
            </a:br>
            <a:r>
              <a:rPr lang="en-US" sz="7300" dirty="0" err="1">
                <a:latin typeface="Arial Black" pitchFamily="34" charset="0"/>
                <a:cs typeface="SutonnyMJ" pitchFamily="2" charset="0"/>
              </a:rPr>
              <a:t>Learship</a:t>
            </a:r>
            <a:r>
              <a:rPr lang="en-US" sz="8800" dirty="0"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5562600"/>
            <a:ext cx="6705600" cy="2590800"/>
          </a:xfrm>
        </p:spPr>
        <p:txBody>
          <a:bodyPr>
            <a:normAutofit/>
          </a:bodyPr>
          <a:lstStyle/>
          <a:p>
            <a:pPr algn="r"/>
            <a:endParaRPr lang="en-US" sz="1800" dirty="0"/>
          </a:p>
          <a:p>
            <a:pPr algn="ctr"/>
            <a:r>
              <a:rPr lang="en-US" sz="1800" dirty="0"/>
              <a:t>                                                       </a:t>
            </a:r>
            <a:r>
              <a:rPr lang="en-US" sz="1100" b="1" dirty="0">
                <a:solidFill>
                  <a:schemeClr val="bg1"/>
                </a:solidFill>
              </a:rPr>
              <a:t>Prepared By-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                                                                                   Md. </a:t>
            </a:r>
            <a:r>
              <a:rPr lang="en-US" sz="1100" b="1" dirty="0" err="1">
                <a:solidFill>
                  <a:schemeClr val="bg1"/>
                </a:solidFill>
              </a:rPr>
              <a:t>Shajjad</a:t>
            </a:r>
            <a:r>
              <a:rPr lang="en-US" sz="1100" b="1" dirty="0">
                <a:solidFill>
                  <a:schemeClr val="bg1"/>
                </a:solidFill>
              </a:rPr>
              <a:t> Hossain Asst. Professor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                                                                                  Department of Management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                                                                      Alhaj </a:t>
            </a:r>
            <a:r>
              <a:rPr lang="en-US" sz="1100" b="1" dirty="0" err="1">
                <a:solidFill>
                  <a:schemeClr val="bg1"/>
                </a:solidFill>
              </a:rPr>
              <a:t>Ahed</a:t>
            </a:r>
            <a:r>
              <a:rPr lang="en-US" sz="1100" b="1" dirty="0">
                <a:solidFill>
                  <a:schemeClr val="bg1"/>
                </a:solidFill>
              </a:rPr>
              <a:t> Ali Biswas Degree College, Pabna</a:t>
            </a:r>
            <a:endParaRPr lang="en-US" sz="1400" b="1" dirty="0">
              <a:solidFill>
                <a:schemeClr val="bg1"/>
              </a:solidFill>
            </a:endParaRPr>
          </a:p>
          <a:p>
            <a:endParaRPr lang="en-US" sz="2400" b="1" dirty="0"/>
          </a:p>
        </p:txBody>
      </p:sp>
      <p:sp>
        <p:nvSpPr>
          <p:cNvPr id="4" name="Minus 3"/>
          <p:cNvSpPr/>
          <p:nvPr/>
        </p:nvSpPr>
        <p:spPr>
          <a:xfrm>
            <a:off x="609600" y="3962400"/>
            <a:ext cx="8229600" cy="3048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40623"/>
      </p:ext>
    </p:extLst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 of laissez faire leadership এর ছবি ফলাফল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878" y="-152400"/>
            <a:ext cx="9144000" cy="586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25B167-1D1D-4C54-A20E-A74DA4D734C8}"/>
              </a:ext>
            </a:extLst>
          </p:cNvPr>
          <p:cNvSpPr/>
          <p:nvPr/>
        </p:nvSpPr>
        <p:spPr>
          <a:xfrm>
            <a:off x="5105400" y="5715914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/>
              <a:t> </a:t>
            </a:r>
            <a:r>
              <a:rPr lang="en-US" sz="1400" b="1" dirty="0"/>
              <a:t>Prepared By-</a:t>
            </a:r>
            <a:r>
              <a:rPr lang="en-US" sz="3200" b="1" dirty="0"/>
              <a:t>                                                        </a:t>
            </a:r>
            <a:r>
              <a:rPr lang="en-US" sz="1200" b="1" dirty="0"/>
              <a:t>Md. </a:t>
            </a:r>
            <a:r>
              <a:rPr lang="en-US" sz="1200" b="1" dirty="0" err="1"/>
              <a:t>Shajjad</a:t>
            </a:r>
            <a:r>
              <a:rPr lang="en-US" sz="1200" b="1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  <a:endParaRPr lang="en-US" sz="1200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 of laissez faire leadership এর ছবি ফলাফল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362669B-2C23-43F1-ABBC-5EACF9F8FF0A}"/>
              </a:ext>
            </a:extLst>
          </p:cNvPr>
          <p:cNvSpPr/>
          <p:nvPr/>
        </p:nvSpPr>
        <p:spPr>
          <a:xfrm>
            <a:off x="5791200" y="5863392"/>
            <a:ext cx="35814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 </a:t>
            </a:r>
            <a:r>
              <a:rPr lang="en-US" sz="1200" b="1" dirty="0"/>
              <a:t>Prepared By-</a:t>
            </a:r>
            <a:r>
              <a:rPr lang="en-US" sz="2800" b="1" dirty="0"/>
              <a:t>                                                        </a:t>
            </a:r>
            <a:r>
              <a:rPr lang="en-US" sz="1100" b="1" dirty="0"/>
              <a:t>Md. </a:t>
            </a:r>
            <a:r>
              <a:rPr lang="en-US" sz="1100" b="1" dirty="0" err="1"/>
              <a:t>Shajjad</a:t>
            </a:r>
            <a:r>
              <a:rPr lang="en-US" sz="1100" b="1" dirty="0"/>
              <a:t> Hossain Asst. Professor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 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8153400" cy="5943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E3834D-BD3F-405F-BB13-EF427B599CBC}"/>
              </a:ext>
            </a:extLst>
          </p:cNvPr>
          <p:cNvSpPr/>
          <p:nvPr/>
        </p:nvSpPr>
        <p:spPr>
          <a:xfrm>
            <a:off x="5257800" y="5826949"/>
            <a:ext cx="4572000" cy="10310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b="1" dirty="0"/>
              <a:t> Prepared By-</a:t>
            </a:r>
            <a:r>
              <a:rPr lang="en-US" sz="2800" b="1" dirty="0"/>
              <a:t>                                                        </a:t>
            </a:r>
            <a:r>
              <a:rPr lang="en-US" sz="1100" b="1" dirty="0"/>
              <a:t>Md. </a:t>
            </a:r>
            <a:r>
              <a:rPr lang="en-US" sz="1100" b="1" dirty="0" err="1"/>
              <a:t>Shajjad</a:t>
            </a:r>
            <a:r>
              <a:rPr lang="en-US" sz="1100" b="1" dirty="0"/>
              <a:t> Hossain Asst. Professor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    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  <a:endParaRPr lang="en-US" sz="1100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1143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5257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28600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ÿgZvi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aib</a:t>
            </a:r>
            <a:endParaRPr lang="en-US" sz="12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990600"/>
          <a:ext cx="899160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6608">
                <a:tc>
                  <a:txBody>
                    <a:bodyPr/>
                    <a:lstStyle/>
                    <a:p>
                      <a:r>
                        <a:rPr lang="en-US" sz="4400" b="1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‰¯^</a:t>
                      </a:r>
                      <a:r>
                        <a:rPr lang="en-US" sz="4400" b="1" dirty="0" err="1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iZvwš¿K</a:t>
                      </a:r>
                      <a:r>
                        <a:rPr lang="en-US" sz="4400" b="1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   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err="1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wcZ</a:t>
                      </a:r>
                      <a:r>
                        <a:rPr lang="en-US" sz="4800" b="1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…</a:t>
                      </a:r>
                      <a:r>
                        <a:rPr lang="en-US" sz="4800" b="1" dirty="0" err="1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myjf</a:t>
                      </a:r>
                      <a:r>
                        <a:rPr lang="en-US" sz="4800" b="1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  </a:t>
                      </a:r>
                      <a:endParaRPr lang="en-US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err="1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MYZvwš¿K</a:t>
                      </a:r>
                      <a:r>
                        <a:rPr lang="en-US" sz="4800" b="1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  </a:t>
                      </a:r>
                      <a:endParaRPr lang="en-US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b="1" dirty="0" err="1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jvMvgnxb</a:t>
                      </a:r>
                      <a:r>
                        <a:rPr lang="en-US" sz="4400" b="1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4800" b="1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endParaRPr lang="en-US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931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457200" y="5029200"/>
            <a:ext cx="1219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590800" y="2057400"/>
            <a:ext cx="1219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bZv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514600" y="4953000"/>
            <a:ext cx="1219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391400" y="1981200"/>
            <a:ext cx="1219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bZv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0" y="1828800"/>
            <a:ext cx="2362200" cy="2438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28600" y="2057400"/>
            <a:ext cx="19050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bZv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781800" y="4191000"/>
            <a:ext cx="2362200" cy="2438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010400" y="4419600"/>
            <a:ext cx="1905000" cy="1905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7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572000" y="1828800"/>
            <a:ext cx="2133600" cy="5029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029200" y="2133600"/>
            <a:ext cx="1219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bZv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105400" y="5257800"/>
            <a:ext cx="1219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7" grpId="0" build="p" animBg="1"/>
      <p:bldP spid="8" grpId="0" build="p" animBg="1"/>
      <p:bldP spid="9" grpId="0" build="p" animBg="1"/>
      <p:bldP spid="12" grpId="0" build="p" animBg="1"/>
      <p:bldP spid="15" grpId="0" animBg="1"/>
      <p:bldP spid="16" grpId="0" animBg="1"/>
      <p:bldP spid="13" grpId="0" build="p" animBg="1"/>
      <p:bldP spid="17" grpId="0" animBg="1"/>
      <p:bldP spid="10" grpId="0" build="p" animBg="1"/>
      <p:bldP spid="11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3048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AvbyôvwbK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Formal  Leadership)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KvVv‡gvMZ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c`h©`v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wbqZvwš¿K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fv‡e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†h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…Z¡ †`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AvbyôvwbK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7200"/>
            <a:ext cx="784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AvbyôvwbKZv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 (</a:t>
            </a:r>
            <a:r>
              <a:rPr lang="en-US" sz="100" b="1" dirty="0">
                <a:latin typeface="SutonnyMJ" pitchFamily="2" charset="0"/>
                <a:cs typeface="SutonnyMJ" pitchFamily="2" charset="0"/>
              </a:rPr>
              <a:t>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Based on Using Formality)</a:t>
            </a:r>
            <a:endParaRPr lang="en-US" sz="11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A8F1F1-8746-495E-8B03-EEE04A23AC66}"/>
              </a:ext>
            </a:extLst>
          </p:cNvPr>
          <p:cNvSpPr/>
          <p:nvPr/>
        </p:nvSpPr>
        <p:spPr>
          <a:xfrm>
            <a:off x="5105400" y="5791200"/>
            <a:ext cx="39624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 Prepared By</a:t>
            </a:r>
            <a:r>
              <a:rPr lang="en-US" sz="2800" b="1" dirty="0"/>
              <a:t>                                                       </a:t>
            </a:r>
            <a:r>
              <a:rPr lang="en-US" sz="1100" b="1" dirty="0"/>
              <a:t>Md. </a:t>
            </a:r>
            <a:r>
              <a:rPr lang="en-US" sz="1100" b="1" dirty="0" err="1"/>
              <a:t>Shajjad</a:t>
            </a:r>
            <a:r>
              <a:rPr lang="en-US" sz="1100" b="1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  <a:endParaRPr lang="en-US" sz="1100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153400" cy="5257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AbvbyôvwbK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†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(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Formal  Leadership)</a:t>
            </a:r>
            <a:endParaRPr lang="en-US" sz="36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mvsMV‡bK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evwn‡i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wbw`©ó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wbqg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bxwZ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AbymiY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e¨w³MZ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mg‡qi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cÖ‡qvR‡b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‡h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…‡Z¡I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AbvbyôvwbK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bZ„Z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7200"/>
            <a:ext cx="784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AvbyôvwbKZv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…Z¡ (</a:t>
            </a:r>
            <a:r>
              <a:rPr lang="en-US" sz="100" b="1" dirty="0">
                <a:latin typeface="SutonnyMJ" pitchFamily="2" charset="0"/>
                <a:cs typeface="SutonnyMJ" pitchFamily="2" charset="0"/>
              </a:rPr>
              <a:t>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Based on Using Formality)</a:t>
            </a:r>
            <a:endParaRPr lang="en-US" sz="11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B0662-277B-4964-A3AB-02DEFC0CABE3}"/>
              </a:ext>
            </a:extLst>
          </p:cNvPr>
          <p:cNvSpPr/>
          <p:nvPr/>
        </p:nvSpPr>
        <p:spPr>
          <a:xfrm>
            <a:off x="5638800" y="5714678"/>
            <a:ext cx="36957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199"/>
            <a:ext cx="8153400" cy="4982123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kwdK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MÖyc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cvebvi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vïwiqv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GjvKvq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dzW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cÖ‡mwmsGi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KviLvbv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vcb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cwiPvjbv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KiwQj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| †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Rbv‡ij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g¨v‡bRvi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wg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Avkivd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wefvMxq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cÖavb‡`i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wb‡q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gv‡S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gv‡S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mfv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cÖ‡Z¨K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wefv‡Mi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kv‡bb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KiYxq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wb‡`©k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weµq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e¨e¯’vcK‡`i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wPšÍv-Gev‡e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mfv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Uv‡M©U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wba©vib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w`‡q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Pvc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w`‡j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fvj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cÖ_g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w`‡K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wPšÍv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wKQzUv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K‡R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Avm‡jI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c‡i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weµq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Kg‡Q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K) 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1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L)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Af¨šZixb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2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M)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Avkivd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  3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N)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weµq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e¨e¯’vcK‡K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bZzb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Zzwg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 e³‡e¨i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mgv_©b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G‡Zi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¯^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c‡ÿ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hyw³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4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DwÏcKwU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cÖkœ¸wji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DËi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vI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0DEEAF-97A7-40E6-AF53-5518FEA344E6}"/>
              </a:ext>
            </a:extLst>
          </p:cNvPr>
          <p:cNvSpPr/>
          <p:nvPr/>
        </p:nvSpPr>
        <p:spPr>
          <a:xfrm>
            <a:off x="5791200" y="5820323"/>
            <a:ext cx="4572000" cy="10310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`‡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mm¨‡K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cÖfvweZ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K‡I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jÿ¨vwfgy‡L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GwM‡q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bqvi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†·‡Î †h e¨w³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AMÖYx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f‚wgKv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cvjb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bZv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35A3D0-7C55-41AA-A527-86104258FB03}"/>
              </a:ext>
            </a:extLst>
          </p:cNvPr>
          <p:cNvSpPr/>
          <p:nvPr/>
        </p:nvSpPr>
        <p:spPr>
          <a:xfrm>
            <a:off x="5897217" y="5809074"/>
            <a:ext cx="32766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114801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ckvMZ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Professional Quality.. 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wm×všÍMÖn‡bi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Decisition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making ability)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cÖfvweZ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Influencing ability.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hvMv‡hv‡M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bcyb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¨|(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Communication skill.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KvwiMwi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Technical knowledge.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AfxÁZv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Education and Experience.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mvsMVwbK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Organizational Knowledge.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bZvi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bvejx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DE2D67-EF72-4CBB-B367-78777691E39A}"/>
              </a:ext>
            </a:extLst>
          </p:cNvPr>
          <p:cNvSpPr/>
          <p:nvPr/>
        </p:nvSpPr>
        <p:spPr>
          <a:xfrm>
            <a:off x="5638800" y="5719227"/>
            <a:ext cx="3505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04800"/>
            <a:ext cx="7467600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304800"/>
            <a:ext cx="8534400" cy="65532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52400" y="0"/>
            <a:ext cx="8991600" cy="5410200"/>
          </a:xfrm>
          <a:prstGeom prst="wedgeEllipseCallout">
            <a:avLst>
              <a:gd name="adj1" fmla="val -20833"/>
              <a:gd name="adj2" fmla="val 602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054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6" name="Rectangle 5"/>
          <p:cNvSpPr/>
          <p:nvPr/>
        </p:nvSpPr>
        <p:spPr>
          <a:xfrm>
            <a:off x="914400" y="5867400"/>
            <a:ext cx="40386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sz="6000" b="1" dirty="0">
                <a:latin typeface="SutonnyMJ" pitchFamily="2" charset="0"/>
                <a:cs typeface="SutonnyMJ" pitchFamily="2" charset="0"/>
              </a:rPr>
              <a:t>¨/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Goal</a:t>
            </a:r>
            <a:endParaRPr lang="en-US" sz="60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A39F91-0689-436F-93B9-01360D01BB11}"/>
              </a:ext>
            </a:extLst>
          </p:cNvPr>
          <p:cNvSpPr/>
          <p:nvPr/>
        </p:nvSpPr>
        <p:spPr>
          <a:xfrm>
            <a:off x="5334000" y="6034698"/>
            <a:ext cx="3962400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          </a:t>
            </a:r>
            <a:r>
              <a:rPr lang="en-US" sz="1050" b="1" dirty="0"/>
              <a:t>Prepared By-</a:t>
            </a:r>
          </a:p>
          <a:p>
            <a:pPr algn="ctr"/>
            <a:r>
              <a:rPr lang="en-US" sz="1050" b="1" dirty="0"/>
              <a:t>                  Md. </a:t>
            </a:r>
            <a:r>
              <a:rPr lang="en-US" sz="1050" b="1" dirty="0" err="1"/>
              <a:t>Shajjad</a:t>
            </a:r>
            <a:r>
              <a:rPr lang="en-US" sz="1050" b="1" dirty="0"/>
              <a:t> Hossain Asst. Professor</a:t>
            </a:r>
          </a:p>
          <a:p>
            <a:pPr algn="ctr"/>
            <a:r>
              <a:rPr lang="en-US" sz="1050" b="1" dirty="0"/>
              <a:t>             Department of Management</a:t>
            </a:r>
          </a:p>
          <a:p>
            <a:pPr algn="ctr"/>
            <a:r>
              <a:rPr lang="en-US" sz="1050" b="1" dirty="0"/>
              <a:t>        Alhaj </a:t>
            </a:r>
            <a:r>
              <a:rPr lang="en-US" sz="1050" b="1" dirty="0" err="1"/>
              <a:t>Ahed</a:t>
            </a:r>
            <a:r>
              <a:rPr lang="en-US" sz="1050" b="1" dirty="0"/>
              <a:t> Ali Biswas Degree College, Pabna</a:t>
            </a:r>
            <a:endParaRPr lang="en-US" sz="1050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724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gb¯ÍvwË¡K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Psychological qualities. Quality.. 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AvZ¡wek¦vm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Self –confidence)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yi`wk©Zv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Prudence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eyw×gËv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Intelligence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mvnwmKZv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Courageousness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 ˆ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ah©kxjv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Patience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SzuwK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`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Undertaking risk and responsibility 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bZvi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bvejx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44C93F-7DF7-4E8B-A418-FF96464C7606}"/>
              </a:ext>
            </a:extLst>
          </p:cNvPr>
          <p:cNvSpPr/>
          <p:nvPr/>
        </p:nvSpPr>
        <p:spPr>
          <a:xfrm>
            <a:off x="5943600" y="5814439"/>
            <a:ext cx="33147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10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kvixwiK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¸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Physical qualities.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my¯’v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¯’¨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Good health 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cwikÖgx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Industrious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my`k©b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Handsome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N. ‰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bwZK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(Ethical qualities)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mZZv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Honest)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vwqZ¡kxj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Responsibility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k‡cÖg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Patriotism. 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wePvi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Judgment power. 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mgqvbyewZ©Zv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Punctuality. 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b¨vq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civqYZv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Justice.)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bZvi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bvejx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B986F3-373E-458D-A447-C1E11C775851}"/>
              </a:ext>
            </a:extLst>
          </p:cNvPr>
          <p:cNvSpPr/>
          <p:nvPr/>
        </p:nvSpPr>
        <p:spPr>
          <a:xfrm>
            <a:off x="5486400" y="5728326"/>
            <a:ext cx="3505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648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O.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Ab¨vb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¸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(Others qualities.) 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cwi‡ek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Knowledge about environment.)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Abymvix‡`i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Knowledge about Follower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evKcUzZv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Oratory 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Lvc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LvB‡q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Pjv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adaption ability 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esk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gh©`v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Parentage)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gvnbxq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Charismatic power.)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bZvi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bvejx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D95AD3-2C1F-47D0-80E9-FABE5FBCD790}"/>
              </a:ext>
            </a:extLst>
          </p:cNvPr>
          <p:cNvSpPr/>
          <p:nvPr/>
        </p:nvSpPr>
        <p:spPr>
          <a:xfrm>
            <a:off x="5486400" y="5685108"/>
            <a:ext cx="3505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648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cÖvwZôv‡bK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wePv‡i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(On basis of organization)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cÖbqb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wba©vib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Preparing plan and formulating policy 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Dchy³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mvsMVwbK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‰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Zix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Preparing proper organizational structure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gv‡bvbœqb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Selection of employees and their development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Directing 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ZË¡avqb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mvab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Effective supervision and co-ordination 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controlling) 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bZvi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KvR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5801F-0765-4247-9A16-F5A6C6AF96F1}"/>
              </a:ext>
            </a:extLst>
          </p:cNvPr>
          <p:cNvSpPr/>
          <p:nvPr/>
        </p:nvSpPr>
        <p:spPr>
          <a:xfrm>
            <a:off x="5653585" y="5816713"/>
            <a:ext cx="35052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3200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wePv‡i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(On basis of work-force)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Av¯’v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enthusiasm 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jMZ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cÖ‡Póvi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Boosting team spirit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g‡bvej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 of the moral of the employees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bZvi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KvR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B0446E-6D5C-42FD-A3AE-D7D50219187A}"/>
              </a:ext>
            </a:extLst>
          </p:cNvPr>
          <p:cNvSpPr/>
          <p:nvPr/>
        </p:nvSpPr>
        <p:spPr>
          <a:xfrm>
            <a:off x="5867400" y="5826949"/>
            <a:ext cx="4572000" cy="10310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‡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wbR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¯^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wePv‡i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(Personal Problems of  a Leader)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1.†bZ…‡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A`ÿZv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(Inefficiency of leadership)</a:t>
            </a: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AnwgKv‡eva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Vanity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©‡bi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g‡bvfve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Rendency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to exhibit power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`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Gov‡bvi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cÖebZv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Tendency to avoid responsibility)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Av‡eM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Over emotion)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wbi‡cÿ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g‡bvfve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msiÿ‡b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e¨_©Zv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Failure to maintain neutrality) 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cÖwZeÜKZvmgyn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3962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Aa¯Íb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Rbkw³i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wePv‡i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(Personal Problems of  a followers)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1.Aa¯Íb‡`i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A`ÿZv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(Inefficiency of subordinates)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…‡Z¡I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weiæc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g‡bvfve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Negative attitude towards leadership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duvwKevwRi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gvbwmKZv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Mentality of avoiding work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Ici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wbf©ikxjZv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 much dependence on the leader)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AvKw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¯§K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Amn‡hvM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sudden disobedience)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AvbyK‚j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jv‡fi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Póv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Effort to gain special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favour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cÖwZeÜKZvmgyn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7974E0-02FE-4B3A-BA1F-86F172ADF6AF}"/>
              </a:ext>
            </a:extLst>
          </p:cNvPr>
          <p:cNvSpPr/>
          <p:nvPr/>
        </p:nvSpPr>
        <p:spPr>
          <a:xfrm>
            <a:off x="5632174" y="5638800"/>
            <a:ext cx="351182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3733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cÖvwZôvwbK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wePv‡i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(Institutional Problems)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1.cwi‡ekMZ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evav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(Environmental abstract )</a:t>
            </a: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‡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wbe©vP‡bi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Problems in selecting leader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3.mvsMVwbK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KvVv‡gvMZ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RwUjZv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Comlexity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of organizational structure 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DcKibvw`i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Ach©vßZv</a:t>
            </a:r>
            <a:r>
              <a:rPr lang="en-US" sz="3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Inadequate factors)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cÖwZeÜKZvmgyn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767A26-7FFA-4844-B4F5-32256D915B4B}"/>
              </a:ext>
            </a:extLst>
          </p:cNvPr>
          <p:cNvSpPr/>
          <p:nvPr/>
        </p:nvSpPr>
        <p:spPr>
          <a:xfrm>
            <a:off x="5808260" y="5816713"/>
            <a:ext cx="33528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114801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bZzb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EØ©Zb‡`i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AvMÖn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(Eagerness of top executives to create new leadership)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cÖwZôvwbK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wbhg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c×wZi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 and follow-up of organizational rule and procedures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e¨w³K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opportunity for individual development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gav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h_vh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g~j¨vqb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Proper evaluation of merits and skill 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cvi¯úwiK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myaviYv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mym¤úK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Establishing good idea and relationship)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endParaRPr lang="en-US" sz="3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cÖwZeÜKZvmgyn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yixKi‡bi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Dcvq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F9E808-67AF-454B-A9CE-B7A96F4CDCD0}"/>
              </a:ext>
            </a:extLst>
          </p:cNvPr>
          <p:cNvSpPr/>
          <p:nvPr/>
        </p:nvSpPr>
        <p:spPr>
          <a:xfrm>
            <a:off x="5638800" y="5806477"/>
            <a:ext cx="32766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…Z¡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43200" y="914400"/>
            <a:ext cx="3733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…Z¡</a:t>
            </a:r>
            <a:endParaRPr lang="en-US" sz="4400" dirty="0"/>
          </a:p>
        </p:txBody>
      </p:sp>
      <p:sp>
        <p:nvSpPr>
          <p:cNvPr id="7" name="Rectangle 6"/>
          <p:cNvSpPr/>
          <p:nvPr/>
        </p:nvSpPr>
        <p:spPr>
          <a:xfrm>
            <a:off x="609600" y="3124200"/>
            <a:ext cx="1676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wb‡`©kbv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2667000" y="3124200"/>
            <a:ext cx="1676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ZË¡¡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veavqb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4800600" y="3124200"/>
            <a:ext cx="152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cÖlYv</a:t>
            </a: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6781800" y="3124200"/>
            <a:ext cx="152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hvMv‡hvM</a:t>
            </a:r>
            <a:endParaRPr lang="en-US" sz="3200" dirty="0"/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1752600" y="1981200"/>
            <a:ext cx="1066800" cy="990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2971800" y="2286000"/>
            <a:ext cx="1143000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9" idx="0"/>
          </p:cNvCxnSpPr>
          <p:nvPr/>
        </p:nvCxnSpPr>
        <p:spPr>
          <a:xfrm rot="16200000" flipH="1">
            <a:off x="4686300" y="2247900"/>
            <a:ext cx="11430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867400" y="1905000"/>
            <a:ext cx="1447800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build="p" animBg="1"/>
      <p:bldP spid="7" grpId="0" build="p" animBg="1"/>
      <p:bldP spid="8" grpId="0" build="p" animBg="1"/>
      <p:bldP spid="9" grpId="0" build="p" animBg="1"/>
      <p:bldP spid="10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lated image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Up Arrow Callout 5"/>
          <p:cNvSpPr/>
          <p:nvPr/>
        </p:nvSpPr>
        <p:spPr>
          <a:xfrm>
            <a:off x="2819400" y="5105400"/>
            <a:ext cx="3505200" cy="17526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¨/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Goal</a:t>
            </a:r>
            <a:endParaRPr lang="en-US" sz="5400" b="1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234F6-2484-4E44-B3EE-B89C1D94EB34}"/>
              </a:ext>
            </a:extLst>
          </p:cNvPr>
          <p:cNvSpPr/>
          <p:nvPr/>
        </p:nvSpPr>
        <p:spPr>
          <a:xfrm>
            <a:off x="5981700" y="6211669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/>
              <a:t>Prepared By-</a:t>
            </a:r>
          </a:p>
          <a:p>
            <a:pPr algn="ctr"/>
            <a:r>
              <a:rPr lang="en-US" sz="900" dirty="0"/>
              <a:t>                  Md. </a:t>
            </a:r>
            <a:r>
              <a:rPr lang="en-US" sz="900" dirty="0" err="1"/>
              <a:t>Shajjad</a:t>
            </a:r>
            <a:r>
              <a:rPr lang="en-US" sz="900" dirty="0"/>
              <a:t> Hossain Asst. Professor</a:t>
            </a:r>
          </a:p>
          <a:p>
            <a:pPr algn="ctr"/>
            <a:r>
              <a:rPr lang="en-US" sz="900" dirty="0"/>
              <a:t>             Department of Management</a:t>
            </a:r>
          </a:p>
          <a:p>
            <a:pPr algn="ctr"/>
            <a:r>
              <a:rPr lang="en-US" sz="900" dirty="0"/>
              <a:t>        Alhaj </a:t>
            </a:r>
            <a:r>
              <a:rPr lang="en-US" sz="900" dirty="0" err="1"/>
              <a:t>Ahed</a:t>
            </a:r>
            <a:r>
              <a:rPr lang="en-US" sz="9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3657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©‡K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Av‡`k-Dc‡`k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ZË¡avqb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BZ¨vw`i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j‡ÿ¨i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w`‡K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cwiPvwjZ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‘Direction is concerned with the way an executive issues instructions to his subordinates and otherwise indicates what should be done’- Prof. Newman</a:t>
            </a:r>
            <a:endParaRPr 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wb‡`©kbv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7397BA-AA48-41F2-8D50-13B61EB04AF1}"/>
              </a:ext>
            </a:extLst>
          </p:cNvPr>
          <p:cNvSpPr/>
          <p:nvPr/>
        </p:nvSpPr>
        <p:spPr>
          <a:xfrm>
            <a:off x="5638800" y="5820125"/>
            <a:ext cx="35052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105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AR©‡b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(Helping to achievement goal)</a:t>
            </a: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ev¯Íevqb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Implementing plan </a:t>
            </a:r>
            <a:r>
              <a:rPr lang="en-US" sz="1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Developing relation and quality Developing </a:t>
            </a:r>
            <a:r>
              <a:rPr lang="en-US" sz="1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weKvk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leadership)</a:t>
            </a: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HK¨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unity)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wbqgvbyewZ©Zv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Establishing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dicipline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`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Developing efficiency)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mwVK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g~j¨vqb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Proper evaluation and coordination )</a:t>
            </a:r>
            <a:endParaRPr lang="en-US" sz="2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Effective control 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myôz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ZËveavqb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Proper supervision 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11.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avivevwnKZv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iÿv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Helping in operation ensuring continuity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12.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cwiPvjbvq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(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Helping in operation)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¡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B88340-DB0B-47C8-B30B-CBEB91D9978F}"/>
              </a:ext>
            </a:extLst>
          </p:cNvPr>
          <p:cNvSpPr/>
          <p:nvPr/>
        </p:nvSpPr>
        <p:spPr>
          <a:xfrm>
            <a:off x="5791200" y="5808752"/>
            <a:ext cx="32385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44196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mnR‡eva¨Zv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(Easy to understanding )</a:t>
            </a: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c~Y©v½Zv </a:t>
            </a:r>
            <a:r>
              <a:rPr lang="en-US" sz="1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Completeness</a:t>
            </a:r>
            <a:r>
              <a:rPr lang="en-US" sz="1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‡hŠw³KZv </a:t>
            </a:r>
            <a:r>
              <a:rPr lang="en-US" sz="1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Logically</a:t>
            </a:r>
            <a:r>
              <a:rPr lang="en-US" sz="1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mswÿßZv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Brevity)</a:t>
            </a: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mgqbyewZ©Zv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Punctuality)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mywbw`©ó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specific)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MÖnY‡hvM¨Zv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acceptability)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avivevwnKZv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ProContinuity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Kw›`ªK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Goal oriented)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bgbxqZv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Flexibility)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11.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wjwLZ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Writing Instruction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DËg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¸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নাবলী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422B5-C95F-48FF-920A-A165310C4E3E}"/>
              </a:ext>
            </a:extLst>
          </p:cNvPr>
          <p:cNvSpPr/>
          <p:nvPr/>
        </p:nvSpPr>
        <p:spPr>
          <a:xfrm>
            <a:off x="5715000" y="5749934"/>
            <a:ext cx="35433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3810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ZË¡avq‡bi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(Direction by Supervision)</a:t>
            </a:r>
          </a:p>
          <a:p>
            <a:pPr marL="514350" indent="-51435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†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hvMv‡hv‡Mi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Direction by Communication 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M. ‡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…Z¡ `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v‡bi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Direction by Leadership</a:t>
            </a:r>
            <a:r>
              <a:rPr lang="en-US" sz="2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1. ˆ¯^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ivPvix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Autocratic Direction)</a:t>
            </a:r>
          </a:p>
          <a:p>
            <a:pPr marL="514350" indent="-51435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2.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wcZ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myjf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Paternalistic Direction)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3.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Consultative Direction)</a:t>
            </a:r>
          </a:p>
          <a:p>
            <a:pPr marL="514350" indent="-514350" algn="just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jvMvgnxb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Free -rein direction)</a:t>
            </a:r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KŠkj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AD88E1-C73C-4FF1-A040-859B79680818}"/>
              </a:ext>
            </a:extLst>
          </p:cNvPr>
          <p:cNvSpPr/>
          <p:nvPr/>
        </p:nvSpPr>
        <p:spPr>
          <a:xfrm>
            <a:off x="5659840" y="5719227"/>
            <a:ext cx="34841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Picture a democratic leader styl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1"/>
            <a:ext cx="9143999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3810001"/>
          </a:xfrm>
        </p:spPr>
        <p:txBody>
          <a:bodyPr>
            <a:noAutofit/>
          </a:bodyPr>
          <a:lstStyle/>
          <a:p>
            <a:pPr algn="l"/>
            <a:endParaRPr lang="en-US" sz="100" b="1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800" b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 ev¯Íevq‡b RwoZ Kg©x‡`i mv‡_ gZwewbgq ev cigk© K‡i wb‡`©bvi welqe¯‘ wba©viY Kivi cÖwµqv‡K civgk©gyjK wb‡`©kbv e‡j|</a:t>
            </a:r>
          </a:p>
          <a:p>
            <a:pPr marL="514350" indent="-514350" algn="just"/>
            <a:endParaRPr lang="en-US" sz="2800" b="1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Consultative direction means that managers ask their employees to think about issues, share their expertise and contribute their own ideas before a managerial decision is made.’- J.W. Newstorn and Keith Davis.</a:t>
            </a:r>
            <a:endParaRPr lang="en-US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Consultative Direction </a:t>
            </a:r>
            <a:br>
              <a:rPr lang="en-US" sz="3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874C13-F4AF-402B-9021-8D9374AA5462}"/>
              </a:ext>
            </a:extLst>
          </p:cNvPr>
          <p:cNvSpPr/>
          <p:nvPr/>
        </p:nvSpPr>
        <p:spPr>
          <a:xfrm>
            <a:off x="5549347" y="5638800"/>
            <a:ext cx="3581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Picture a democratic leader styl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752600"/>
            <a:ext cx="8153400" cy="3200401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EaŸ©Z‡bi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¸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(Importance in respect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boss)</a:t>
            </a:r>
          </a:p>
          <a:p>
            <a:pPr marL="514350" indent="-514350" algn="just"/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Importance 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respect of Subordinates</a:t>
            </a:r>
            <a:r>
              <a:rPr lang="en-US" sz="18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b="1" dirty="0">
              <a:solidFill>
                <a:schemeClr val="bg1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Importance in 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respect of the subject of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matter directing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ms¯‹…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wZi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¸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Importance in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respect of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culture of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organization)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4800" b="1" dirty="0" err="1">
                <a:latin typeface="SutonnyMJ" pitchFamily="2" charset="0"/>
                <a:cs typeface="SutonnyMJ" pitchFamily="2" charset="0"/>
              </a:rPr>
              <a:t>iæZ</a:t>
            </a:r>
            <a:r>
              <a:rPr lang="en-US" sz="4800" b="1" dirty="0">
                <a:latin typeface="SutonnyMJ" pitchFamily="2" charset="0"/>
                <a:cs typeface="SutonnyMJ" pitchFamily="2" charset="0"/>
              </a:rPr>
              <a:t>¡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Importance 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 Consultative Direction</a:t>
            </a:r>
          </a:p>
          <a:p>
            <a:pPr algn="ctr"/>
            <a:br>
              <a:rPr lang="en-US" sz="700" dirty="0">
                <a:latin typeface="SutonnyMJ" pitchFamily="2" charset="0"/>
                <a:cs typeface="SutonnyMJ" pitchFamily="2" charset="0"/>
              </a:rPr>
            </a:br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ED06D9-4E9B-446D-A23F-EF8F0F46B7B4}"/>
              </a:ext>
            </a:extLst>
          </p:cNvPr>
          <p:cNvSpPr/>
          <p:nvPr/>
        </p:nvSpPr>
        <p:spPr>
          <a:xfrm>
            <a:off x="4114800" y="5826949"/>
            <a:ext cx="36576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8153400" cy="54102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mn‡hvwMZvi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g‡bvfve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(Creating enthusiasm and cooperation)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bMZ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DrKl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Improvement in quality of plan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3.e¨w³K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Aid to personal development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cvi¯úvwiK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hvMv‡hvM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 interpersonal communication)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cvi¯úvwiK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 of mutual relations)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D™a©Zb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euv‡P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&amp;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Time saving for supervisors)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‡¯^”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QvPvwiZv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Reduction of autocracy)</a:t>
            </a:r>
          </a:p>
          <a:p>
            <a:pPr marL="514350" indent="-514350" algn="just"/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mnR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ZË¡avqb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4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Easier supervision and control)</a:t>
            </a:r>
          </a:p>
          <a:p>
            <a:pPr marL="514350" indent="-514350" algn="just"/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/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myweav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Advantages 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 Consultative Direction</a:t>
            </a:r>
          </a:p>
          <a:p>
            <a:pPr algn="ctr"/>
            <a:br>
              <a:rPr lang="en-US" sz="700" dirty="0">
                <a:latin typeface="SutonnyMJ" pitchFamily="2" charset="0"/>
                <a:cs typeface="SutonnyMJ" pitchFamily="2" charset="0"/>
              </a:rPr>
            </a:br>
            <a:endParaRPr lang="en-US" sz="3200" dirty="0"/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8153400" cy="37338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Am¤úyY©Zv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(Incompleteness)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Aeva¨Zv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Creating insubordination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3.mgq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mv‡cÿ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Time consuming</a:t>
            </a:r>
            <a:r>
              <a:rPr lang="en-US" sz="2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A`ÿZv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Inefficacy)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ev¯Íevh‡b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¤^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(Delay in implementing decision)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Increase in expenditure)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wb‡`©k`vZv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fzj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Wrong assumption regarding directors)</a:t>
            </a:r>
          </a:p>
          <a:p>
            <a:pPr marL="514350" indent="-514350"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‡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Z_¨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Leakage of secrecy)</a:t>
            </a:r>
          </a:p>
          <a:p>
            <a:pPr marL="514350" indent="-514350" algn="just"/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/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civgk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Amyweav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Limitations 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 Consultative Direction</a:t>
            </a:r>
          </a:p>
          <a:p>
            <a:pPr algn="ctr"/>
            <a:br>
              <a:rPr lang="en-US" sz="700" dirty="0">
                <a:latin typeface="SutonnyMJ" pitchFamily="2" charset="0"/>
                <a:cs typeface="SutonnyMJ" pitchFamily="2" charset="0"/>
              </a:rPr>
            </a:b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A2843E-C251-4D5D-B490-C4D896BFBE9C}"/>
              </a:ext>
            </a:extLst>
          </p:cNvPr>
          <p:cNvSpPr/>
          <p:nvPr/>
        </p:nvSpPr>
        <p:spPr>
          <a:xfrm>
            <a:off x="5911187" y="5781456"/>
            <a:ext cx="32385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</a:t>
            </a:r>
            <a:r>
              <a:rPr lang="en-US" sz="2800" dirty="0"/>
              <a:t>                                                       </a:t>
            </a:r>
            <a:r>
              <a:rPr lang="en-US" sz="1100" dirty="0"/>
              <a:t>Md. </a:t>
            </a:r>
            <a:r>
              <a:rPr lang="en-US" sz="1100" dirty="0" err="1"/>
              <a:t>Shajjad</a:t>
            </a:r>
            <a:r>
              <a:rPr lang="en-US" sz="11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8153400" cy="3505201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1.AvbyôvwbK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…©Z¡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‰¯^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iZvwš¿K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…©‡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Z¡i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wecixZ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…©Z¡ 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civgk©g~jK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A‡bKUv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‡Kb?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…©Z¡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DËg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†Kb?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SzwK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wb‡`©kbv‡K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cÖkvm‡bi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ürwcÛ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†Kb?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civgk©g~jK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Kg©x‡K›`ªxK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…©Z¡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HK¨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Wingdings 3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jvMvgnxb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…©Z¡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/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Abyavebg~jK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cÖkœ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pPr algn="ctr"/>
            <a:br>
              <a:rPr lang="en-US" sz="700" dirty="0">
                <a:latin typeface="SutonnyMJ" pitchFamily="2" charset="0"/>
                <a:cs typeface="SutonnyMJ" pitchFamily="2" charset="0"/>
              </a:rPr>
            </a:b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677EBA-AD09-4F91-9201-C821822151C6}"/>
              </a:ext>
            </a:extLst>
          </p:cNvPr>
          <p:cNvSpPr/>
          <p:nvPr/>
        </p:nvSpPr>
        <p:spPr>
          <a:xfrm>
            <a:off x="5600700" y="5714678"/>
            <a:ext cx="35433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Prepared By</a:t>
            </a:r>
            <a:r>
              <a:rPr lang="en-US" sz="3200" dirty="0"/>
              <a:t>                                                       </a:t>
            </a:r>
            <a:r>
              <a:rPr lang="en-US" sz="1200" dirty="0"/>
              <a:t>Md. </a:t>
            </a:r>
            <a:r>
              <a:rPr lang="en-US" sz="1200" dirty="0" err="1"/>
              <a:t>Shajjad</a:t>
            </a:r>
            <a:r>
              <a:rPr lang="en-US" sz="120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8153400" cy="47244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¯‹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 G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cÖavb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wefvMxh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cÖavb‡`i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msµvšÍ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wb‡h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cvi¯úvwiK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wewbgq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Zvici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cÖ‡qvRbxq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w`K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Avevi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mvwKe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msµvšÍ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mKj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Avjvc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†bb|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ev¯Íevq‡bmK‡jB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AvšÍwiK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Drcv`‡bi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jÿ¨gvÎv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AwR©Z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514350" indent="-51435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…©Z¡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                                                             1</a:t>
            </a:r>
          </a:p>
          <a:p>
            <a:pPr marL="514350" indent="-514350" algn="just"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wb‡`©kbv‡K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cÖkvm‡bi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ürwcÛ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†Kb?                                  2</a:t>
            </a:r>
          </a:p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M.DÏxc‡Ki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cÖavb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`‡©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K‡i‡Qb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   3</a:t>
            </a:r>
          </a:p>
          <a:p>
            <a:pPr marL="514350" indent="-51435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l">
              <a:buAutoNum type="arabicPeriod"/>
            </a:pP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N.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wg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.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mvwKe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†h †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…©Z¡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jÿ¨gvÎv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c~i‡Y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mnvqK-DÏxc‡Ki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Av‡jv‡K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h_v_©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4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Ki|                                                      </a:t>
            </a:r>
            <a:r>
              <a:rPr lang="en-US" sz="32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4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/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1"/>
            <a:ext cx="769620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KvVv‡gve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cÖkœ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pPr algn="ctr"/>
            <a:br>
              <a:rPr lang="en-US" sz="700" dirty="0">
                <a:latin typeface="SutonnyMJ" pitchFamily="2" charset="0"/>
                <a:cs typeface="SutonnyMJ" pitchFamily="2" charset="0"/>
              </a:rPr>
            </a:b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3110D2-2D4B-48A3-BE3C-9C8CB0CACC40}"/>
              </a:ext>
            </a:extLst>
          </p:cNvPr>
          <p:cNvSpPr/>
          <p:nvPr/>
        </p:nvSpPr>
        <p:spPr>
          <a:xfrm>
            <a:off x="5871949" y="5888504"/>
            <a:ext cx="327660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Prepared By</a:t>
            </a:r>
            <a:r>
              <a:rPr lang="en-US" sz="2400" dirty="0"/>
              <a:t>                                                       </a:t>
            </a:r>
            <a:r>
              <a:rPr lang="en-US" sz="1050" dirty="0"/>
              <a:t>Md. </a:t>
            </a:r>
            <a:r>
              <a:rPr lang="en-US" sz="1050" dirty="0" err="1"/>
              <a:t>Shajjad</a:t>
            </a:r>
            <a:r>
              <a:rPr lang="en-US" sz="1050" dirty="0"/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050" dirty="0" err="1"/>
              <a:t>Ahed</a:t>
            </a:r>
            <a:r>
              <a:rPr lang="en-US" sz="1050" dirty="0"/>
              <a:t> Ali Biswas Degree College, Pabna</a:t>
            </a: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lated image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33600" y="0"/>
            <a:ext cx="7010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eft Arrow Callout 4"/>
          <p:cNvSpPr/>
          <p:nvPr/>
        </p:nvSpPr>
        <p:spPr>
          <a:xfrm>
            <a:off x="1219200" y="1828800"/>
            <a:ext cx="838200" cy="327660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1524000"/>
            <a:ext cx="1107996" cy="3657600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en-US" sz="6000" b="1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sz="6000" b="1" dirty="0">
                <a:latin typeface="SutonnyMJ" pitchFamily="2" charset="0"/>
                <a:cs typeface="SutonnyMJ" pitchFamily="2" charset="0"/>
              </a:rPr>
              <a:t>¨/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Goal</a:t>
            </a:r>
            <a:endParaRPr lang="en-US" sz="60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61CD98-0ED6-42A5-B148-545390DEBBC5}"/>
              </a:ext>
            </a:extLst>
          </p:cNvPr>
          <p:cNvSpPr/>
          <p:nvPr/>
        </p:nvSpPr>
        <p:spPr>
          <a:xfrm>
            <a:off x="4572000" y="6155564"/>
            <a:ext cx="457200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" b="1" dirty="0">
                <a:solidFill>
                  <a:schemeClr val="bg1"/>
                </a:solidFill>
              </a:rPr>
              <a:t>                                                                                  Prepared By-</a:t>
            </a:r>
          </a:p>
          <a:p>
            <a:pPr algn="ctr"/>
            <a:r>
              <a:rPr lang="en-US" sz="700" b="1" dirty="0">
                <a:solidFill>
                  <a:schemeClr val="bg1"/>
                </a:solidFill>
              </a:rPr>
              <a:t>                                                                                   Md. </a:t>
            </a:r>
            <a:r>
              <a:rPr lang="en-US" sz="800" b="1" dirty="0" err="1">
                <a:solidFill>
                  <a:schemeClr val="bg1"/>
                </a:solidFill>
              </a:rPr>
              <a:t>Shajjad</a:t>
            </a:r>
            <a:r>
              <a:rPr lang="en-US" sz="800" b="1" dirty="0">
                <a:solidFill>
                  <a:schemeClr val="bg1"/>
                </a:solidFill>
              </a:rPr>
              <a:t> Hossain Asst. Professor</a:t>
            </a:r>
          </a:p>
          <a:p>
            <a:pPr algn="ctr"/>
            <a:r>
              <a:rPr lang="en-US" sz="800" b="1" dirty="0">
                <a:solidFill>
                  <a:schemeClr val="bg1"/>
                </a:solidFill>
              </a:rPr>
              <a:t>                                                                                  Department of Management</a:t>
            </a:r>
          </a:p>
          <a:p>
            <a:pPr algn="ctr"/>
            <a:r>
              <a:rPr lang="en-US" sz="800" b="1" dirty="0">
                <a:solidFill>
                  <a:schemeClr val="bg1"/>
                </a:solidFill>
              </a:rPr>
              <a:t>                                                             Alhaj </a:t>
            </a:r>
            <a:r>
              <a:rPr lang="en-US" sz="800" b="1" dirty="0" err="1">
                <a:solidFill>
                  <a:schemeClr val="bg1"/>
                </a:solidFill>
              </a:rPr>
              <a:t>Ahed</a:t>
            </a:r>
            <a:r>
              <a:rPr lang="en-US" sz="800" b="1" dirty="0">
                <a:solidFill>
                  <a:schemeClr val="bg1"/>
                </a:solidFill>
              </a:rPr>
              <a:t> Ali Biswas Degree College, Pabna</a:t>
            </a:r>
            <a:endParaRPr lang="en-US" sz="1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153400" cy="5486400"/>
          </a:xfrm>
        </p:spPr>
        <p:txBody>
          <a:bodyPr>
            <a:noAutofit/>
          </a:bodyPr>
          <a:lstStyle/>
          <a:p>
            <a:pPr algn="l"/>
            <a:endParaRPr lang="en-US" sz="28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Picture 2" descr="fayol  principles of management in reliance fres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" y="0"/>
            <a:ext cx="9144000" cy="861060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1AE8B9-ADE4-449A-B9EB-C51680E0D55A}"/>
              </a:ext>
            </a:extLst>
          </p:cNvPr>
          <p:cNvSpPr/>
          <p:nvPr/>
        </p:nvSpPr>
        <p:spPr>
          <a:xfrm>
            <a:off x="5410200" y="7315200"/>
            <a:ext cx="3505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Prepared By</a:t>
            </a:r>
            <a:r>
              <a:rPr lang="en-US" sz="3200" dirty="0">
                <a:solidFill>
                  <a:schemeClr val="bg1"/>
                </a:solidFill>
              </a:rPr>
              <a:t>                                                       </a:t>
            </a:r>
            <a:r>
              <a:rPr lang="en-US" sz="1200" dirty="0">
                <a:solidFill>
                  <a:schemeClr val="bg1"/>
                </a:solidFill>
              </a:rPr>
              <a:t>Md. </a:t>
            </a:r>
            <a:r>
              <a:rPr lang="en-US" sz="1200" dirty="0" err="1">
                <a:solidFill>
                  <a:schemeClr val="bg1"/>
                </a:solidFill>
              </a:rPr>
              <a:t>Shajjad</a:t>
            </a:r>
            <a:r>
              <a:rPr lang="en-US" sz="1200" dirty="0">
                <a:solidFill>
                  <a:schemeClr val="bg1"/>
                </a:solidFill>
              </a:rPr>
              <a:t> Hossain Asst. Professor                                                                                                                                                 Department of Management                                                                                                                        Alhaj </a:t>
            </a:r>
            <a:r>
              <a:rPr lang="en-US" sz="1200" dirty="0" err="1">
                <a:solidFill>
                  <a:schemeClr val="bg1"/>
                </a:solidFill>
              </a:rPr>
              <a:t>Ahed</a:t>
            </a:r>
            <a:r>
              <a:rPr lang="en-US" sz="12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620000" cy="1447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900" dirty="0">
                <a:latin typeface="SutonnyMJ" pitchFamily="2" charset="0"/>
                <a:cs typeface="SutonnyMJ" pitchFamily="2" charset="0"/>
              </a:rPr>
            </a:br>
            <a:br>
              <a:rPr lang="en-US" sz="88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/>
            </a:br>
            <a:br>
              <a:rPr lang="en-US" sz="800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228600"/>
            <a:ext cx="8153400" cy="6096000"/>
          </a:xfrm>
        </p:spPr>
        <p:txBody>
          <a:bodyPr>
            <a:noAutofit/>
          </a:bodyPr>
          <a:lstStyle/>
          <a:p>
            <a:pPr algn="l"/>
            <a:endParaRPr lang="en-US" sz="100" b="1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Picture 4" descr="Image result for Picture a democratic leader sty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EE7D466-12A4-4F2E-BED3-341C146700D7}"/>
              </a:ext>
            </a:extLst>
          </p:cNvPr>
          <p:cNvSpPr/>
          <p:nvPr/>
        </p:nvSpPr>
        <p:spPr>
          <a:xfrm>
            <a:off x="-16764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900" b="1" dirty="0"/>
              <a:t>Prepared By-</a:t>
            </a:r>
          </a:p>
          <a:p>
            <a:pPr algn="ctr"/>
            <a:r>
              <a:rPr lang="en-US" sz="900" b="1" dirty="0"/>
              <a:t>                                 Md. </a:t>
            </a:r>
            <a:r>
              <a:rPr lang="en-US" sz="900" b="1" dirty="0" err="1"/>
              <a:t>Shajjad</a:t>
            </a:r>
            <a:r>
              <a:rPr lang="en-US" sz="900" b="1" dirty="0"/>
              <a:t> Hossain Asst. Professor</a:t>
            </a:r>
          </a:p>
          <a:p>
            <a:pPr algn="ctr"/>
            <a:r>
              <a:rPr lang="en-US" sz="900" b="1" dirty="0"/>
              <a:t>                     Department of Management</a:t>
            </a:r>
          </a:p>
          <a:p>
            <a:pPr algn="ctr"/>
            <a:r>
              <a:rPr lang="en-US" sz="900" b="1" dirty="0"/>
              <a:t>                                                Alhaj </a:t>
            </a:r>
            <a:r>
              <a:rPr lang="en-US" sz="900" b="1" dirty="0" err="1"/>
              <a:t>Ahed</a:t>
            </a:r>
            <a:r>
              <a:rPr lang="en-US" sz="900" b="1" dirty="0"/>
              <a:t> Ali Biswas Degree College, Pabna</a:t>
            </a:r>
            <a:endParaRPr lang="en-US" sz="1050" b="1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ms‡Ni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mgv‡ek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4" name="irc_mi" descr="সম্পর্কিত ছবি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57B440-1B6E-45D6-8334-CC2D5CD5E441}"/>
              </a:ext>
            </a:extLst>
          </p:cNvPr>
          <p:cNvSpPr/>
          <p:nvPr/>
        </p:nvSpPr>
        <p:spPr>
          <a:xfrm>
            <a:off x="6019800" y="6250586"/>
            <a:ext cx="350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b="1" dirty="0"/>
              <a:t>Prepared By-</a:t>
            </a:r>
          </a:p>
          <a:p>
            <a:pPr algn="ctr"/>
            <a:r>
              <a:rPr lang="en-US" sz="800" b="1" dirty="0"/>
              <a:t>                 Md. </a:t>
            </a:r>
            <a:r>
              <a:rPr lang="en-US" sz="800" b="1" dirty="0" err="1"/>
              <a:t>Shajjad</a:t>
            </a:r>
            <a:r>
              <a:rPr lang="en-US" sz="800" b="1" dirty="0"/>
              <a:t> Hossain Asst. Professor</a:t>
            </a:r>
          </a:p>
          <a:p>
            <a:pPr algn="ctr"/>
            <a:r>
              <a:rPr lang="en-US" sz="800" b="1" dirty="0"/>
              <a:t>            Department of Management</a:t>
            </a:r>
          </a:p>
          <a:p>
            <a:pPr algn="ctr"/>
            <a:r>
              <a:rPr lang="en-US" sz="800" b="1" dirty="0"/>
              <a:t>Alhaj </a:t>
            </a:r>
            <a:r>
              <a:rPr lang="en-US" sz="800" b="1" dirty="0" err="1"/>
              <a:t>Ahed</a:t>
            </a:r>
            <a:r>
              <a:rPr lang="en-US" sz="800" b="1" dirty="0"/>
              <a:t> Ali Biswas Degree College, Pabna</a:t>
            </a:r>
            <a:endParaRPr lang="en-US" sz="1000" b="1" dirty="0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016273-5330-4487-B268-E3697D9A3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Wvwg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Qwe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(</a:t>
            </a:r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ïay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gvÎ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D`vnib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†`</a:t>
            </a:r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Lv‡bv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)</a:t>
            </a:r>
          </a:p>
        </p:txBody>
      </p:sp>
      <p:pic>
        <p:nvPicPr>
          <p:cNvPr id="4" name="Content Placeholder 4" descr="Image result for Picture a shepherd with his sheep">
            <a:extLst>
              <a:ext uri="{FF2B5EF4-FFF2-40B4-BE49-F238E27FC236}">
                <a16:creationId xmlns:a16="http://schemas.microsoft.com/office/drawing/2014/main" id="{7D59D5C5-5055-45F4-8E17-4C59C39E8CE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15094C-ABFA-4492-96C3-76917E96F80A}"/>
              </a:ext>
            </a:extLst>
          </p:cNvPr>
          <p:cNvSpPr/>
          <p:nvPr/>
        </p:nvSpPr>
        <p:spPr>
          <a:xfrm>
            <a:off x="5105400" y="60885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100" b="1" dirty="0"/>
              <a:t>Prepared By-</a:t>
            </a:r>
          </a:p>
          <a:p>
            <a:pPr algn="ctr"/>
            <a:r>
              <a:rPr lang="en-US" sz="1100" b="1" dirty="0"/>
              <a:t>                 Md. </a:t>
            </a:r>
            <a:r>
              <a:rPr lang="en-US" sz="1100" b="1" dirty="0" err="1"/>
              <a:t>Shajjad</a:t>
            </a:r>
            <a:r>
              <a:rPr lang="en-US" sz="1100" b="1" dirty="0"/>
              <a:t> Hossain Asst. Professor</a:t>
            </a:r>
          </a:p>
          <a:p>
            <a:pPr algn="ctr"/>
            <a:r>
              <a:rPr lang="en-US" sz="1100" b="1" dirty="0"/>
              <a:t>            Department of Management</a:t>
            </a:r>
          </a:p>
          <a:p>
            <a:pPr algn="ctr"/>
            <a:r>
              <a:rPr lang="en-US" sz="1100" b="1" dirty="0"/>
              <a:t>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031829727"/>
      </p:ext>
    </p:extLst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BC6D95-8A96-4888-8DDC-5F0471E3F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bvg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Ò‡bZ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…Z¡Ó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†kl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_©xiv- 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Z¡i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Z¡i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Z¡i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cÖKvi‡f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mgm¨v¸wj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we‡kølb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20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0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bZ</a:t>
            </a:r>
            <a:r>
              <a:rPr lang="en-US" sz="20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…Z¡ </a:t>
            </a:r>
            <a:r>
              <a:rPr lang="en-US" sz="20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sz="20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20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cÖwZeÜKZvmgyn</a:t>
            </a:r>
            <a:r>
              <a:rPr lang="en-US" sz="20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0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yixKi‡bi</a:t>
            </a:r>
            <a:r>
              <a:rPr lang="en-US" sz="20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Dcvq</a:t>
            </a:r>
            <a:r>
              <a:rPr lang="en-US" sz="2000" b="1" dirty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‡`©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9.DËg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‡`©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wPwýZ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‡`©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11.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civgk©k~jK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‡`©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Amyweav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20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1AFF9D-9139-4A5F-A7C7-5A8178A5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003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b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700" b="0" dirty="0" err="1">
                <a:solidFill>
                  <a:schemeClr val="tx1"/>
                </a:solidFill>
                <a:effectLst/>
                <a:latin typeface="SutonnyMJ" pitchFamily="2" charset="0"/>
                <a:cs typeface="SutonnyMJ" pitchFamily="2" charset="0"/>
              </a:rPr>
              <a:t>Øv`k</a:t>
            </a:r>
            <a:r>
              <a:rPr lang="en-US" sz="2700" b="0" dirty="0">
                <a:solidFill>
                  <a:schemeClr val="tx1"/>
                </a:solidFill>
                <a:effectLst/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700" b="0" dirty="0" err="1">
                <a:solidFill>
                  <a:schemeClr val="tx1"/>
                </a:solidFill>
                <a:effectLst/>
                <a:latin typeface="SutonnyMJ" pitchFamily="2" charset="0"/>
                <a:cs typeface="SutonnyMJ" pitchFamily="2" charset="0"/>
              </a:rPr>
              <a:t>kÖYx</a:t>
            </a:r>
            <a:r>
              <a:rPr lang="en-US" sz="2700" b="0" dirty="0">
                <a:solidFill>
                  <a:schemeClr val="tx1"/>
                </a:solidFill>
                <a:effectLst/>
                <a:latin typeface="SutonnyMJ" pitchFamily="2" charset="0"/>
                <a:cs typeface="SutonnyMJ" pitchFamily="2" charset="0"/>
              </a:rPr>
              <a:t>- 6ô </a:t>
            </a:r>
            <a:r>
              <a:rPr lang="en-US" sz="2700" b="0" dirty="0" err="1">
                <a:solidFill>
                  <a:schemeClr val="tx1"/>
                </a:solidFill>
                <a:effectLst/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2700" b="0" dirty="0">
                <a:solidFill>
                  <a:schemeClr val="tx1"/>
                </a:solidFill>
                <a:effectLst/>
                <a:latin typeface="SutonnyMJ" pitchFamily="2" charset="0"/>
                <a:cs typeface="SutonnyMJ" pitchFamily="2" charset="0"/>
              </a:rPr>
              <a:t>- 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0213E6-953B-404E-B13D-EED4D0EF53B5}"/>
              </a:ext>
            </a:extLst>
          </p:cNvPr>
          <p:cNvSpPr/>
          <p:nvPr/>
        </p:nvSpPr>
        <p:spPr>
          <a:xfrm>
            <a:off x="6096000" y="6200001"/>
            <a:ext cx="3048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/>
              <a:t>Dr. Md. </a:t>
            </a:r>
            <a:r>
              <a:rPr lang="en-US" sz="1000" dirty="0" err="1"/>
              <a:t>Shajjad</a:t>
            </a:r>
            <a:r>
              <a:rPr lang="en-US" sz="1000" dirty="0"/>
              <a:t>  Hossain, Assistant Professor</a:t>
            </a:r>
          </a:p>
          <a:p>
            <a:pPr>
              <a:defRPr/>
            </a:pPr>
            <a:r>
              <a:rPr lang="en-US" sz="1000" dirty="0"/>
              <a:t>Department of management</a:t>
            </a:r>
          </a:p>
          <a:p>
            <a:pPr>
              <a:defRPr/>
            </a:pPr>
            <a:r>
              <a:rPr lang="en-US" sz="1000" dirty="0"/>
              <a:t>Alhaj </a:t>
            </a:r>
            <a:r>
              <a:rPr lang="en-US" sz="1000" dirty="0" err="1"/>
              <a:t>Ahed</a:t>
            </a:r>
            <a:r>
              <a:rPr lang="en-US" sz="1000" dirty="0"/>
              <a:t> Ali </a:t>
            </a:r>
            <a:r>
              <a:rPr lang="en-US" sz="1000" dirty="0" err="1"/>
              <a:t>Bisawas</a:t>
            </a:r>
            <a:r>
              <a:rPr lang="en-US" sz="1000" dirty="0"/>
              <a:t>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381608087"/>
      </p:ext>
    </p:extLst>
  </p:cSld>
  <p:clrMapOvr>
    <a:masterClrMapping/>
  </p:clrMapOvr>
  <p:transition>
    <p:sndAc>
      <p:stSnd>
        <p:snd r:embed="rId2" name="drumroll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1541</TotalTime>
  <Words>5632</Words>
  <Application>Microsoft Office PowerPoint</Application>
  <PresentationFormat>On-screen Show (4:3)</PresentationFormat>
  <Paragraphs>493</Paragraphs>
  <Slides>50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0" baseType="lpstr">
      <vt:lpstr>Arial</vt:lpstr>
      <vt:lpstr>Arial Black</vt:lpstr>
      <vt:lpstr>Calibri</vt:lpstr>
      <vt:lpstr>Lucida Sans Unicode</vt:lpstr>
      <vt:lpstr>RinkiyMJ</vt:lpstr>
      <vt:lpstr>SutonnyMJ</vt:lpstr>
      <vt:lpstr>Verdana</vt:lpstr>
      <vt:lpstr>Wingdings 2</vt:lpstr>
      <vt:lpstr>Wingdings 3</vt:lpstr>
      <vt:lpstr>Concourse</vt:lpstr>
      <vt:lpstr>PowerPoint Presentation</vt:lpstr>
      <vt:lpstr>‡bZ…Z¡ Learship </vt:lpstr>
      <vt:lpstr>PowerPoint Presentation</vt:lpstr>
      <vt:lpstr>PowerPoint Presentation</vt:lpstr>
      <vt:lpstr>PowerPoint Presentation</vt:lpstr>
      <vt:lpstr>                </vt:lpstr>
      <vt:lpstr>kÖwgK ms‡Ni mgv‡ek</vt:lpstr>
      <vt:lpstr>Wvwg Qwe (ïay gvÎ D`vnib wn‡m‡e †`Lv‡bv)</vt:lpstr>
      <vt:lpstr>e¨e¯’vcbv Øv`k †kÖYx- 6ô Aa¨vq-  </vt:lpstr>
      <vt:lpstr> ‡bZ…Z¡ Kx- </vt:lpstr>
      <vt:lpstr> ‡bZ…‡Z¡i ¸i–Z¡- Importance of Leadership </vt:lpstr>
      <vt:lpstr> ‡bZ…‡Z¡i aiY Types of Leadership </vt:lpstr>
      <vt:lpstr>                </vt:lpstr>
      <vt:lpstr>PowerPoint Presentation</vt:lpstr>
      <vt:lpstr>ÿgZv wfwËK †bZ…‡Z¡ ‰ewkó¨</vt:lpstr>
      <vt:lpstr>                </vt:lpstr>
      <vt:lpstr>                </vt:lpstr>
      <vt:lpstr>                </vt:lpstr>
      <vt:lpstr>                </vt:lpstr>
      <vt:lpstr>PowerPoint Presentation</vt:lpstr>
      <vt:lpstr>PowerPoint Presentation</vt:lpstr>
      <vt:lpstr>PowerPoint Presentation</vt:lpstr>
      <vt:lpstr>PowerPoint Presentation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  <vt:lpstr>    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728</cp:revision>
  <dcterms:created xsi:type="dcterms:W3CDTF">2006-08-16T00:00:00Z</dcterms:created>
  <dcterms:modified xsi:type="dcterms:W3CDTF">2026-07-29T05:12:17Z</dcterms:modified>
</cp:coreProperties>
</file>