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387" r:id="rId5"/>
    <p:sldId id="352" r:id="rId6"/>
    <p:sldId id="348" r:id="rId7"/>
    <p:sldId id="428" r:id="rId8"/>
    <p:sldId id="430" r:id="rId9"/>
    <p:sldId id="434" r:id="rId10"/>
    <p:sldId id="395" r:id="rId11"/>
    <p:sldId id="427" r:id="rId12"/>
    <p:sldId id="432" r:id="rId13"/>
    <p:sldId id="367" r:id="rId14"/>
    <p:sldId id="433" r:id="rId15"/>
    <p:sldId id="272" r:id="rId16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67" d="100"/>
          <a:sy n="67" d="100"/>
        </p:scale>
        <p:origin x="104" y="40"/>
      </p:cViewPr>
      <p:guideLst>
        <p:guide orient="horz" pos="216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1A5C2B-2EBD-4661-B519-3B387543C80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1CD08-F5A0-4FB1-A0F7-CE1D3CCD5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627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CCD6F0D2-F4FC-48BC-B64D-40224075477B}"/>
              </a:ext>
            </a:extLst>
          </p:cNvPr>
          <p:cNvSpPr txBox="1">
            <a:spLocks/>
          </p:cNvSpPr>
          <p:nvPr userDrawn="1"/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5EE06849-5269-4666-9B59-E56B9D48BC9E}"/>
              </a:ext>
            </a:extLst>
          </p:cNvPr>
          <p:cNvSpPr txBox="1">
            <a:spLocks/>
          </p:cNvSpPr>
          <p:nvPr userDrawn="1"/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AED1C4-8D6E-4770-B92E-150905B0A0F5}"/>
              </a:ext>
            </a:extLst>
          </p:cNvPr>
          <p:cNvSpPr/>
          <p:nvPr userDrawn="1"/>
        </p:nvSpPr>
        <p:spPr>
          <a:xfrm>
            <a:off x="0" y="-168086"/>
            <a:ext cx="12233948" cy="7026085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877292-9FC9-4EB8-B6A3-13AE3A0B5D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92" b="100000" l="0" r="92202">
                        <a14:foregroundMark x1="39450" y1="65368" x2="39450" y2="65368"/>
                        <a14:foregroundMark x1="29358" y1="43723" x2="29358" y2="43723"/>
                        <a14:foregroundMark x1="10092" y1="47619" x2="10092" y2="47619"/>
                        <a14:foregroundMark x1="58257" y1="68831" x2="58257" y2="68831"/>
                        <a14:foregroundMark x1="18807" y1="80519" x2="18807" y2="80519"/>
                        <a14:foregroundMark x1="15596" y1="70996" x2="15596" y2="70996"/>
                        <a14:foregroundMark x1="33486" y1="87879" x2="33486" y2="87879"/>
                        <a14:foregroundMark x1="28899" y1="86580" x2="28899" y2="86580"/>
                        <a14:foregroundMark x1="28440" y1="89610" x2="28440" y2="89610"/>
                        <a14:foregroundMark x1="10550" y1="88312" x2="10550" y2="88312"/>
                        <a14:foregroundMark x1="12385" y1="67100" x2="12385" y2="67100"/>
                        <a14:foregroundMark x1="13303" y1="26840" x2="13303" y2="26840"/>
                        <a14:foregroundMark x1="11468" y1="14719" x2="11468" y2="14719"/>
                        <a14:foregroundMark x1="74771" y1="89610" x2="74771" y2="89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4" t="10677" r="9350" b="3579"/>
          <a:stretch/>
        </p:blipFill>
        <p:spPr>
          <a:xfrm rot="5400000">
            <a:off x="66141" y="-194470"/>
            <a:ext cx="1754299" cy="18865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872309-B37C-4D04-8E8A-2CC2B0E4E8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13"/>
          <a:stretch/>
        </p:blipFill>
        <p:spPr>
          <a:xfrm>
            <a:off x="117609" y="6324600"/>
            <a:ext cx="11998730" cy="5290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D3D745-59C5-4581-9443-550C8C7DE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92" b="100000" l="0" r="92202">
                        <a14:foregroundMark x1="39450" y1="65368" x2="39450" y2="65368"/>
                        <a14:foregroundMark x1="29358" y1="43723" x2="29358" y2="43723"/>
                        <a14:foregroundMark x1="10092" y1="47619" x2="10092" y2="47619"/>
                        <a14:foregroundMark x1="58257" y1="68831" x2="58257" y2="68831"/>
                        <a14:foregroundMark x1="18807" y1="80519" x2="18807" y2="80519"/>
                        <a14:foregroundMark x1="15596" y1="70996" x2="15596" y2="70996"/>
                        <a14:foregroundMark x1="33486" y1="87879" x2="33486" y2="87879"/>
                        <a14:foregroundMark x1="28899" y1="86580" x2="28899" y2="86580"/>
                        <a14:foregroundMark x1="28440" y1="89610" x2="28440" y2="89610"/>
                        <a14:foregroundMark x1="10550" y1="88312" x2="10550" y2="88312"/>
                        <a14:foregroundMark x1="12385" y1="67100" x2="12385" y2="67100"/>
                        <a14:foregroundMark x1="13303" y1="26840" x2="13303" y2="26840"/>
                        <a14:foregroundMark x1="11468" y1="14719" x2="11468" y2="14719"/>
                        <a14:foregroundMark x1="74771" y1="89610" x2="74771" y2="89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4" t="10677" r="9350" b="3579"/>
          <a:stretch/>
        </p:blipFill>
        <p:spPr>
          <a:xfrm rot="5400000" flipV="1">
            <a:off x="10448402" y="-204702"/>
            <a:ext cx="1754299" cy="18865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F14496-1A7B-4534-8EBC-46137A256740}"/>
              </a:ext>
            </a:extLst>
          </p:cNvPr>
          <p:cNvSpPr txBox="1"/>
          <p:nvPr userDrawn="1"/>
        </p:nvSpPr>
        <p:spPr>
          <a:xfrm>
            <a:off x="9229961" y="6553200"/>
            <a:ext cx="2844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Harlow Solid Italic" panose="04030604020F02020D02" pitchFamily="82" charset="0"/>
              </a:rPr>
              <a:t>Mobile- 01721242319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2B77AF-DC64-41DE-8821-81DD581689C1}"/>
              </a:ext>
            </a:extLst>
          </p:cNvPr>
          <p:cNvSpPr txBox="1"/>
          <p:nvPr userDrawn="1"/>
        </p:nvSpPr>
        <p:spPr>
          <a:xfrm>
            <a:off x="251398" y="6553200"/>
            <a:ext cx="3911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Harlow Solid Italic" panose="04030604020F02020D02" pitchFamily="82" charset="0"/>
              </a:rPr>
              <a:t>Mohammad </a:t>
            </a:r>
            <a:r>
              <a:rPr lang="en-US" dirty="0" err="1">
                <a:solidFill>
                  <a:srgbClr val="7030A0"/>
                </a:solidFill>
                <a:latin typeface="Harlow Solid Italic" panose="04030604020F02020D02" pitchFamily="82" charset="0"/>
              </a:rPr>
              <a:t>Moniruzzaman</a:t>
            </a:r>
            <a:endParaRPr lang="en-US" dirty="0">
              <a:solidFill>
                <a:srgbClr val="7030A0"/>
              </a:solidFill>
              <a:latin typeface="Harlow Solid Italic" panose="04030604020F02020D02" pitchFamily="82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m/blog/task-based-activities-for-esl-students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cteezy.com/vector-art/17076264-students-doing-group-work-students-studying-with-the-teacher-in-the-classroom-cartoon-vector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7B84D7F3-5055-4ECB-A09F-7A2FF851FD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-196197"/>
            <a:ext cx="12190413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81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608012" y="97003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জোড়ায়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146450-0BA4-459C-BAA2-CB857C1B0447}"/>
              </a:ext>
            </a:extLst>
          </p:cNvPr>
          <p:cNvSpPr txBox="1"/>
          <p:nvPr/>
        </p:nvSpPr>
        <p:spPr>
          <a:xfrm>
            <a:off x="4655046" y="17909"/>
            <a:ext cx="2880320" cy="830997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algn="ctr"/>
            <a:r>
              <a:rPr lang="en-US" sz="48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800" dirty="0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কাজ</a:t>
            </a:r>
            <a:endParaRPr lang="en-US" sz="4800" dirty="0">
              <a:ln w="12700">
                <a:solidFill>
                  <a:schemeClr val="tx1"/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A691F9F-94B2-C843-8A5F-F785ACB6B3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25634" b="7280"/>
          <a:stretch/>
        </p:blipFill>
        <p:spPr>
          <a:xfrm>
            <a:off x="8913812" y="-228600"/>
            <a:ext cx="1922741" cy="11986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CB0370-AA51-485E-A6F5-AFBBC55B03A7}"/>
              </a:ext>
            </a:extLst>
          </p:cNvPr>
          <p:cNvSpPr txBox="1"/>
          <p:nvPr/>
        </p:nvSpPr>
        <p:spPr>
          <a:xfrm>
            <a:off x="760412" y="1766060"/>
            <a:ext cx="876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ট্রেনে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৫৬০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যাত্রীর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৪২০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পুরুষ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যাত্রী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পুরুষ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যাত্রী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96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D09020-E7E1-4CAB-8D89-B3D27CBD6599}"/>
              </a:ext>
            </a:extLst>
          </p:cNvPr>
          <p:cNvSpPr txBox="1"/>
          <p:nvPr/>
        </p:nvSpPr>
        <p:spPr>
          <a:xfrm>
            <a:off x="2208212" y="304800"/>
            <a:ext cx="8153400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cs typeface="NikoshBAN" panose="02000000000000000000" pitchFamily="2" charset="0"/>
              </a:rPr>
              <a:t>একটি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ব্যাংক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থেকে</a:t>
            </a:r>
            <a:r>
              <a:rPr lang="en-US" sz="3200" dirty="0">
                <a:cs typeface="NikoshBAN" panose="02000000000000000000" pitchFamily="2" charset="0"/>
              </a:rPr>
              <a:t> ১২% </a:t>
            </a:r>
            <a:r>
              <a:rPr lang="en-US" sz="3200" dirty="0" err="1">
                <a:cs typeface="NikoshBAN" panose="02000000000000000000" pitchFamily="2" charset="0"/>
              </a:rPr>
              <a:t>মুনাফায়</a:t>
            </a:r>
            <a:r>
              <a:rPr lang="en-US" sz="3200" dirty="0">
                <a:cs typeface="NikoshBAN" panose="02000000000000000000" pitchFamily="2" charset="0"/>
              </a:rPr>
              <a:t> ৬০০০ </a:t>
            </a:r>
            <a:r>
              <a:rPr lang="en-US" sz="3200" dirty="0" err="1">
                <a:cs typeface="NikoshBAN" panose="02000000000000000000" pitchFamily="2" charset="0"/>
              </a:rPr>
              <a:t>টাকা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ঋণ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নিলে</a:t>
            </a:r>
            <a:r>
              <a:rPr lang="en-US" sz="3200" dirty="0">
                <a:cs typeface="NikoshBAN" panose="02000000000000000000" pitchFamily="2" charset="0"/>
              </a:rPr>
              <a:t> ১ </a:t>
            </a:r>
            <a:r>
              <a:rPr lang="en-US" sz="3200" dirty="0" err="1">
                <a:cs typeface="NikoshBAN" panose="02000000000000000000" pitchFamily="2" charset="0"/>
              </a:rPr>
              <a:t>বছর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পর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মোট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কত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টাকা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পরিশোধ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করতে</a:t>
            </a:r>
            <a:r>
              <a:rPr lang="en-US" sz="3200" dirty="0">
                <a:cs typeface="NikoshBAN" panose="02000000000000000000" pitchFamily="2" charset="0"/>
              </a:rPr>
              <a:t> </a:t>
            </a:r>
            <a:r>
              <a:rPr lang="en-US" sz="3200" dirty="0" err="1">
                <a:cs typeface="NikoshBAN" panose="02000000000000000000" pitchFamily="2" charset="0"/>
              </a:rPr>
              <a:t>হবে</a:t>
            </a:r>
            <a:r>
              <a:rPr lang="en-US" sz="3200" dirty="0">
                <a:cs typeface="NikoshBAN" panose="02000000000000000000" pitchFamily="2" charset="0"/>
              </a:rPr>
              <a:t>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6D286E-44D6-4D69-A54D-BDC5C764039B}"/>
              </a:ext>
            </a:extLst>
          </p:cNvPr>
          <p:cNvSpPr txBox="1"/>
          <p:nvPr/>
        </p:nvSpPr>
        <p:spPr>
          <a:xfrm>
            <a:off x="792047" y="1648393"/>
            <a:ext cx="8993226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৬০০০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১২%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মুনাফায়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বছরে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5DDF01-C27D-4D6A-801A-0B968100AA9E}"/>
              </a:ext>
            </a:extLst>
          </p:cNvPr>
          <p:cNvSpPr/>
          <p:nvPr/>
        </p:nvSpPr>
        <p:spPr>
          <a:xfrm>
            <a:off x="227012" y="2421676"/>
            <a:ext cx="37777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cs typeface="NikoshBAN" panose="02000000000000000000" pitchFamily="2" charset="0"/>
              </a:rPr>
              <a:t>৬০০০ </a:t>
            </a:r>
            <a:r>
              <a:rPr lang="en-US" sz="4400" dirty="0" err="1">
                <a:cs typeface="NikoshBAN" panose="02000000000000000000" pitchFamily="2" charset="0"/>
              </a:rPr>
              <a:t>এর</a:t>
            </a:r>
            <a:r>
              <a:rPr lang="en-US" sz="4400" dirty="0">
                <a:cs typeface="NikoshBAN" panose="02000000000000000000" pitchFamily="2" charset="0"/>
              </a:rPr>
              <a:t> ১২% </a:t>
            </a:r>
            <a:endParaRPr lang="en-US" sz="4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596B7BB-76B3-48CB-A661-BA2E72518DB6}"/>
                  </a:ext>
                </a:extLst>
              </p:cNvPr>
              <p:cNvSpPr/>
              <p:nvPr/>
            </p:nvSpPr>
            <p:spPr>
              <a:xfrm>
                <a:off x="3275012" y="2209800"/>
                <a:ext cx="5105400" cy="11056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dirty="0">
                    <a:cs typeface="NikoshBAN" panose="02000000000000000000" pitchFamily="2" charset="0"/>
                  </a:rPr>
                  <a:t>= ৬০০০ </a:t>
                </a:r>
                <a:r>
                  <a:rPr lang="en-US" sz="4400" dirty="0" err="1">
                    <a:cs typeface="NikoshBAN" panose="02000000000000000000" pitchFamily="2" charset="0"/>
                  </a:rPr>
                  <a:t>এর</a:t>
                </a:r>
                <a:r>
                  <a:rPr lang="en-US" sz="4400" dirty="0">
                    <a:cs typeface="NikoshBAN" panose="02000000000000000000" pitchFamily="2" charset="0"/>
                  </a:rPr>
                  <a:t> (১২×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</m:t>
                        </m:r>
                      </m:num>
                      <m:den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400" dirty="0">
                    <a:cs typeface="NikoshBAN" panose="02000000000000000000" pitchFamily="2" charset="0"/>
                  </a:rPr>
                  <a:t>)  </a:t>
                </a:r>
                <a:endParaRPr lang="en-US" sz="4400" dirty="0"/>
              </a:p>
            </p:txBody>
          </p:sp>
        </mc:Choice>
        <mc:Fallback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596B7BB-76B3-48CB-A661-BA2E72518D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012" y="2209800"/>
                <a:ext cx="5105400" cy="1105687"/>
              </a:xfrm>
              <a:prstGeom prst="rect">
                <a:avLst/>
              </a:prstGeom>
              <a:blipFill>
                <a:blip r:embed="rId2"/>
                <a:stretch>
                  <a:fillRect l="-4773" b="-160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2F24698-F1EB-430E-BBE1-D7E34097182E}"/>
                  </a:ext>
                </a:extLst>
              </p:cNvPr>
              <p:cNvSpPr/>
              <p:nvPr/>
            </p:nvSpPr>
            <p:spPr>
              <a:xfrm>
                <a:off x="8065935" y="2236048"/>
                <a:ext cx="4122890" cy="11056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dirty="0">
                    <a:cs typeface="NikoshBAN" panose="02000000000000000000" pitchFamily="2" charset="0"/>
                  </a:rPr>
                  <a:t>= ৬০০০ </a:t>
                </a:r>
                <a:r>
                  <a:rPr lang="en-US" sz="4400" dirty="0" err="1">
                    <a:cs typeface="NikoshBAN" panose="02000000000000000000" pitchFamily="2" charset="0"/>
                  </a:rPr>
                  <a:t>এর</a:t>
                </a:r>
                <a:r>
                  <a:rPr lang="en-US" sz="4400" dirty="0">
                    <a:cs typeface="NikoshBAN" panose="02000000000000000000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</m:num>
                      <m:den>
                        <m:r>
                          <a:rPr lang="en-US" sz="4400" b="0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400" dirty="0">
                    <a:cs typeface="NikoshBAN" panose="02000000000000000000" pitchFamily="2" charset="0"/>
                  </a:rPr>
                  <a:t>  </a:t>
                </a:r>
                <a:endParaRPr lang="en-US" sz="4400" dirty="0"/>
              </a:p>
            </p:txBody>
          </p:sp>
        </mc:Choice>
        <mc:Fallback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2F24698-F1EB-430E-BBE1-D7E3409718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5935" y="2236048"/>
                <a:ext cx="4122890" cy="1105687"/>
              </a:xfrm>
              <a:prstGeom prst="rect">
                <a:avLst/>
              </a:prstGeom>
              <a:blipFill>
                <a:blip r:embed="rId3"/>
                <a:stretch>
                  <a:fillRect l="-5917" b="-165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0AEFEFC-CA7F-44F5-AD0E-184DFD2BEDD1}"/>
                  </a:ext>
                </a:extLst>
              </p:cNvPr>
              <p:cNvSpPr/>
              <p:nvPr/>
            </p:nvSpPr>
            <p:spPr>
              <a:xfrm>
                <a:off x="1593583" y="3252673"/>
                <a:ext cx="3438677" cy="11056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৬০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০০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44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</m:num>
                      <m:den>
                        <m:r>
                          <a:rPr lang="en-US" sz="44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400" b="1" dirty="0">
                    <a:cs typeface="NikoshBAN" panose="02000000000000000000" pitchFamily="2" charset="0"/>
                  </a:rPr>
                  <a:t>  </a:t>
                </a:r>
                <a:endParaRPr lang="en-US" sz="4400" b="1" dirty="0"/>
              </a:p>
            </p:txBody>
          </p:sp>
        </mc:Choice>
        <mc:Fallback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0AEFEFC-CA7F-44F5-AD0E-184DFD2BED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583" y="3252673"/>
                <a:ext cx="3438677" cy="1105687"/>
              </a:xfrm>
              <a:prstGeom prst="rect">
                <a:avLst/>
              </a:prstGeom>
              <a:blipFill>
                <a:blip r:embed="rId4"/>
                <a:stretch>
                  <a:fillRect l="-7080" b="-13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C65B08F-6E7E-4624-996C-89ADB8A7BD8B}"/>
                  </a:ext>
                </a:extLst>
              </p:cNvPr>
              <p:cNvSpPr/>
              <p:nvPr/>
            </p:nvSpPr>
            <p:spPr>
              <a:xfrm>
                <a:off x="5561012" y="3515746"/>
                <a:ext cx="3438677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4400" b="1" dirty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৭</m:t>
                    </m:r>
                    <m:r>
                      <a:rPr lang="en-US" sz="4400" b="1" i="0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২০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44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C65B08F-6E7E-4624-996C-89ADB8A7BD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1012" y="3515746"/>
                <a:ext cx="3438677" cy="769441"/>
              </a:xfrm>
              <a:prstGeom prst="rect">
                <a:avLst/>
              </a:prstGeom>
              <a:blipFill>
                <a:blip r:embed="rId5"/>
                <a:stretch>
                  <a:fillRect l="-7092" t="-19048" b="-349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A4E5643-D0BF-4543-88D5-F555EAAA594E}"/>
                  </a:ext>
                </a:extLst>
              </p:cNvPr>
              <p:cNvSpPr/>
              <p:nvPr/>
            </p:nvSpPr>
            <p:spPr>
              <a:xfrm>
                <a:off x="867627" y="4841416"/>
                <a:ext cx="10957938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cs typeface="NikoshBAN" panose="02000000000000000000" pitchFamily="2" charset="0"/>
                    <a:sym typeface="Symbol" panose="05050102010706020507" pitchFamily="18" charset="2"/>
                  </a:rPr>
                  <a:t> ১ </a:t>
                </a:r>
                <a:r>
                  <a:rPr lang="en-US" sz="4000" dirty="0" err="1">
                    <a:cs typeface="NikoshBAN" panose="02000000000000000000" pitchFamily="2" charset="0"/>
                    <a:sym typeface="Symbol" panose="05050102010706020507" pitchFamily="18" charset="2"/>
                  </a:rPr>
                  <a:t>বছর</a:t>
                </a:r>
                <a:r>
                  <a:rPr lang="en-US" sz="4000" dirty="0"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:r>
                  <a:rPr lang="en-US" sz="4000" dirty="0" err="1">
                    <a:cs typeface="NikoshBAN" panose="02000000000000000000" pitchFamily="2" charset="0"/>
                    <a:sym typeface="Symbol" panose="05050102010706020507" pitchFamily="18" charset="2"/>
                  </a:rPr>
                  <a:t>পর</a:t>
                </a:r>
                <a:r>
                  <a:rPr lang="en-US" sz="4000" dirty="0"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:r>
                  <a:rPr lang="en-US" sz="4000" dirty="0" err="1">
                    <a:cs typeface="NikoshBAN" panose="02000000000000000000" pitchFamily="2" charset="0"/>
                    <a:sym typeface="Symbol" panose="05050102010706020507" pitchFamily="18" charset="2"/>
                  </a:rPr>
                  <a:t>মোট</a:t>
                </a:r>
                <a:r>
                  <a:rPr lang="en-US" sz="4000" dirty="0"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:r>
                  <a:rPr lang="en-US" sz="4000" dirty="0" err="1">
                    <a:cs typeface="NikoshBAN" panose="02000000000000000000" pitchFamily="2" charset="0"/>
                    <a:sym typeface="Symbol" panose="05050102010706020507" pitchFamily="18" charset="2"/>
                  </a:rPr>
                  <a:t>পরিশোধ</a:t>
                </a:r>
                <a:r>
                  <a:rPr lang="en-US" sz="4000" dirty="0"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:r>
                  <a:rPr lang="en-US" sz="4000" dirty="0" err="1">
                    <a:cs typeface="NikoshBAN" panose="02000000000000000000" pitchFamily="2" charset="0"/>
                    <a:sym typeface="Symbol" panose="05050102010706020507" pitchFamily="18" charset="2"/>
                  </a:rPr>
                  <a:t>করতে</a:t>
                </a:r>
                <a:r>
                  <a:rPr lang="en-US" sz="4000" dirty="0"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:r>
                  <a:rPr lang="en-US" sz="4000" dirty="0" err="1">
                    <a:cs typeface="NikoshBAN" panose="02000000000000000000" pitchFamily="2" charset="0"/>
                    <a:sym typeface="Symbol" panose="05050102010706020507" pitchFamily="18" charset="2"/>
                  </a:rPr>
                  <a:t>হবে</a:t>
                </a:r>
                <a:r>
                  <a:rPr lang="en-US" sz="4000" dirty="0">
                    <a:cs typeface="NikoshBAN" panose="02000000000000000000" pitchFamily="2" charset="0"/>
                  </a:rPr>
                  <a:t>=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0" dirty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dPr>
                      <m:e>
                        <m:r>
                          <a:rPr lang="en-US" sz="4000" b="0" i="0" dirty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৬০০০</m:t>
                        </m:r>
                        <m:r>
                          <a:rPr lang="en-US" sz="4000" b="0" i="0" dirty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+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৭২০</m:t>
                        </m:r>
                      </m:e>
                    </m:d>
                    <m:r>
                      <a:rPr lang="en-US" sz="4000" b="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4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A4E5643-D0BF-4543-88D5-F555EAAA59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627" y="4841416"/>
                <a:ext cx="10957938" cy="707886"/>
              </a:xfrm>
              <a:prstGeom prst="rect">
                <a:avLst/>
              </a:prstGeom>
              <a:blipFill>
                <a:blip r:embed="rId6"/>
                <a:stretch>
                  <a:fillRect l="-1947" t="-20690" b="-38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F4219E3E-A9FC-40A8-8322-2459B25A1F90}"/>
                  </a:ext>
                </a:extLst>
              </p:cNvPr>
              <p:cNvSpPr/>
              <p:nvPr/>
            </p:nvSpPr>
            <p:spPr>
              <a:xfrm>
                <a:off x="6346596" y="5395578"/>
                <a:ext cx="343867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dirty="0">
                    <a:cs typeface="NikoshBAN" panose="02000000000000000000" pitchFamily="2" charset="0"/>
                  </a:rPr>
                  <a:t>=   ৬৭২০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4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F4219E3E-A9FC-40A8-8322-2459B25A1F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6596" y="5395578"/>
                <a:ext cx="3438677" cy="830997"/>
              </a:xfrm>
              <a:prstGeom prst="rect">
                <a:avLst/>
              </a:prstGeom>
              <a:blipFill>
                <a:blip r:embed="rId7"/>
                <a:stretch>
                  <a:fillRect l="-7979" t="-19118" b="-397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FC4A615-EBC7-45B1-BCC9-D8D34BDF8665}"/>
              </a:ext>
            </a:extLst>
          </p:cNvPr>
          <p:cNvCxnSpPr/>
          <p:nvPr/>
        </p:nvCxnSpPr>
        <p:spPr>
          <a:xfrm flipV="1">
            <a:off x="2055812" y="3191117"/>
            <a:ext cx="1752600" cy="54268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B525DAD-E69C-4853-9C78-99E2B0DDA741}"/>
              </a:ext>
            </a:extLst>
          </p:cNvPr>
          <p:cNvCxnSpPr/>
          <p:nvPr/>
        </p:nvCxnSpPr>
        <p:spPr>
          <a:xfrm flipV="1">
            <a:off x="2208212" y="3953117"/>
            <a:ext cx="1752600" cy="54268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F966363-F6B9-41BF-8AF7-E17CDD290DA0}"/>
                  </a:ext>
                </a:extLst>
              </p:cNvPr>
              <p:cNvSpPr/>
              <p:nvPr/>
            </p:nvSpPr>
            <p:spPr>
              <a:xfrm>
                <a:off x="1696740" y="3064165"/>
                <a:ext cx="70884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৬০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F966363-F6B9-41BF-8AF7-E17CDD290D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6740" y="3064165"/>
                <a:ext cx="708848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108DC23-6E57-4FAF-A01B-4D89D9D9D1F9}"/>
                  </a:ext>
                </a:extLst>
              </p:cNvPr>
              <p:cNvSpPr/>
              <p:nvPr/>
            </p:nvSpPr>
            <p:spPr>
              <a:xfrm>
                <a:off x="3433264" y="4264967"/>
                <a:ext cx="4122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B108DC23-6E57-4FAF-A01B-4D89D9D9D1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3264" y="4264967"/>
                <a:ext cx="412292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921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4" grpId="0"/>
      <p:bldP spid="15" grpId="0"/>
      <p:bldP spid="16" grpId="0"/>
      <p:bldP spid="17" grpId="0"/>
      <p:bldP spid="18" grpId="0"/>
      <p:bldP spid="19" grpId="0"/>
      <p:bldP spid="20" grpId="0"/>
      <p:bldP spid="5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6220C2-7AB0-4E2D-9B2D-630A62D54ACC}"/>
              </a:ext>
            </a:extLst>
          </p:cNvPr>
          <p:cNvSpPr txBox="1"/>
          <p:nvPr/>
        </p:nvSpPr>
        <p:spPr>
          <a:xfrm>
            <a:off x="2360612" y="113648"/>
            <a:ext cx="7231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 আমরা ঐকিক নি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য়মে</a:t>
            </a:r>
            <a:r>
              <a:rPr lang="as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সমাধান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080E484E-BEE1-4646-A926-C1C60B1EB71A}"/>
                  </a:ext>
                </a:extLst>
              </p:cNvPr>
              <p:cNvSpPr/>
              <p:nvPr/>
            </p:nvSpPr>
            <p:spPr>
              <a:xfrm>
                <a:off x="7153943" y="4015923"/>
                <a:ext cx="343867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৭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২০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48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080E484E-BEE1-4646-A926-C1C60B1EB7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3943" y="4015923"/>
                <a:ext cx="3438677" cy="830997"/>
              </a:xfrm>
              <a:prstGeom prst="rect">
                <a:avLst/>
              </a:prstGeom>
              <a:blipFill>
                <a:blip r:embed="rId2"/>
                <a:stretch>
                  <a:fillRect l="-8156" t="-19118" b="-360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2FC7AA98-8446-4190-B5C7-820E4BB9DD0E}"/>
              </a:ext>
            </a:extLst>
          </p:cNvPr>
          <p:cNvSpPr txBox="1"/>
          <p:nvPr/>
        </p:nvSpPr>
        <p:spPr>
          <a:xfrm>
            <a:off x="1492096" y="916191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টাকায়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১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বছরে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১২       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14CA51-A889-4247-AE2B-797CB22A0BCA}"/>
                  </a:ext>
                </a:extLst>
              </p:cNvPr>
              <p:cNvSpPr txBox="1"/>
              <p:nvPr/>
            </p:nvSpPr>
            <p:spPr>
              <a:xfrm>
                <a:off x="1528608" y="1624077"/>
                <a:ext cx="7705877" cy="1013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      ”       ১  ”           ”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</m:num>
                      <m:den>
                        <m:r>
                          <a:rPr lang="en-US" sz="40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 ”</a:t>
                </a:r>
                <a:endParaRPr lang="en-US" sz="4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14CA51-A889-4247-AE2B-797CB22A0B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8608" y="1624077"/>
                <a:ext cx="7705877" cy="1013547"/>
              </a:xfrm>
              <a:prstGeom prst="rect">
                <a:avLst/>
              </a:prstGeom>
              <a:blipFill>
                <a:blip r:embed="rId3"/>
                <a:stretch>
                  <a:fillRect l="-2848" b="-155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B828EC3-9068-470C-8266-0C3739B7BCEC}"/>
                  </a:ext>
                </a:extLst>
              </p:cNvPr>
              <p:cNvSpPr txBox="1"/>
              <p:nvPr/>
            </p:nvSpPr>
            <p:spPr>
              <a:xfrm>
                <a:off x="455612" y="2879712"/>
                <a:ext cx="8991600" cy="1013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৬০০০</a:t>
                </a:r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”        ১  ”            ”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৬০</m:t>
                        </m:r>
                        <m:r>
                          <a:rPr lang="en-US" sz="4000" b="1" i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০০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১২</m:t>
                        </m:r>
                      </m:num>
                      <m:den>
                        <m:r>
                          <a:rPr lang="en-US" sz="40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”</a:t>
                </a:r>
                <a:endParaRPr lang="en-US" sz="4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B828EC3-9068-470C-8266-0C3739B7BC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612" y="2879712"/>
                <a:ext cx="8991600" cy="1013547"/>
              </a:xfrm>
              <a:prstGeom prst="rect">
                <a:avLst/>
              </a:prstGeom>
              <a:blipFill>
                <a:blip r:embed="rId4"/>
                <a:stretch>
                  <a:fillRect l="-2441" b="-155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77C1031-E786-4A05-B992-B672145F0889}"/>
              </a:ext>
            </a:extLst>
          </p:cNvPr>
          <p:cNvCxnSpPr/>
          <p:nvPr/>
        </p:nvCxnSpPr>
        <p:spPr>
          <a:xfrm flipV="1">
            <a:off x="6323012" y="2717752"/>
            <a:ext cx="1752600" cy="54268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220258C-6116-416D-8E9F-FE9F920E18BE}"/>
              </a:ext>
            </a:extLst>
          </p:cNvPr>
          <p:cNvCxnSpPr/>
          <p:nvPr/>
        </p:nvCxnSpPr>
        <p:spPr>
          <a:xfrm flipV="1">
            <a:off x="6475412" y="3479752"/>
            <a:ext cx="1752600" cy="54268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279132C-E08F-4FCD-9523-B36717A16BCA}"/>
                  </a:ext>
                </a:extLst>
              </p:cNvPr>
              <p:cNvSpPr/>
              <p:nvPr/>
            </p:nvSpPr>
            <p:spPr>
              <a:xfrm>
                <a:off x="5963940" y="2590800"/>
                <a:ext cx="70884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৬০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279132C-E08F-4FCD-9523-B36717A16B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3940" y="2590800"/>
                <a:ext cx="708848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0E617C0-2492-4F2F-9448-444CAD98D3C1}"/>
                  </a:ext>
                </a:extLst>
              </p:cNvPr>
              <p:cNvSpPr/>
              <p:nvPr/>
            </p:nvSpPr>
            <p:spPr>
              <a:xfrm>
                <a:off x="7700464" y="3791602"/>
                <a:ext cx="41229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১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0E617C0-2492-4F2F-9448-444CAD98D3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0464" y="3791602"/>
                <a:ext cx="412292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D5DA5AC-54C2-4ACA-B353-6C7AD501C089}"/>
                  </a:ext>
                </a:extLst>
              </p:cNvPr>
              <p:cNvSpPr/>
              <p:nvPr/>
            </p:nvSpPr>
            <p:spPr>
              <a:xfrm>
                <a:off x="760412" y="4724400"/>
                <a:ext cx="10957938" cy="707886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4000" dirty="0">
                    <a:cs typeface="NikoshBAN" panose="02000000000000000000" pitchFamily="2" charset="0"/>
                    <a:sym typeface="Symbol" panose="05050102010706020507" pitchFamily="18" charset="2"/>
                  </a:rPr>
                  <a:t> ১ </a:t>
                </a:r>
                <a:r>
                  <a:rPr lang="en-US" sz="4000" dirty="0" err="1">
                    <a:cs typeface="NikoshBAN" panose="02000000000000000000" pitchFamily="2" charset="0"/>
                    <a:sym typeface="Symbol" panose="05050102010706020507" pitchFamily="18" charset="2"/>
                  </a:rPr>
                  <a:t>বছর</a:t>
                </a:r>
                <a:r>
                  <a:rPr lang="en-US" sz="4000" dirty="0"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:r>
                  <a:rPr lang="en-US" sz="4000" dirty="0" err="1">
                    <a:cs typeface="NikoshBAN" panose="02000000000000000000" pitchFamily="2" charset="0"/>
                    <a:sym typeface="Symbol" panose="05050102010706020507" pitchFamily="18" charset="2"/>
                  </a:rPr>
                  <a:t>পর</a:t>
                </a:r>
                <a:r>
                  <a:rPr lang="en-US" sz="4000" dirty="0"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:r>
                  <a:rPr lang="en-US" sz="4000" dirty="0" err="1">
                    <a:cs typeface="NikoshBAN" panose="02000000000000000000" pitchFamily="2" charset="0"/>
                    <a:sym typeface="Symbol" panose="05050102010706020507" pitchFamily="18" charset="2"/>
                  </a:rPr>
                  <a:t>মোট</a:t>
                </a:r>
                <a:r>
                  <a:rPr lang="en-US" sz="4000" dirty="0"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:r>
                  <a:rPr lang="en-US" sz="4000" dirty="0" err="1">
                    <a:cs typeface="NikoshBAN" panose="02000000000000000000" pitchFamily="2" charset="0"/>
                    <a:sym typeface="Symbol" panose="05050102010706020507" pitchFamily="18" charset="2"/>
                  </a:rPr>
                  <a:t>পরিশোধ</a:t>
                </a:r>
                <a:r>
                  <a:rPr lang="en-US" sz="4000" dirty="0"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:r>
                  <a:rPr lang="en-US" sz="4000" dirty="0" err="1">
                    <a:cs typeface="NikoshBAN" panose="02000000000000000000" pitchFamily="2" charset="0"/>
                    <a:sym typeface="Symbol" panose="05050102010706020507" pitchFamily="18" charset="2"/>
                  </a:rPr>
                  <a:t>করতে</a:t>
                </a:r>
                <a:r>
                  <a:rPr lang="en-US" sz="4000" dirty="0"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:r>
                  <a:rPr lang="en-US" sz="4000" dirty="0" err="1">
                    <a:cs typeface="NikoshBAN" panose="02000000000000000000" pitchFamily="2" charset="0"/>
                    <a:sym typeface="Symbol" panose="05050102010706020507" pitchFamily="18" charset="2"/>
                  </a:rPr>
                  <a:t>হবে</a:t>
                </a:r>
                <a:r>
                  <a:rPr lang="en-US" sz="4000" dirty="0">
                    <a:cs typeface="NikoshBAN" panose="02000000000000000000" pitchFamily="2" charset="0"/>
                  </a:rPr>
                  <a:t>=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0" dirty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dPr>
                      <m:e>
                        <m:r>
                          <a:rPr lang="en-US" sz="4000" b="0" i="0" dirty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৬০০০</m:t>
                        </m:r>
                        <m:r>
                          <a:rPr lang="en-US" sz="4000" b="0" i="0" dirty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+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৭২০</m:t>
                        </m:r>
                      </m:e>
                    </m:d>
                    <m:r>
                      <a:rPr lang="en-US" sz="4000" b="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4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D5DA5AC-54C2-4ACA-B353-6C7AD501C0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412" y="4724400"/>
                <a:ext cx="10957938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BCECD97-5306-40D1-91BE-64664E1C3B85}"/>
                  </a:ext>
                </a:extLst>
              </p:cNvPr>
              <p:cNvSpPr/>
              <p:nvPr/>
            </p:nvSpPr>
            <p:spPr>
              <a:xfrm>
                <a:off x="6393417" y="5555397"/>
                <a:ext cx="3438677" cy="769441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4400" dirty="0">
                    <a:cs typeface="NikoshBAN" panose="02000000000000000000" pitchFamily="2" charset="0"/>
                  </a:rPr>
                  <a:t>=   ৬৭২০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টাকা</m:t>
                    </m:r>
                  </m:oMath>
                </a14:m>
                <a:endParaRPr lang="en-US" sz="4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BCECD97-5306-40D1-91BE-64664E1C3B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3417" y="5555397"/>
                <a:ext cx="3438677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921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11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7B19913-0E45-EF43-E3E3-16756D7C89C0}"/>
              </a:ext>
            </a:extLst>
          </p:cNvPr>
          <p:cNvSpPr/>
          <p:nvPr/>
        </p:nvSpPr>
        <p:spPr>
          <a:xfrm>
            <a:off x="3351212" y="254080"/>
            <a:ext cx="4511832" cy="1046862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6D897AE-60A6-335C-B075-C4E7B4D3F0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837612" y="0"/>
            <a:ext cx="1998954" cy="13556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989012" y="1420889"/>
            <a:ext cx="952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21448E-9094-43E5-A774-1A84A7FE45F4}"/>
              </a:ext>
            </a:extLst>
          </p:cNvPr>
          <p:cNvSpPr txBox="1"/>
          <p:nvPr/>
        </p:nvSpPr>
        <p:spPr>
          <a:xfrm>
            <a:off x="989012" y="2514600"/>
            <a:ext cx="9847554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৩৫০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৫২%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ছাত্র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ঐ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ছাত্রী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38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8794755-05A6-440D-987F-B9A4492ACD4C}"/>
              </a:ext>
            </a:extLst>
          </p:cNvPr>
          <p:cNvSpPr txBox="1"/>
          <p:nvPr/>
        </p:nvSpPr>
        <p:spPr>
          <a:xfrm>
            <a:off x="4704272" y="-25052"/>
            <a:ext cx="2879945" cy="68462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en-US" sz="11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1100" dirty="0">
              <a:ln w="12700">
                <a:solidFill>
                  <a:schemeClr val="tx1"/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15AECCE-09DE-4613-868E-036DCB7F7F1B}"/>
              </a:ext>
            </a:extLst>
          </p:cNvPr>
          <p:cNvSpPr/>
          <p:nvPr/>
        </p:nvSpPr>
        <p:spPr>
          <a:xfrm>
            <a:off x="755853" y="2065367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 ৫০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12DE4B0-4E03-4B31-BDD1-9F5D5FD3E9BB}"/>
              </a:ext>
            </a:extLst>
          </p:cNvPr>
          <p:cNvSpPr/>
          <p:nvPr/>
        </p:nvSpPr>
        <p:spPr>
          <a:xfrm>
            <a:off x="2970212" y="2065366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 ৫২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5DB2488-3D39-43CA-843C-B3D71925F63C}"/>
              </a:ext>
            </a:extLst>
          </p:cNvPr>
          <p:cNvSpPr/>
          <p:nvPr/>
        </p:nvSpPr>
        <p:spPr>
          <a:xfrm>
            <a:off x="5206742" y="2067738"/>
            <a:ext cx="1757159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গ) ৫৪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B8B9597-55BE-420C-BE65-827E2D1A664A}"/>
              </a:ext>
            </a:extLst>
          </p:cNvPr>
          <p:cNvSpPr txBox="1"/>
          <p:nvPr/>
        </p:nvSpPr>
        <p:spPr>
          <a:xfrm>
            <a:off x="1548507" y="685800"/>
            <a:ext cx="8452493" cy="646331"/>
          </a:xfrm>
          <a:prstGeom prst="rect">
            <a:avLst/>
          </a:prstGeom>
          <a:noFill/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উত্তরে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টিক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চিহ্ন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8AF2475-3D04-4430-9797-67CE4601B7F5}"/>
              </a:ext>
            </a:extLst>
          </p:cNvPr>
          <p:cNvSpPr/>
          <p:nvPr/>
        </p:nvSpPr>
        <p:spPr>
          <a:xfrm>
            <a:off x="7581078" y="1981399"/>
            <a:ext cx="1756961" cy="584775"/>
          </a:xfrm>
          <a:prstGeom prst="rect">
            <a:avLst/>
          </a:prstGeom>
          <a:noFill/>
          <a:ln/>
        </p:spPr>
        <p:style>
          <a:lnRef idx="1">
            <a:schemeClr val="accent4"/>
          </a:lnRef>
          <a:fillRef idx="1003">
            <a:schemeClr val="lt1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ঘ) ৫৬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9505020" y="1850917"/>
            <a:ext cx="2360917" cy="6462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238C00-3DD3-4C87-8AE3-5CD69471FA82}"/>
              </a:ext>
            </a:extLst>
          </p:cNvPr>
          <p:cNvSpPr txBox="1"/>
          <p:nvPr/>
        </p:nvSpPr>
        <p:spPr>
          <a:xfrm>
            <a:off x="412007" y="1254600"/>
            <a:ext cx="11541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১।  ৮০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৭০% =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1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58592" y="265983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9505020" y="1927918"/>
            <a:ext cx="265067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15AECCE-09DE-4613-868E-036DCB7F7F1B}"/>
                  </a:ext>
                </a:extLst>
              </p:cNvPr>
              <p:cNvSpPr/>
              <p:nvPr/>
            </p:nvSpPr>
            <p:spPr>
              <a:xfrm>
                <a:off x="574500" y="4084543"/>
                <a:ext cx="1600842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ক)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৪০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15AECCE-09DE-4613-868E-036DCB7F7F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00" y="4084543"/>
                <a:ext cx="1600842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12DE4B0-4E03-4B31-BDD1-9F5D5FD3E9BB}"/>
                  </a:ext>
                </a:extLst>
              </p:cNvPr>
              <p:cNvSpPr/>
              <p:nvPr/>
            </p:nvSpPr>
            <p:spPr>
              <a:xfrm>
                <a:off x="2654577" y="4069828"/>
                <a:ext cx="1634316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খ)</a:t>
                </a:r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  <a:sym typeface="Symbol" panose="05050102010706020507" pitchFamily="18" charset="2"/>
                      </a:rPr>
                      <m:t>৫০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  <a:sym typeface="Symbol" panose="05050102010706020507" pitchFamily="18" charset="2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12DE4B0-4E03-4B31-BDD1-9F5D5FD3E9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577" y="4069828"/>
                <a:ext cx="1634316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5DB2488-3D39-43CA-843C-B3D71925F63C}"/>
                  </a:ext>
                </a:extLst>
              </p:cNvPr>
              <p:cNvSpPr/>
              <p:nvPr/>
            </p:nvSpPr>
            <p:spPr>
              <a:xfrm>
                <a:off x="4694378" y="4084543"/>
                <a:ext cx="1581255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গ)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৬০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5DB2488-3D39-43CA-843C-B3D71925F6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4378" y="4084543"/>
                <a:ext cx="1581255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98AF2475-3D04-4430-9797-67CE4601B7F5}"/>
                  </a:ext>
                </a:extLst>
              </p:cNvPr>
              <p:cNvSpPr/>
              <p:nvPr/>
            </p:nvSpPr>
            <p:spPr>
              <a:xfrm>
                <a:off x="6766972" y="4024164"/>
                <a:ext cx="1859427" cy="646331"/>
              </a:xfrm>
              <a:prstGeom prst="rect">
                <a:avLst/>
              </a:prstGeom>
              <a:noFill/>
              <a:ln/>
            </p:spPr>
            <p:style>
              <a:lnRef idx="1">
                <a:schemeClr val="accent4"/>
              </a:lnRef>
              <a:fillRef idx="1003">
                <a:schemeClr val="lt1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ঘ)</a:t>
                </a:r>
                <a:r>
                  <a:rPr lang="pt-BR" sz="3600" b="1" dirty="0">
                    <a:solidFill>
                      <a:schemeClr val="tx1"/>
                    </a:solidFill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৭০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</m:t>
                    </m:r>
                  </m:oMath>
                </a14:m>
                <a:endPara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98AF2475-3D04-4430-9797-67CE4601B7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6972" y="4024164"/>
                <a:ext cx="1859427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9025780" y="4024164"/>
            <a:ext cx="2360917" cy="6462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C238C00-3DD3-4C87-8AE3-5CD69471FA82}"/>
                  </a:ext>
                </a:extLst>
              </p:cNvPr>
              <p:cNvSpPr txBox="1"/>
              <p:nvPr/>
            </p:nvSpPr>
            <p:spPr>
              <a:xfrm>
                <a:off x="335287" y="2895600"/>
                <a:ext cx="1161791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4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44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২।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২৫০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টি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ফলের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মধ্যে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১৫০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টি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আপেল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হলে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আপেল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শতকরা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কতটি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?</m:t>
                    </m:r>
                  </m:oMath>
                </a14:m>
                <a:endParaRPr lang="en-US" sz="40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C238C00-3DD3-4C87-8AE3-5CD69471F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7" y="2895600"/>
                <a:ext cx="11617914" cy="769441"/>
              </a:xfrm>
              <a:prstGeom prst="rect">
                <a:avLst/>
              </a:prstGeom>
              <a:blipFill>
                <a:blip r:embed="rId7"/>
                <a:stretch>
                  <a:fillRect l="-2099" t="-15873" b="-37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5485006" y="4834229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92196C0-EDCC-49FA-B4D0-C96A0076C2A8}"/>
              </a:ext>
            </a:extLst>
          </p:cNvPr>
          <p:cNvSpPr/>
          <p:nvPr/>
        </p:nvSpPr>
        <p:spPr>
          <a:xfrm>
            <a:off x="8972860" y="4069828"/>
            <a:ext cx="2650672" cy="64633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0468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1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3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0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7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/>
      <p:bldP spid="39" grpId="0" animBg="1"/>
      <p:bldP spid="42" grpId="0" animBg="1"/>
      <p:bldP spid="20" grpId="0"/>
      <p:bldP spid="17" grpId="0" animBg="1"/>
      <p:bldP spid="17" grpId="1" animBg="1"/>
      <p:bldP spid="17" grpId="2" animBg="1"/>
      <p:bldP spid="18" grpId="0" animBg="1"/>
      <p:bldP spid="19" grpId="0" animBg="1"/>
      <p:bldP spid="22" grpId="0" animBg="1"/>
      <p:bldP spid="23" grpId="0" animBg="1"/>
      <p:bldP spid="24" grpId="0" animBg="1"/>
      <p:bldP spid="25" grpId="0"/>
      <p:bldP spid="27" grpId="0" animBg="1"/>
      <p:bldP spid="27" grpId="1" animBg="1"/>
      <p:bldP spid="27" grpId="2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5042368" y="-1125429"/>
            <a:ext cx="2795673" cy="58473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6CB553-94FB-407E-9610-DB4A41052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9812" y="2286000"/>
            <a:ext cx="5124472" cy="2616835"/>
          </a:xfrm>
          <a:prstGeom prst="rect">
            <a:avLst/>
          </a:prstGeom>
        </p:spPr>
      </p:pic>
      <p:pic>
        <p:nvPicPr>
          <p:cNvPr id="5" name="Picture 4" descr="F:\New folder (2)\Animated gif\img8.gif">
            <a:extLst>
              <a:ext uri="{FF2B5EF4-FFF2-40B4-BE49-F238E27FC236}">
                <a16:creationId xmlns:a16="http://schemas.microsoft.com/office/drawing/2014/main" id="{2031BD29-DBC7-4F08-82F9-E112BB8A75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948" y="970502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:\New folder (2)\Animated gif\img8.gif">
            <a:extLst>
              <a:ext uri="{FF2B5EF4-FFF2-40B4-BE49-F238E27FC236}">
                <a16:creationId xmlns:a16="http://schemas.microsoft.com/office/drawing/2014/main" id="{F1228068-1FBA-4930-BCD8-AE8397D438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275" y="4093798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F:\New folder (2)\Animated gif\img8.gif">
            <a:extLst>
              <a:ext uri="{FF2B5EF4-FFF2-40B4-BE49-F238E27FC236}">
                <a16:creationId xmlns:a16="http://schemas.microsoft.com/office/drawing/2014/main" id="{71223450-9C09-4527-8E94-47555485484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999" y="990380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F:\New folder (2)\Animated gif\img8.gif">
            <a:extLst>
              <a:ext uri="{FF2B5EF4-FFF2-40B4-BE49-F238E27FC236}">
                <a16:creationId xmlns:a16="http://schemas.microsoft.com/office/drawing/2014/main" id="{58FDFCD8-C08B-405D-8180-FBA722249EC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912" y="4093798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8129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CD849F-F864-4BA7-9F65-2A9D8DD47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7" y="-112543"/>
            <a:ext cx="12163863" cy="67878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C886E7-CF1F-4D8F-9AA0-DCDC59B1429B}"/>
              </a:ext>
            </a:extLst>
          </p:cNvPr>
          <p:cNvSpPr txBox="1"/>
          <p:nvPr/>
        </p:nvSpPr>
        <p:spPr>
          <a:xfrm>
            <a:off x="4266645" y="2209800"/>
            <a:ext cx="2234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D36ABC-7B11-4D94-B9C0-0C015B015BF8}"/>
              </a:ext>
            </a:extLst>
          </p:cNvPr>
          <p:cNvSpPr txBox="1"/>
          <p:nvPr/>
        </p:nvSpPr>
        <p:spPr>
          <a:xfrm>
            <a:off x="8431702" y="2819401"/>
            <a:ext cx="23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B6A521-4FAC-4263-B097-F1822E454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646" y="182740"/>
            <a:ext cx="10437812" cy="7289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94158E-0D0B-49DE-B07D-1E3D2F85343B}"/>
              </a:ext>
            </a:extLst>
          </p:cNvPr>
          <p:cNvSpPr txBox="1"/>
          <p:nvPr/>
        </p:nvSpPr>
        <p:spPr>
          <a:xfrm>
            <a:off x="386041" y="1424970"/>
            <a:ext cx="11134179" cy="132343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endParaRPr lang="en-US" sz="9600" b="1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97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3CF8D6-D19E-4580-B8DB-25904A5FE5B8}"/>
              </a:ext>
            </a:extLst>
          </p:cNvPr>
          <p:cNvSpPr txBox="1"/>
          <p:nvPr/>
        </p:nvSpPr>
        <p:spPr>
          <a:xfrm>
            <a:off x="8431702" y="2819401"/>
            <a:ext cx="23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1ECEFE-8A09-477F-85CB-F8215CC58C27}"/>
              </a:ext>
            </a:extLst>
          </p:cNvPr>
          <p:cNvSpPr txBox="1"/>
          <p:nvPr/>
        </p:nvSpPr>
        <p:spPr>
          <a:xfrm>
            <a:off x="227012" y="3812178"/>
            <a:ext cx="6004366" cy="2800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মোহাম্মদ</a:t>
            </a:r>
            <a:r>
              <a:rPr lang="en-US" sz="36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মনিরুজ্জামান</a:t>
            </a:r>
            <a:endParaRPr lang="en-US" sz="36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রাজারচর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মোল্যাকান্দি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শিবচর,মাদারীপুর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মোবাইল:01721242319</a:t>
            </a:r>
          </a:p>
          <a:p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Email: mztutul2006@gmail.com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17C88AB-41B9-4F5C-AB70-9470D737A185}"/>
              </a:ext>
            </a:extLst>
          </p:cNvPr>
          <p:cNvGrpSpPr/>
          <p:nvPr/>
        </p:nvGrpSpPr>
        <p:grpSpPr>
          <a:xfrm>
            <a:off x="6475412" y="1617618"/>
            <a:ext cx="527022" cy="4605282"/>
            <a:chOff x="6788179" y="1941341"/>
            <a:chExt cx="1065299" cy="298235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8252E1A-F133-42B6-868F-3A9E6CFD3B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90" t="67328" r="20510" b="651"/>
            <a:stretch/>
          </p:blipFill>
          <p:spPr>
            <a:xfrm rot="16200000">
              <a:off x="6079889" y="3150106"/>
              <a:ext cx="2982353" cy="56482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B76ED5-C8BB-4158-835E-E1D814D281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90" t="67328" r="20510" b="651"/>
            <a:stretch/>
          </p:blipFill>
          <p:spPr>
            <a:xfrm rot="16200000" flipV="1">
              <a:off x="5648315" y="3081205"/>
              <a:ext cx="2982353" cy="70262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4519509" y="0"/>
            <a:ext cx="37085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প</a:t>
            </a:r>
            <a:r>
              <a:rPr lang="bn-IN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রিচিতি</a:t>
            </a:r>
            <a:endParaRPr lang="en-US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61212" y="3810000"/>
            <a:ext cx="4992895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পাঠঃ-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৫০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012" y="417444"/>
            <a:ext cx="2657442" cy="2901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1509268-419A-5C43-5D8D-E6DC969641B7}"/>
              </a:ext>
            </a:extLst>
          </p:cNvPr>
          <p:cNvSpPr txBox="1"/>
          <p:nvPr/>
        </p:nvSpPr>
        <p:spPr>
          <a:xfrm>
            <a:off x="6252918" y="1157408"/>
            <a:ext cx="4750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703" y="756124"/>
            <a:ext cx="2444226" cy="282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908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81466" y="1106358"/>
            <a:ext cx="6514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গত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শিখেছি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9904412" y="3020214"/>
            <a:ext cx="1440464" cy="317961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3286508" y="3003649"/>
            <a:ext cx="5904012" cy="14465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cs typeface="NikoshBAN" panose="02000000000000000000" pitchFamily="2" charset="0"/>
              </a:rPr>
              <a:t>ম্যাম</a:t>
            </a:r>
            <a:r>
              <a:rPr lang="en-US" sz="4400" dirty="0">
                <a:cs typeface="NikoshBAN" panose="02000000000000000000" pitchFamily="2" charset="0"/>
              </a:rPr>
              <a:t>, </a:t>
            </a:r>
            <a:r>
              <a:rPr lang="en-US" sz="4400" dirty="0" err="1">
                <a:cs typeface="NikoshBAN" panose="02000000000000000000" pitchFamily="2" charset="0"/>
              </a:rPr>
              <a:t>শতকরা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সংক্রান্ত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সমস্যার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সমাধান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করেছি</a:t>
            </a:r>
            <a:r>
              <a:rPr lang="en-US" sz="4400" dirty="0">
                <a:cs typeface="NikoshBAN" panose="02000000000000000000" pitchFamily="2" charset="0"/>
              </a:rPr>
              <a:t>।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BF9D71-DC02-4C6F-A7DC-3A6C3FE5F3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r="22222"/>
          <a:stretch/>
        </p:blipFill>
        <p:spPr>
          <a:xfrm>
            <a:off x="322708" y="457200"/>
            <a:ext cx="2606854" cy="478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75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68646" y="1057076"/>
            <a:ext cx="8097766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শিখব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	</a:t>
            </a:r>
            <a:endParaRPr lang="bn-BD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6612" y="2875002"/>
            <a:ext cx="986029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সংক্রান্ত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সমস্যা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সমাধান-২</a:t>
            </a:r>
          </a:p>
        </p:txBody>
      </p:sp>
    </p:spTree>
    <p:extLst>
      <p:ext uri="{BB962C8B-B14F-4D97-AF65-F5344CB8AC3E}">
        <p14:creationId xmlns:p14="http://schemas.microsoft.com/office/powerpoint/2010/main" val="34127724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60800" y="857071"/>
            <a:ext cx="2995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7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5212" y="2590800"/>
            <a:ext cx="1005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৩.৬.৪ </a:t>
            </a:r>
            <a:r>
              <a:rPr lang="as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দৈনন্দিন জীবনে জনসংখ্যা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,</a:t>
            </a:r>
            <a:r>
              <a:rPr lang="as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লাভ-ক্ষতি ও মুনাফা সংক্রান্ত সমস্যার সমাধানে শতকরা ব্যবহার করতে পারবে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86161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2B7F0A-B132-4C31-8AF2-DA0384E2E67F}"/>
              </a:ext>
            </a:extLst>
          </p:cNvPr>
          <p:cNvSpPr txBox="1"/>
          <p:nvPr/>
        </p:nvSpPr>
        <p:spPr>
          <a:xfrm>
            <a:off x="2817812" y="76200"/>
            <a:ext cx="5892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চলো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সমস্যাটি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BD8287A9-E358-47EC-817F-26B60DDE0EB0}"/>
              </a:ext>
            </a:extLst>
          </p:cNvPr>
          <p:cNvSpPr txBox="1"/>
          <p:nvPr/>
        </p:nvSpPr>
        <p:spPr>
          <a:xfrm>
            <a:off x="616485" y="722531"/>
            <a:ext cx="107753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দুইটি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শহরের জনসংখ্যা যথাক্রমে ৪৫৬৮০ জন ও 52520 জন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একটি শুমারিতে দেখা গেল ওই দুইটি শহরে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ক্ষর মানুষের সংখ্যা যথাক্রমে ৩৪২৬০ জন এবং ৩৬৭৬৪ জন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শতকরা হিসেবে কোন শহরে স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ক্ষর মানুষের সংখ্যা বেশি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0" name="Picture 149">
            <a:extLst>
              <a:ext uri="{FF2B5EF4-FFF2-40B4-BE49-F238E27FC236}">
                <a16:creationId xmlns:a16="http://schemas.microsoft.com/office/drawing/2014/main" id="{E5BFB7D5-0F1D-40B0-9D51-649C843353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6" t="9119" r="15030" b="9118"/>
          <a:stretch/>
        </p:blipFill>
        <p:spPr>
          <a:xfrm flipH="1">
            <a:off x="285974" y="3308510"/>
            <a:ext cx="986118" cy="2514600"/>
          </a:xfrm>
          <a:prstGeom prst="rect">
            <a:avLst/>
          </a:prstGeom>
        </p:spPr>
      </p:pic>
      <p:pic>
        <p:nvPicPr>
          <p:cNvPr id="152" name="Picture 151">
            <a:extLst>
              <a:ext uri="{FF2B5EF4-FFF2-40B4-BE49-F238E27FC236}">
                <a16:creationId xmlns:a16="http://schemas.microsoft.com/office/drawing/2014/main" id="{E6F1EFF9-7FD8-435C-974B-C1F4356440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10895012" y="3479029"/>
            <a:ext cx="1212630" cy="267670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C89B1B6-2A8C-4D6D-AFEF-769834C8A4ED}"/>
              </a:ext>
            </a:extLst>
          </p:cNvPr>
          <p:cNvGrpSpPr/>
          <p:nvPr/>
        </p:nvGrpSpPr>
        <p:grpSpPr>
          <a:xfrm>
            <a:off x="1643059" y="2428182"/>
            <a:ext cx="4181813" cy="1859067"/>
            <a:chOff x="1643059" y="2428182"/>
            <a:chExt cx="4181813" cy="1859067"/>
          </a:xfrm>
        </p:grpSpPr>
        <p:sp>
          <p:nvSpPr>
            <p:cNvPr id="4" name="Speech Bubble: Oval 3">
              <a:extLst>
                <a:ext uri="{FF2B5EF4-FFF2-40B4-BE49-F238E27FC236}">
                  <a16:creationId xmlns:a16="http://schemas.microsoft.com/office/drawing/2014/main" id="{C20A2CB6-4750-4A5F-9B8E-C9BC67C1FE02}"/>
                </a:ext>
              </a:extLst>
            </p:cNvPr>
            <p:cNvSpPr/>
            <p:nvPr/>
          </p:nvSpPr>
          <p:spPr>
            <a:xfrm rot="5031469" flipH="1">
              <a:off x="2804432" y="1266809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4E176F6-0CA1-42F6-A28B-616071A5751E}"/>
                </a:ext>
              </a:extLst>
            </p:cNvPr>
            <p:cNvSpPr/>
            <p:nvPr/>
          </p:nvSpPr>
          <p:spPr>
            <a:xfrm>
              <a:off x="2433347" y="2551837"/>
              <a:ext cx="2899065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এখানে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দেখা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যাচ্ছে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দ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্বিতীয়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শহরে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সাক্ষর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মানুষের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সংখ্যা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বেশি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50BD98DB-DA15-4154-980B-538A43E75B9A}"/>
              </a:ext>
            </a:extLst>
          </p:cNvPr>
          <p:cNvGrpSpPr/>
          <p:nvPr/>
        </p:nvGrpSpPr>
        <p:grpSpPr>
          <a:xfrm flipH="1">
            <a:off x="6025525" y="2334885"/>
            <a:ext cx="4356720" cy="2410270"/>
            <a:chOff x="1643059" y="2428182"/>
            <a:chExt cx="4181813" cy="1859067"/>
          </a:xfrm>
        </p:grpSpPr>
        <p:sp>
          <p:nvSpPr>
            <p:cNvPr id="154" name="Speech Bubble: Oval 153">
              <a:extLst>
                <a:ext uri="{FF2B5EF4-FFF2-40B4-BE49-F238E27FC236}">
                  <a16:creationId xmlns:a16="http://schemas.microsoft.com/office/drawing/2014/main" id="{18AF57EA-99C7-4D5D-ABF8-5A03A5B1A6D9}"/>
                </a:ext>
              </a:extLst>
            </p:cNvPr>
            <p:cNvSpPr/>
            <p:nvPr/>
          </p:nvSpPr>
          <p:spPr>
            <a:xfrm rot="5031469" flipH="1">
              <a:off x="2804432" y="1266809"/>
              <a:ext cx="1859067" cy="4181813"/>
            </a:xfrm>
            <a:prstGeom prst="wedgeEllipseCallou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661EFE8A-2228-493F-A161-2914CB740CF4}"/>
                </a:ext>
              </a:extLst>
            </p:cNvPr>
            <p:cNvSpPr/>
            <p:nvPr/>
          </p:nvSpPr>
          <p:spPr>
            <a:xfrm>
              <a:off x="2189441" y="2675192"/>
              <a:ext cx="3137719" cy="14006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সংখ্যা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য়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বেশি হলেও শতকরা হিসেবে স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া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ক্ষর মানুষের সংখ্যা কি বেশি হবে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  <a:p>
              <a:pPr algn="ctr"/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চল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ো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হ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ি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স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া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ব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ট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ি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ক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র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দ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ে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খ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ি।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051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2B7F0A-B132-4C31-8AF2-DA0384E2E67F}"/>
              </a:ext>
            </a:extLst>
          </p:cNvPr>
          <p:cNvSpPr txBox="1"/>
          <p:nvPr/>
        </p:nvSpPr>
        <p:spPr>
          <a:xfrm>
            <a:off x="3884612" y="408590"/>
            <a:ext cx="3583808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শহরের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A811E3B-3533-44DA-B2BF-A42BECD98331}"/>
                  </a:ext>
                </a:extLst>
              </p:cNvPr>
              <p:cNvSpPr/>
              <p:nvPr/>
            </p:nvSpPr>
            <p:spPr>
              <a:xfrm>
                <a:off x="7008812" y="4191000"/>
                <a:ext cx="343867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৭৫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জন</m:t>
                    </m:r>
                  </m:oMath>
                </a14:m>
                <a:endParaRPr lang="en-US" sz="48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A811E3B-3533-44DA-B2BF-A42BECD983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8812" y="4191000"/>
                <a:ext cx="3438677" cy="830997"/>
              </a:xfrm>
              <a:prstGeom prst="rect">
                <a:avLst/>
              </a:prstGeom>
              <a:blipFill>
                <a:blip r:embed="rId2"/>
                <a:stretch>
                  <a:fillRect l="-8156" t="-19118" b="-35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8BD8E9BC-A866-453E-B93B-1F74C5CC0DDD}"/>
              </a:ext>
            </a:extLst>
          </p:cNvPr>
          <p:cNvSpPr txBox="1"/>
          <p:nvPr/>
        </p:nvSpPr>
        <p:spPr>
          <a:xfrm>
            <a:off x="1370012" y="1274454"/>
            <a:ext cx="922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৪৫৬৮০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জনের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সাক্ষর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as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৩৪২৬০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372E6C5-1417-4306-8043-08C7221B744B}"/>
                  </a:ext>
                </a:extLst>
              </p:cNvPr>
              <p:cNvSpPr txBox="1"/>
              <p:nvPr/>
            </p:nvSpPr>
            <p:spPr>
              <a:xfrm>
                <a:off x="1370012" y="1981200"/>
                <a:ext cx="9296400" cy="101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            ”       ”        ”     ”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as-IN" sz="4000" b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NikoshBAN" panose="02000000000000000000" pitchFamily="2" charset="0"/>
                            <a:cs typeface="NikoshBAN" panose="02000000000000000000" pitchFamily="2" charset="0"/>
                          </a:rPr>
                          <m:t>৩৪২৬০</m:t>
                        </m:r>
                      </m:num>
                      <m:den>
                        <m:r>
                          <m:rPr>
                            <m:nor/>
                          </m:rPr>
                          <a:rPr lang="as-IN" sz="4000" b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NikoshBAN" panose="02000000000000000000" pitchFamily="2" charset="0"/>
                            <a:cs typeface="NikoshBAN" panose="02000000000000000000" pitchFamily="2" charset="0"/>
                          </a:rPr>
                          <m:t>৪৫৬৮</m:t>
                        </m:r>
                        <m:r>
                          <a:rPr lang="en-US" sz="40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4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372E6C5-1417-4306-8043-08C7221B7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0012" y="1981200"/>
                <a:ext cx="9296400" cy="1018099"/>
              </a:xfrm>
              <a:prstGeom prst="rect">
                <a:avLst/>
              </a:prstGeom>
              <a:blipFill>
                <a:blip r:embed="rId3"/>
                <a:stretch>
                  <a:fillRect l="-2361" b="-155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94BFAE9-3676-4472-B76E-CEB21D6703E0}"/>
                  </a:ext>
                </a:extLst>
              </p:cNvPr>
              <p:cNvSpPr txBox="1"/>
              <p:nvPr/>
            </p:nvSpPr>
            <p:spPr>
              <a:xfrm>
                <a:off x="836612" y="3048000"/>
                <a:ext cx="9829800" cy="1013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১০০</a:t>
                </a:r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   ”       ”        ”      ”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as-IN" sz="4000" b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NikoshBAN" panose="02000000000000000000" pitchFamily="2" charset="0"/>
                            <a:cs typeface="NikoshBAN" panose="02000000000000000000" pitchFamily="2" charset="0"/>
                          </a:rPr>
                          <m:t>৩৪২৬০</m:t>
                        </m:r>
                        <m:r>
                          <a:rPr lang="as-IN" sz="40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40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as-IN" sz="4000" b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NikoshBAN" panose="02000000000000000000" pitchFamily="2" charset="0"/>
                            <a:cs typeface="NikoshBAN" panose="02000000000000000000" pitchFamily="2" charset="0"/>
                          </a:rPr>
                          <m:t>৪৫৬৮</m:t>
                        </m:r>
                        <m:r>
                          <a:rPr lang="en-US" sz="40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”</a:t>
                </a:r>
                <a:endParaRPr lang="en-US" sz="4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94BFAE9-3676-4472-B76E-CEB21D670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612" y="3048000"/>
                <a:ext cx="9829800" cy="1013547"/>
              </a:xfrm>
              <a:prstGeom prst="rect">
                <a:avLst/>
              </a:prstGeom>
              <a:blipFill>
                <a:blip r:embed="rId4"/>
                <a:stretch>
                  <a:fillRect l="-2170" r="-744" b="-162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A0A954E-77FA-4CDD-A6D3-8D20F8D45ABD}"/>
                  </a:ext>
                </a:extLst>
              </p:cNvPr>
              <p:cNvSpPr/>
              <p:nvPr/>
            </p:nvSpPr>
            <p:spPr>
              <a:xfrm>
                <a:off x="4265612" y="5181600"/>
                <a:ext cx="731520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অর্থাৎ</a:t>
                </a:r>
                <a:r>
                  <a:rPr lang="en-US" sz="4800" b="1" i="1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৭৫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 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সাক্ষর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মানুষ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রয়েছে।</m:t>
                    </m:r>
                  </m:oMath>
                </a14:m>
                <a:endParaRPr lang="en-US" sz="4800" b="1" i="1" dirty="0">
                  <a:latin typeface="Cambria Math" panose="02040503050406030204" pitchFamily="18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A0A954E-77FA-4CDD-A6D3-8D20F8D45A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5612" y="5181600"/>
                <a:ext cx="7315200" cy="830997"/>
              </a:xfrm>
              <a:prstGeom prst="rect">
                <a:avLst/>
              </a:prstGeom>
              <a:blipFill>
                <a:blip r:embed="rId5"/>
                <a:stretch>
                  <a:fillRect l="-3833" t="-14706" b="-40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1486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/>
      <p:bldP spid="18" grpId="0"/>
      <p:bldP spid="19" grpId="0"/>
      <p:bldP spid="20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2B7F0A-B132-4C31-8AF2-DA0384E2E67F}"/>
              </a:ext>
            </a:extLst>
          </p:cNvPr>
          <p:cNvSpPr txBox="1"/>
          <p:nvPr/>
        </p:nvSpPr>
        <p:spPr>
          <a:xfrm>
            <a:off x="3884612" y="408590"/>
            <a:ext cx="3583808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শহরের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A811E3B-3533-44DA-B2BF-A42BECD98331}"/>
                  </a:ext>
                </a:extLst>
              </p:cNvPr>
              <p:cNvSpPr/>
              <p:nvPr/>
            </p:nvSpPr>
            <p:spPr>
              <a:xfrm>
                <a:off x="7008812" y="3962400"/>
                <a:ext cx="343867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>
                    <a:cs typeface="NikoshBAN" panose="02000000000000000000" pitchFamily="2" charset="0"/>
                  </a:rPr>
                  <a:t>=   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৭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০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জন</m:t>
                    </m:r>
                  </m:oMath>
                </a14:m>
                <a:endParaRPr lang="en-US" sz="4800" b="1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A811E3B-3533-44DA-B2BF-A42BECD983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8812" y="3962400"/>
                <a:ext cx="3438677" cy="830997"/>
              </a:xfrm>
              <a:prstGeom prst="rect">
                <a:avLst/>
              </a:prstGeom>
              <a:blipFill>
                <a:blip r:embed="rId2"/>
                <a:stretch>
                  <a:fillRect l="-8156" t="-19118" b="-360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8BD8E9BC-A866-453E-B93B-1F74C5CC0DDD}"/>
              </a:ext>
            </a:extLst>
          </p:cNvPr>
          <p:cNvSpPr txBox="1"/>
          <p:nvPr/>
        </p:nvSpPr>
        <p:spPr>
          <a:xfrm>
            <a:off x="1370012" y="1274454"/>
            <a:ext cx="922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52520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জনের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সাক্ষর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as-IN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৩৬৭৬৪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372E6C5-1417-4306-8043-08C7221B744B}"/>
                  </a:ext>
                </a:extLst>
              </p:cNvPr>
              <p:cNvSpPr txBox="1"/>
              <p:nvPr/>
            </p:nvSpPr>
            <p:spPr>
              <a:xfrm>
                <a:off x="1370012" y="1905000"/>
                <a:ext cx="9296400" cy="10541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১            ”       ”        ”     ”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as-IN" sz="4000" b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NikoshBAN" panose="02000000000000000000" pitchFamily="2" charset="0"/>
                            <a:cs typeface="NikoshBAN" panose="02000000000000000000" pitchFamily="2" charset="0"/>
                          </a:rPr>
                          <m:t>৩৬৭৬৪</m:t>
                        </m:r>
                      </m:num>
                      <m:den>
                        <m:r>
                          <m:rPr>
                            <m:nor/>
                          </m:rPr>
                          <a:rPr lang="as-IN" sz="4000" b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NikoshBAN" panose="02000000000000000000" pitchFamily="2" charset="0"/>
                            <a:cs typeface="NikoshBAN" panose="02000000000000000000" pitchFamily="2" charset="0"/>
                          </a:rPr>
                          <m:t>5252</m:t>
                        </m:r>
                        <m:r>
                          <a:rPr lang="en-US" sz="40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”</a:t>
                </a:r>
                <a:endParaRPr lang="en-US" sz="4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372E6C5-1417-4306-8043-08C7221B7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0012" y="1905000"/>
                <a:ext cx="9296400" cy="1054135"/>
              </a:xfrm>
              <a:prstGeom prst="rect">
                <a:avLst/>
              </a:prstGeom>
              <a:blipFill>
                <a:blip r:embed="rId3"/>
                <a:stretch>
                  <a:fillRect l="-2361" b="-122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94BFAE9-3676-4472-B76E-CEB21D6703E0}"/>
                  </a:ext>
                </a:extLst>
              </p:cNvPr>
              <p:cNvSpPr txBox="1"/>
              <p:nvPr/>
            </p:nvSpPr>
            <p:spPr>
              <a:xfrm>
                <a:off x="836612" y="3048000"/>
                <a:ext cx="9829800" cy="10453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  <a:sym typeface="Symbol" panose="05050102010706020507" pitchFamily="18" charset="2"/>
                  </a:rPr>
                  <a:t> ১০০</a:t>
                </a:r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   ”       ”        ”      ”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as-IN" sz="4000" b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NikoshBAN" panose="02000000000000000000" pitchFamily="2" charset="0"/>
                            <a:cs typeface="NikoshBAN" panose="02000000000000000000" pitchFamily="2" charset="0"/>
                          </a:rPr>
                          <m:t>৩৬৭৬৪</m:t>
                        </m:r>
                        <m:r>
                          <a:rPr lang="as-IN" sz="40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×</m:t>
                        </m:r>
                        <m:r>
                          <a:rPr lang="en-US" sz="4000" b="1" i="1" dirty="0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১০০</m:t>
                        </m:r>
                      </m:num>
                      <m:den>
                        <m:r>
                          <m:rPr>
                            <m:nor/>
                          </m:rPr>
                          <a:rPr lang="as-IN" sz="4000" b="1" dirty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NikoshBAN" panose="02000000000000000000" pitchFamily="2" charset="0"/>
                            <a:cs typeface="NikoshBAN" panose="02000000000000000000" pitchFamily="2" charset="0"/>
                          </a:rPr>
                          <m:t>5252</m:t>
                        </m:r>
                        <m:r>
                          <a:rPr lang="en-US" sz="4000" b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chemeClr val="accent1">
                        <a:lumMod val="50000"/>
                      </a:schemeClr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”</a:t>
                </a:r>
                <a:endParaRPr lang="en-US" sz="4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94BFAE9-3676-4472-B76E-CEB21D670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612" y="3048000"/>
                <a:ext cx="9829800" cy="1045351"/>
              </a:xfrm>
              <a:prstGeom prst="rect">
                <a:avLst/>
              </a:prstGeom>
              <a:blipFill>
                <a:blip r:embed="rId4"/>
                <a:stretch>
                  <a:fillRect l="-2170" r="-930" b="-134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A0A954E-77FA-4CDD-A6D3-8D20F8D45ABD}"/>
                  </a:ext>
                </a:extLst>
              </p:cNvPr>
              <p:cNvSpPr/>
              <p:nvPr/>
            </p:nvSpPr>
            <p:spPr>
              <a:xfrm>
                <a:off x="4265612" y="4724400"/>
                <a:ext cx="541020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অর্থাৎ</a:t>
                </a:r>
                <a:r>
                  <a:rPr lang="en-US" sz="3600" b="1" i="1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৭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০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% 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সাক্ষর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মানুষ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রয়েছে।</m:t>
                    </m:r>
                  </m:oMath>
                </a14:m>
                <a:endParaRPr lang="en-US" sz="3600" b="1" i="1" dirty="0">
                  <a:latin typeface="Cambria Math" panose="02040503050406030204" pitchFamily="18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A0A954E-77FA-4CDD-A6D3-8D20F8D45A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5612" y="4724400"/>
                <a:ext cx="5410200" cy="646331"/>
              </a:xfrm>
              <a:prstGeom prst="rect">
                <a:avLst/>
              </a:prstGeom>
              <a:blipFill>
                <a:blip r:embed="rId5"/>
                <a:stretch>
                  <a:fillRect l="-3495" t="-12264" b="-36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4F8AD63-7705-46FB-8DB7-0B85CE9632ED}"/>
                  </a:ext>
                </a:extLst>
              </p:cNvPr>
              <p:cNvSpPr/>
              <p:nvPr/>
            </p:nvSpPr>
            <p:spPr>
              <a:xfrm>
                <a:off x="569913" y="5424446"/>
                <a:ext cx="11048999" cy="584775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as-IN" sz="3200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তাহলে দেখা যাচ্ছে শতকরা হিসেবে প্রথম শহরটিতে বেশি সংখ্যক স্বাক্ষর মানুষ র</a:t>
                </a:r>
                <a:r>
                  <a:rPr lang="en-US" sz="3200" dirty="0" err="1">
                    <a:latin typeface="Cambria Math" panose="02040503050406030204" pitchFamily="18" charset="0"/>
                    <a:cs typeface="NikoshBAN" panose="02000000000000000000" pitchFamily="2" charset="0"/>
                  </a:rPr>
                  <a:t>য়ে</a:t>
                </a:r>
                <a:r>
                  <a:rPr lang="as-IN" sz="3200" dirty="0">
                    <a:latin typeface="Cambria Math" panose="02040503050406030204" pitchFamily="18" charset="0"/>
                    <a:cs typeface="NikoshBAN" panose="02000000000000000000" pitchFamily="2" charset="0"/>
                  </a:rPr>
                  <a:t>ছে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।</m:t>
                    </m:r>
                  </m:oMath>
                </a14:m>
                <a:endParaRPr lang="en-US" sz="3200" b="1" i="1" dirty="0">
                  <a:latin typeface="Cambria Math" panose="02040503050406030204" pitchFamily="18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4F8AD63-7705-46FB-8DB7-0B85CE9632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913" y="5424446"/>
                <a:ext cx="1104899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638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/>
      <p:bldP spid="18" grpId="0"/>
      <p:bldP spid="19" grpId="0"/>
      <p:bldP spid="20" grpId="0"/>
      <p:bldP spid="7" grpId="0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5821</TotalTime>
  <Words>492</Words>
  <Application>Microsoft Office PowerPoint</Application>
  <PresentationFormat>Custom</PresentationFormat>
  <Paragraphs>79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Cambria Math</vt:lpstr>
      <vt:lpstr>Harlow Solid Italic</vt:lpstr>
      <vt:lpstr>NikoshBAN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MUSHFIKAH</dc:creator>
  <cp:lastModifiedBy>Huzayfa LC</cp:lastModifiedBy>
  <cp:revision>407</cp:revision>
  <dcterms:created xsi:type="dcterms:W3CDTF">2006-08-16T00:00:00Z</dcterms:created>
  <dcterms:modified xsi:type="dcterms:W3CDTF">2026-07-29T05:34:19Z</dcterms:modified>
</cp:coreProperties>
</file>