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mp" ContentType="image/png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93" r:id="rId5"/>
    <p:sldId id="260" r:id="rId6"/>
    <p:sldId id="291" r:id="rId7"/>
    <p:sldId id="296" r:id="rId8"/>
    <p:sldId id="297" r:id="rId9"/>
    <p:sldId id="302" r:id="rId10"/>
    <p:sldId id="303" r:id="rId11"/>
    <p:sldId id="304" r:id="rId12"/>
    <p:sldId id="298" r:id="rId13"/>
    <p:sldId id="301" r:id="rId14"/>
    <p:sldId id="299" r:id="rId15"/>
    <p:sldId id="261" r:id="rId16"/>
    <p:sldId id="272" r:id="rId17"/>
    <p:sldId id="305" r:id="rId18"/>
    <p:sldId id="306" r:id="rId19"/>
    <p:sldId id="307" r:id="rId20"/>
    <p:sldId id="308" r:id="rId21"/>
    <p:sldId id="309" r:id="rId22"/>
    <p:sldId id="287" r:id="rId23"/>
    <p:sldId id="292" r:id="rId24"/>
    <p:sldId id="268" r:id="rId25"/>
    <p:sldId id="310" r:id="rId26"/>
    <p:sldId id="269" r:id="rId27"/>
    <p:sldId id="270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P7iHiVoj6GG6Rc5t/vR4lA==" hashData="2HcLQY61uvgR2Lav6LhDuMyHJsK1Qf1130iIjltD9dxAYVfCYx18c5/r2/IlKTJXCXoUAA49vEVyACAX09cViw=="/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83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gi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7" Type="http://schemas.openxmlformats.org/officeDocument/2006/relationships/image" Target="../media/image17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png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Greet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18D2A45-21A1-34B6-2A67-8B86F1D6F8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54461" y="1371600"/>
            <a:ext cx="3168603" cy="5000626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7A26D00E-3B98-20A7-2F19-530B9544A039}"/>
              </a:ext>
            </a:extLst>
          </p:cNvPr>
          <p:cNvSpPr/>
          <p:nvPr/>
        </p:nvSpPr>
        <p:spPr>
          <a:xfrm>
            <a:off x="2675685" y="1234017"/>
            <a:ext cx="7911353" cy="3409419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effectLst>
            <a:outerShdw blurRad="139700" dist="165100" dir="3900000" sx="99000" sy="99000" algn="ctr" rotWithShape="0">
              <a:srgbClr val="000000"/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FF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A4F4496-4915-9CAE-A99E-55A3B0B5870A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2637" y="1842076"/>
            <a:ext cx="2193306" cy="21933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3D5597B-7B11-E20A-F84A-61EEEC2F7FC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7421"/>
            <a:ext cx="870801" cy="834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819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937 -0.03912 L 0.64987 0.86644 " pathEditMode="relative" rAng="0" ptsTypes="AA">
                                      <p:cBhvr>
                                        <p:cTn id="6" dur="4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018" y="45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34636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endi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156C0E0-AEBD-A6AD-7336-39B075885C8B}"/>
              </a:ext>
            </a:extLst>
          </p:cNvPr>
          <p:cNvSpPr txBox="1"/>
          <p:nvPr/>
        </p:nvSpPr>
        <p:spPr>
          <a:xfrm>
            <a:off x="5171693" y="462296"/>
            <a:ext cx="2082019" cy="769441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4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A42758E-9EA4-428E-9F78-BBDF42125B0F}"/>
              </a:ext>
            </a:extLst>
          </p:cNvPr>
          <p:cNvSpPr/>
          <p:nvPr/>
        </p:nvSpPr>
        <p:spPr>
          <a:xfrm flipV="1">
            <a:off x="363415" y="1341715"/>
            <a:ext cx="11083512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A3F07E6-1309-37C6-3309-E58345E229EB}"/>
              </a:ext>
            </a:extLst>
          </p:cNvPr>
          <p:cNvSpPr/>
          <p:nvPr/>
        </p:nvSpPr>
        <p:spPr>
          <a:xfrm flipV="1">
            <a:off x="4072776" y="1257138"/>
            <a:ext cx="7735194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EB28EDD-F09C-1E93-4043-58BCAC4B3F8E}"/>
              </a:ext>
            </a:extLst>
          </p:cNvPr>
          <p:cNvSpPr/>
          <p:nvPr/>
        </p:nvSpPr>
        <p:spPr>
          <a:xfrm rot="5400000" flipV="1">
            <a:off x="4270531" y="3909144"/>
            <a:ext cx="3930064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355BEEE2-C372-7224-CB6F-0079CE40E0A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317580" y="2241811"/>
            <a:ext cx="1970252" cy="195084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AEC83A02-EA9B-F924-11E8-5D5D82A5F0D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067616" y="2241811"/>
            <a:ext cx="1970252" cy="195084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53B9FA6-4A0F-4E2B-6CEA-704829109C7D}"/>
              </a:ext>
            </a:extLst>
          </p:cNvPr>
          <p:cNvSpPr txBox="1"/>
          <p:nvPr/>
        </p:nvSpPr>
        <p:spPr>
          <a:xfrm>
            <a:off x="2201902" y="1553012"/>
            <a:ext cx="2201608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শিক্ষক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27B961E-3913-4CCF-9314-6D725B6D97D5}"/>
              </a:ext>
            </a:extLst>
          </p:cNvPr>
          <p:cNvSpPr txBox="1"/>
          <p:nvPr/>
        </p:nvSpPr>
        <p:spPr>
          <a:xfrm>
            <a:off x="8067616" y="1553012"/>
            <a:ext cx="1970252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পাঠ পরিচিতি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17432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oup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31B47E9-4A65-A2A2-6D3F-5E3DBED5D26A}"/>
              </a:ext>
            </a:extLst>
          </p:cNvPr>
          <p:cNvSpPr txBox="1"/>
          <p:nvPr/>
        </p:nvSpPr>
        <p:spPr>
          <a:xfrm>
            <a:off x="1487295" y="1022831"/>
            <a:ext cx="2647564" cy="836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bn-IN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দলীয়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bn-IN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FC6C1C-F4B9-4D76-A848-95D9704D9442}"/>
              </a:ext>
            </a:extLst>
          </p:cNvPr>
          <p:cNvSpPr/>
          <p:nvPr/>
        </p:nvSpPr>
        <p:spPr>
          <a:xfrm rot="10800000">
            <a:off x="771731" y="1765109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B7A97FF-4485-7CF1-D49C-6805D20D514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692" b="83462" l="3385" r="92538">
                        <a14:foregroundMark x1="8846" y1="50154" x2="8846" y2="50154"/>
                        <a14:foregroundMark x1="4769" y1="48923" x2="4769" y2="48923"/>
                        <a14:foregroundMark x1="62769" y1="37000" x2="62769" y2="37000"/>
                        <a14:foregroundMark x1="61692" y1="36615" x2="61692" y2="36615"/>
                        <a14:foregroundMark x1="92692" y1="43538" x2="92692" y2="43538"/>
                        <a14:foregroundMark x1="81769" y1="64077" x2="81769" y2="64077"/>
                        <a14:foregroundMark x1="81769" y1="64077" x2="81769" y2="64077"/>
                        <a14:foregroundMark x1="24538" y1="37000" x2="24538" y2="37000"/>
                        <a14:foregroundMark x1="42769" y1="17769" x2="42769" y2="17769"/>
                        <a14:foregroundMark x1="41308" y1="34923" x2="41308" y2="34923"/>
                        <a14:foregroundMark x1="3385" y1="48077" x2="3385" y2="48077"/>
                        <a14:foregroundMark x1="38000" y1="39077" x2="38000" y2="39077"/>
                        <a14:foregroundMark x1="55154" y1="32923" x2="55154" y2="329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951" b="8280"/>
          <a:stretch/>
        </p:blipFill>
        <p:spPr>
          <a:xfrm>
            <a:off x="5173683" y="385729"/>
            <a:ext cx="1844634" cy="132614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44663F5-F511-4080-762D-BB7C01908DE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692" b="83462" l="3385" r="92538">
                        <a14:foregroundMark x1="8846" y1="50154" x2="8846" y2="50154"/>
                        <a14:foregroundMark x1="4769" y1="48923" x2="4769" y2="48923"/>
                        <a14:foregroundMark x1="62769" y1="37000" x2="62769" y2="37000"/>
                        <a14:foregroundMark x1="61692" y1="36615" x2="61692" y2="36615"/>
                        <a14:foregroundMark x1="92692" y1="43538" x2="92692" y2="43538"/>
                        <a14:foregroundMark x1="81769" y1="64077" x2="81769" y2="64077"/>
                        <a14:foregroundMark x1="81769" y1="64077" x2="81769" y2="64077"/>
                        <a14:foregroundMark x1="24538" y1="37000" x2="24538" y2="37000"/>
                        <a14:foregroundMark x1="42769" y1="17769" x2="42769" y2="17769"/>
                        <a14:foregroundMark x1="41308" y1="34923" x2="41308" y2="34923"/>
                        <a14:foregroundMark x1="3385" y1="48077" x2="3385" y2="48077"/>
                        <a14:foregroundMark x1="38000" y1="39077" x2="38000" y2="39077"/>
                        <a14:foregroundMark x1="55154" y1="32923" x2="55154" y2="329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951" b="8280"/>
          <a:stretch/>
        </p:blipFill>
        <p:spPr>
          <a:xfrm>
            <a:off x="7483496" y="389887"/>
            <a:ext cx="1844634" cy="1326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9235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ir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31B47E9-4A65-A2A2-6D3F-5E3DBED5D26A}"/>
              </a:ext>
            </a:extLst>
          </p:cNvPr>
          <p:cNvSpPr txBox="1"/>
          <p:nvPr/>
        </p:nvSpPr>
        <p:spPr>
          <a:xfrm>
            <a:off x="1930354" y="1022831"/>
            <a:ext cx="2647564" cy="836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bn-IN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জোড়ায়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bn-IN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FC6C1C-F4B9-4D76-A848-95D9704D9442}"/>
              </a:ext>
            </a:extLst>
          </p:cNvPr>
          <p:cNvSpPr/>
          <p:nvPr/>
        </p:nvSpPr>
        <p:spPr>
          <a:xfrm rot="10800000">
            <a:off x="771731" y="1765109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579B8868-7EC4-E706-E9B4-6740293321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7918" y="518682"/>
            <a:ext cx="1198298" cy="1198298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5C87DC50-4D73-F1D6-CE85-9F673A216A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20207" y="518682"/>
            <a:ext cx="1198298" cy="1198298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F5998754-D26F-8593-7BED-6F2AD32637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62497" y="518682"/>
            <a:ext cx="1198298" cy="1198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6832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dividual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31B47E9-4A65-A2A2-6D3F-5E3DBED5D26A}"/>
              </a:ext>
            </a:extLst>
          </p:cNvPr>
          <p:cNvSpPr txBox="1"/>
          <p:nvPr/>
        </p:nvSpPr>
        <p:spPr>
          <a:xfrm>
            <a:off x="1487295" y="1022831"/>
            <a:ext cx="2647564" cy="836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bn-IN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একক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bn-IN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FC6C1C-F4B9-4D76-A848-95D9704D9442}"/>
              </a:ext>
            </a:extLst>
          </p:cNvPr>
          <p:cNvSpPr/>
          <p:nvPr/>
        </p:nvSpPr>
        <p:spPr>
          <a:xfrm rot="10800000">
            <a:off x="771731" y="1765109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23C8203A-B144-71F9-629E-7AA1C5AF79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90450" y="490194"/>
            <a:ext cx="1226786" cy="1226786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765FB252-1BCA-872A-1B93-6B1E14E5C1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66858" y="395660"/>
            <a:ext cx="1420933" cy="1420933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0931C303-E426-6793-EDC3-8EDF7AA4C5E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297381" y="466991"/>
            <a:ext cx="1226786" cy="1226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4156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valu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F5E0898-8128-24A8-FADF-7A77D81201FE}"/>
              </a:ext>
            </a:extLst>
          </p:cNvPr>
          <p:cNvSpPr/>
          <p:nvPr/>
        </p:nvSpPr>
        <p:spPr>
          <a:xfrm>
            <a:off x="1804737" y="934613"/>
            <a:ext cx="140294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IN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4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209D32A-EAA1-D7E4-909F-FFD664F2F4AB}"/>
              </a:ext>
            </a:extLst>
          </p:cNvPr>
          <p:cNvSpPr/>
          <p:nvPr/>
        </p:nvSpPr>
        <p:spPr>
          <a:xfrm rot="10800000">
            <a:off x="749835" y="1647920"/>
            <a:ext cx="10607040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9CE8DBAB-10C4-C698-FC7A-57D34C7D02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2764" y="409487"/>
            <a:ext cx="1182230" cy="1182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093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ome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F5E0898-8128-24A8-FADF-7A77D81201FE}"/>
              </a:ext>
            </a:extLst>
          </p:cNvPr>
          <p:cNvSpPr/>
          <p:nvPr/>
        </p:nvSpPr>
        <p:spPr>
          <a:xfrm>
            <a:off x="2007803" y="962894"/>
            <a:ext cx="199605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বাড়ির</a:t>
            </a:r>
            <a:r>
              <a:rPr lang="en-US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4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209D32A-EAA1-D7E4-909F-FFD664F2F4AB}"/>
              </a:ext>
            </a:extLst>
          </p:cNvPr>
          <p:cNvSpPr/>
          <p:nvPr/>
        </p:nvSpPr>
        <p:spPr>
          <a:xfrm rot="10800000">
            <a:off x="749835" y="1647920"/>
            <a:ext cx="10607040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FBFA1B8-A48D-255B-BB50-9E8F27EC00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835" y="552034"/>
            <a:ext cx="1257968" cy="109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091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a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kkk.png">
            <a:extLst>
              <a:ext uri="{FF2B5EF4-FFF2-40B4-BE49-F238E27FC236}">
                <a16:creationId xmlns:a16="http://schemas.microsoft.com/office/drawing/2014/main" id="{8D78984C-7611-ED3A-6893-97F0E59CEC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994" y="5929248"/>
            <a:ext cx="7934895" cy="92163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8D09034-B0CE-AEAB-57EF-9D72EA7723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994" y="5920556"/>
            <a:ext cx="879560" cy="80287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6D7AEC8-C47D-F90F-5C86-83EA47844AD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194604" y="6126370"/>
            <a:ext cx="856521" cy="52738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26EC8AC-13C0-7804-74FD-0F9CC44E94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989738">
            <a:off x="4714154" y="-647607"/>
            <a:ext cx="2795673" cy="584739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4097423-3D74-84E9-2AD3-A45B3104676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22" y="2713313"/>
            <a:ext cx="11957157" cy="2950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7454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hyperlink" Target="https://www.peakpx.com/19235/water-droplet/1440x900-wallpaper" TargetMode="External"/><Relationship Id="rId1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4.png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>
            <a:extLst>
              <a:ext uri="{FF2B5EF4-FFF2-40B4-BE49-F238E27FC236}">
                <a16:creationId xmlns:a16="http://schemas.microsoft.com/office/drawing/2014/main" id="{B8E7872C-1867-4538-1453-42919C14ACF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5483"/>
            </a:avLst>
          </a:prstGeom>
          <a:blipFill dpi="0" rotWithShape="1">
            <a:blip r:embed="rId11">
              <a:alphaModFix amt="40000"/>
              <a:extLst>
                <a:ext uri="{837473B0-CC2E-450A-ABE3-18F120FF3D39}">
                  <a1611:picAttrSrcUrl xmlns:a1611="http://schemas.microsoft.com/office/drawing/2016/11/main" r:id="rId12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>
                <a:lumMod val="85000"/>
              </a:schemeClr>
            </a:solidFill>
          </a:ln>
          <a:effectLst>
            <a:outerShdw blurRad="469900" dir="10800000" algn="ctr" rotWithShape="0">
              <a:schemeClr val="accent5">
                <a:lumMod val="20000"/>
                <a:lumOff val="80000"/>
                <a:alpha val="43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5C652502-BDE4-BA65-26DC-BEC12F4AA654}"/>
              </a:ext>
            </a:extLst>
          </p:cNvPr>
          <p:cNvGrpSpPr/>
          <p:nvPr/>
        </p:nvGrpSpPr>
        <p:grpSpPr>
          <a:xfrm>
            <a:off x="8354750" y="6206748"/>
            <a:ext cx="1842586" cy="595015"/>
            <a:chOff x="8269280" y="6224725"/>
            <a:chExt cx="1842586" cy="595015"/>
          </a:xfrm>
        </p:grpSpPr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3B16A78A-EA18-E617-0A76-DA7172081A5E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89114" y="6238903"/>
              <a:ext cx="522752" cy="580837"/>
            </a:xfrm>
            <a:prstGeom prst="rect">
              <a:avLst/>
            </a:prstGeom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2D30957F-B3D2-4D4A-1714-C38C6CF4AFE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20459" y="6224725"/>
              <a:ext cx="595015" cy="5950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FC80D3FD-A2E2-F0DB-A320-58291830F329}"/>
                </a:ext>
              </a:extLst>
            </p:cNvPr>
            <p:cNvGrpSpPr/>
            <p:nvPr/>
          </p:nvGrpSpPr>
          <p:grpSpPr>
            <a:xfrm>
              <a:off x="8269280" y="6242202"/>
              <a:ext cx="577540" cy="577538"/>
              <a:chOff x="8269280" y="6239279"/>
              <a:chExt cx="577540" cy="577538"/>
            </a:xfrm>
          </p:grpSpPr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517114CF-B802-7A34-EF8F-1CEAA95A6ABC}"/>
                  </a:ext>
                </a:extLst>
              </p:cNvPr>
              <p:cNvSpPr/>
              <p:nvPr/>
            </p:nvSpPr>
            <p:spPr>
              <a:xfrm>
                <a:off x="8269280" y="6239279"/>
                <a:ext cx="577540" cy="57753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GB"/>
              </a:p>
            </p:txBody>
          </p:sp>
          <p:pic>
            <p:nvPicPr>
              <p:cNvPr id="32" name="Picture 31">
                <a:extLst>
                  <a:ext uri="{FF2B5EF4-FFF2-40B4-BE49-F238E27FC236}">
                    <a16:creationId xmlns:a16="http://schemas.microsoft.com/office/drawing/2014/main" id="{28EF164A-EA98-57D6-95AF-1273357ABE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281241" y="6251239"/>
                <a:ext cx="553618" cy="553618"/>
              </a:xfrm>
              <a:prstGeom prst="rect">
                <a:avLst/>
              </a:prstGeom>
            </p:spPr>
          </p:pic>
        </p:grpSp>
      </p:grpSp>
      <p:pic>
        <p:nvPicPr>
          <p:cNvPr id="33" name="Picture 32">
            <a:extLst>
              <a:ext uri="{FF2B5EF4-FFF2-40B4-BE49-F238E27FC236}">
                <a16:creationId xmlns:a16="http://schemas.microsoft.com/office/drawing/2014/main" id="{D7996533-BCB2-6BF4-533E-A55AE17DD2CE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4666" y="5730897"/>
            <a:ext cx="1125376" cy="773359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2C35AA6E-3D8E-018F-342C-8D2641CAD87E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2732" y="6466083"/>
            <a:ext cx="1381037" cy="462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7597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tmp"/><Relationship Id="rId2" Type="http://schemas.openxmlformats.org/officeDocument/2006/relationships/image" Target="../media/image35.tmp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tmp"/><Relationship Id="rId2" Type="http://schemas.openxmlformats.org/officeDocument/2006/relationships/image" Target="../media/image37.tmp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tmp"/><Relationship Id="rId2" Type="http://schemas.openxmlformats.org/officeDocument/2006/relationships/image" Target="../media/image39.tmp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tmp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tmp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tmp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tmp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tmp"/><Relationship Id="rId2" Type="http://schemas.openxmlformats.org/officeDocument/2006/relationships/image" Target="../media/image31.tmp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tmp"/><Relationship Id="rId2" Type="http://schemas.openxmlformats.org/officeDocument/2006/relationships/image" Target="../media/image33.tmp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tmp"/><Relationship Id="rId2" Type="http://schemas.openxmlformats.org/officeDocument/2006/relationships/image" Target="../media/image35.tmp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tmp"/><Relationship Id="rId5" Type="http://schemas.openxmlformats.org/officeDocument/2006/relationships/image" Target="../media/image26.jpg"/><Relationship Id="rId4" Type="http://schemas.openxmlformats.org/officeDocument/2006/relationships/image" Target="../media/image25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tmp"/><Relationship Id="rId2" Type="http://schemas.openxmlformats.org/officeDocument/2006/relationships/image" Target="../media/image29.tmp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tmp"/><Relationship Id="rId2" Type="http://schemas.openxmlformats.org/officeDocument/2006/relationships/image" Target="../media/image39.tmp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tmp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tmp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tmp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tmp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tmp"/><Relationship Id="rId2" Type="http://schemas.openxmlformats.org/officeDocument/2006/relationships/image" Target="../media/image29.tmp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tmp"/><Relationship Id="rId2" Type="http://schemas.openxmlformats.org/officeDocument/2006/relationships/image" Target="../media/image31.tmp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tmp"/><Relationship Id="rId2" Type="http://schemas.openxmlformats.org/officeDocument/2006/relationships/image" Target="../media/image33.tmp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614738" y="1629846"/>
            <a:ext cx="5715203" cy="255454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8000" b="1" i="1" dirty="0">
                <a:ln/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MeghnaOMJ" panose="00000400000000000000" pitchFamily="2" charset="0"/>
                <a:cs typeface="MeghnaOMJ" panose="00000400000000000000" pitchFamily="2" charset="0"/>
              </a:rPr>
              <a:t>আজকের পাঠে </a:t>
            </a:r>
          </a:p>
          <a:p>
            <a:pPr algn="ctr"/>
            <a:r>
              <a:rPr lang="en-US" sz="8000" b="1" i="1" dirty="0">
                <a:ln/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MeghnaOMJ" panose="00000400000000000000" pitchFamily="2" charset="0"/>
                <a:cs typeface="MeghnaOMJ" panose="00000400000000000000" pitchFamily="2" charset="0"/>
              </a:rPr>
              <a:t>সবাইকে স্বাগতম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87733" y="6488668"/>
            <a:ext cx="51762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Kuntala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Mojumder,Assiatant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Teacher,Nagarkanda,Faridpur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35158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8B0DCB-DD21-DE80-6462-7182948172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7DBA22C-FA67-54A5-047B-ADD575638B65}"/>
              </a:ext>
            </a:extLst>
          </p:cNvPr>
          <p:cNvSpPr txBox="1"/>
          <p:nvPr/>
        </p:nvSpPr>
        <p:spPr>
          <a:xfrm>
            <a:off x="287733" y="6488668"/>
            <a:ext cx="51762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Kuntala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Mojumder,Assiatant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Teacher,Nagarkanda,Faridpur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D50E63B-675D-C5DB-B46C-D28A7C01F577}"/>
              </a:ext>
            </a:extLst>
          </p:cNvPr>
          <p:cNvSpPr/>
          <p:nvPr/>
        </p:nvSpPr>
        <p:spPr>
          <a:xfrm>
            <a:off x="3618516" y="862438"/>
            <a:ext cx="5596920" cy="585788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রাসায়নিক</a:t>
            </a:r>
            <a:r>
              <a:rPr lang="en-US" sz="4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পরিবর্তনের</a:t>
            </a:r>
            <a:r>
              <a:rPr lang="en-US" sz="4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উদাহরণ</a:t>
            </a:r>
            <a:r>
              <a:rPr lang="en-US" sz="4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462DE5F-4AC7-B516-AF26-C212F4D25625}"/>
              </a:ext>
            </a:extLst>
          </p:cNvPr>
          <p:cNvSpPr txBox="1"/>
          <p:nvPr/>
        </p:nvSpPr>
        <p:spPr>
          <a:xfrm>
            <a:off x="5041329" y="3086553"/>
            <a:ext cx="210934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0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ফল</a:t>
            </a:r>
            <a:r>
              <a:rPr lang="en-US" sz="40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নষ্ট</a:t>
            </a:r>
            <a:r>
              <a:rPr lang="en-US" sz="40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হওয়া</a:t>
            </a:r>
            <a:endParaRPr lang="as-IN" sz="40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935630B-D8F0-BE54-ED75-B4C02DB56C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965" y="1652956"/>
            <a:ext cx="4305901" cy="419063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0227BB6-7456-8734-45F6-44C6474877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120121" y="1966850"/>
            <a:ext cx="4190633" cy="356284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92490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9EDF42-B13E-A2DF-8550-4D65ED3B94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E192340-E7D6-4E41-0525-2004B277BC39}"/>
              </a:ext>
            </a:extLst>
          </p:cNvPr>
          <p:cNvSpPr txBox="1"/>
          <p:nvPr/>
        </p:nvSpPr>
        <p:spPr>
          <a:xfrm>
            <a:off x="287733" y="6488668"/>
            <a:ext cx="51762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Kuntala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Mojumder,Assiatant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Teacher,Nagarkanda,Faridpur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C9922F9-E9A0-9703-16F8-F85AF885BC07}"/>
              </a:ext>
            </a:extLst>
          </p:cNvPr>
          <p:cNvSpPr/>
          <p:nvPr/>
        </p:nvSpPr>
        <p:spPr>
          <a:xfrm>
            <a:off x="3618516" y="862438"/>
            <a:ext cx="5596920" cy="585788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রাসায়নিক</a:t>
            </a:r>
            <a:r>
              <a:rPr lang="en-US" sz="4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পরিবর্তনের</a:t>
            </a:r>
            <a:r>
              <a:rPr lang="en-US" sz="4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উদাহরণ</a:t>
            </a:r>
            <a:r>
              <a:rPr lang="en-US" sz="4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FEEE1FD-96D5-7401-5079-F6B8F5EE8959}"/>
              </a:ext>
            </a:extLst>
          </p:cNvPr>
          <p:cNvSpPr txBox="1"/>
          <p:nvPr/>
        </p:nvSpPr>
        <p:spPr>
          <a:xfrm>
            <a:off x="4720560" y="2902896"/>
            <a:ext cx="210934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0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আতশবাজি</a:t>
            </a:r>
            <a:r>
              <a:rPr lang="en-US" sz="40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পোড়ানো</a:t>
            </a:r>
            <a:endParaRPr lang="as-IN" sz="40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5C552A1-091B-CE4C-0DA5-D8AE8FADDF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763" y="1771418"/>
            <a:ext cx="4372585" cy="384357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7D9373F-2DC7-D515-C862-693AE2435F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5113" y="1771418"/>
            <a:ext cx="5014124" cy="384357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40350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E4AE00-586F-4E56-9458-E508236ECA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684D365-60CC-2EA7-09EF-059C933A60FD}"/>
              </a:ext>
            </a:extLst>
          </p:cNvPr>
          <p:cNvSpPr txBox="1"/>
          <p:nvPr/>
        </p:nvSpPr>
        <p:spPr>
          <a:xfrm>
            <a:off x="287733" y="6488668"/>
            <a:ext cx="51762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Kuntala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Mojumder,Assiatant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Teacher,Nagarkanda,Faridpur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504FE51-A16E-D531-BE75-4A9B06F40357}"/>
              </a:ext>
            </a:extLst>
          </p:cNvPr>
          <p:cNvSpPr/>
          <p:nvPr/>
        </p:nvSpPr>
        <p:spPr>
          <a:xfrm>
            <a:off x="3618516" y="862438"/>
            <a:ext cx="5596920" cy="585788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রাসায়নিক</a:t>
            </a:r>
            <a:r>
              <a:rPr lang="en-US" sz="4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পরিবর্তনের</a:t>
            </a:r>
            <a:r>
              <a:rPr lang="en-US" sz="4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উদাহরণ</a:t>
            </a:r>
            <a:r>
              <a:rPr lang="en-US" sz="4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1C0927D-CC17-A186-C72E-67352DD4B94A}"/>
              </a:ext>
            </a:extLst>
          </p:cNvPr>
          <p:cNvSpPr txBox="1"/>
          <p:nvPr/>
        </p:nvSpPr>
        <p:spPr>
          <a:xfrm>
            <a:off x="4565392" y="3157478"/>
            <a:ext cx="251221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0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খাদ্য</a:t>
            </a:r>
            <a:r>
              <a:rPr lang="en-US" sz="40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হজম</a:t>
            </a:r>
            <a:r>
              <a:rPr lang="en-US" sz="40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প্রক্রিয়া</a:t>
            </a:r>
            <a:endParaRPr lang="as-IN" sz="40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73FA920-5C68-304E-8CC7-FB74B56B14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950" y="1642836"/>
            <a:ext cx="3922200" cy="43527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6DF444D-BA8D-A274-F463-01FD0654A6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7611" y="1642837"/>
            <a:ext cx="4041517" cy="43527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461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F2106-5524-D182-040F-3A02323992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ACD7930-035E-45E2-1949-6FE7997CD88C}"/>
              </a:ext>
            </a:extLst>
          </p:cNvPr>
          <p:cNvSpPr txBox="1"/>
          <p:nvPr/>
        </p:nvSpPr>
        <p:spPr>
          <a:xfrm>
            <a:off x="287733" y="6488668"/>
            <a:ext cx="51762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Kuntala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Mojumder,Assiatant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Teacher,Nagarkanda,Faridpur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DACE00F-7A0B-B22C-EDD9-A852332FF6D5}"/>
              </a:ext>
            </a:extLst>
          </p:cNvPr>
          <p:cNvSpPr/>
          <p:nvPr/>
        </p:nvSpPr>
        <p:spPr>
          <a:xfrm>
            <a:off x="3618516" y="862438"/>
            <a:ext cx="5596920" cy="585788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রাসায়নিক</a:t>
            </a:r>
            <a:r>
              <a:rPr lang="en-US" sz="4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পরিবর্তনের</a:t>
            </a:r>
            <a:r>
              <a:rPr lang="en-US" sz="4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উদাহরণ</a:t>
            </a:r>
            <a:r>
              <a:rPr lang="en-US" sz="4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D55A292-115E-0366-842A-84C01844B1DF}"/>
              </a:ext>
            </a:extLst>
          </p:cNvPr>
          <p:cNvSpPr txBox="1"/>
          <p:nvPr/>
        </p:nvSpPr>
        <p:spPr>
          <a:xfrm>
            <a:off x="6974680" y="3093137"/>
            <a:ext cx="251221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0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পাতার</a:t>
            </a:r>
            <a:r>
              <a:rPr lang="en-US" sz="40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রং</a:t>
            </a:r>
            <a:r>
              <a:rPr lang="en-US" sz="40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পরিবর্তন</a:t>
            </a:r>
            <a:endParaRPr lang="as-IN" sz="40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339E386-7FD0-0DFE-914E-EE8DE8C901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2105" y="1680414"/>
            <a:ext cx="4868698" cy="414888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93273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8696B0-3AD0-D429-39A7-A335643BD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8F0E5DE-3D5D-564B-A152-122C20E70CDA}"/>
              </a:ext>
            </a:extLst>
          </p:cNvPr>
          <p:cNvSpPr txBox="1"/>
          <p:nvPr/>
        </p:nvSpPr>
        <p:spPr>
          <a:xfrm>
            <a:off x="287733" y="6488668"/>
            <a:ext cx="51762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Kuntala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Mojumder,Assiatant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Teacher,Nagarkanda,Faridpur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9B7214E-1936-E809-811B-23FE929215AA}"/>
              </a:ext>
            </a:extLst>
          </p:cNvPr>
          <p:cNvSpPr/>
          <p:nvPr/>
        </p:nvSpPr>
        <p:spPr>
          <a:xfrm>
            <a:off x="3618516" y="862438"/>
            <a:ext cx="5596920" cy="585788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রাসায়নিক</a:t>
            </a:r>
            <a:r>
              <a:rPr lang="en-US" sz="4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পরিবর্তনের</a:t>
            </a:r>
            <a:r>
              <a:rPr lang="en-US" sz="4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উদাহরণ</a:t>
            </a:r>
            <a:r>
              <a:rPr lang="en-US" sz="4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F531E16-9ABD-4762-2792-C68D4C0FC4EB}"/>
              </a:ext>
            </a:extLst>
          </p:cNvPr>
          <p:cNvSpPr txBox="1"/>
          <p:nvPr/>
        </p:nvSpPr>
        <p:spPr>
          <a:xfrm>
            <a:off x="7294674" y="3165478"/>
            <a:ext cx="373527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0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সালোকসংশ্লেষণ</a:t>
            </a:r>
            <a:r>
              <a:rPr lang="en-US" sz="40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প্রক্রিয়া</a:t>
            </a:r>
            <a:endParaRPr lang="as-IN" sz="40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FB36EC3-D3F4-C010-46FA-7EECAD009E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8862" y="1723189"/>
            <a:ext cx="4595812" cy="449051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82608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7733" y="6488668"/>
            <a:ext cx="51762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Kuntala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Mojumder,Assiatant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Teacher,Nagarkanda,Faridpur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.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2581565" y="4693936"/>
            <a:ext cx="7028869" cy="1200329"/>
            <a:chOff x="701036" y="2227042"/>
            <a:chExt cx="4416722" cy="1161208"/>
          </a:xfrm>
        </p:grpSpPr>
        <p:grpSp>
          <p:nvGrpSpPr>
            <p:cNvPr id="18" name="Group 17"/>
            <p:cNvGrpSpPr/>
            <p:nvPr/>
          </p:nvGrpSpPr>
          <p:grpSpPr>
            <a:xfrm>
              <a:off x="701036" y="2227042"/>
              <a:ext cx="1250179" cy="1161208"/>
              <a:chOff x="1619788" y="2261381"/>
              <a:chExt cx="1250179" cy="1161208"/>
            </a:xfrm>
          </p:grpSpPr>
          <p:grpSp>
            <p:nvGrpSpPr>
              <p:cNvPr id="15" name="Group 14"/>
              <p:cNvGrpSpPr/>
              <p:nvPr/>
            </p:nvGrpSpPr>
            <p:grpSpPr>
              <a:xfrm>
                <a:off x="1619788" y="2436032"/>
                <a:ext cx="1250179" cy="874149"/>
                <a:chOff x="1618755" y="2463796"/>
                <a:chExt cx="1558220" cy="874149"/>
              </a:xfrm>
            </p:grpSpPr>
            <p:sp>
              <p:nvSpPr>
                <p:cNvPr id="13" name="Right Arrow 12"/>
                <p:cNvSpPr/>
                <p:nvPr/>
              </p:nvSpPr>
              <p:spPr>
                <a:xfrm>
                  <a:off x="2490165" y="2519092"/>
                  <a:ext cx="686810" cy="763558"/>
                </a:xfrm>
                <a:prstGeom prst="rightArrow">
                  <a:avLst/>
                </a:prstGeom>
                <a:no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/>
                </a:p>
              </p:txBody>
            </p:sp>
            <p:sp>
              <p:nvSpPr>
                <p:cNvPr id="14" name="Flowchart: Connector 13"/>
                <p:cNvSpPr/>
                <p:nvPr/>
              </p:nvSpPr>
              <p:spPr>
                <a:xfrm>
                  <a:off x="1618755" y="2463796"/>
                  <a:ext cx="969124" cy="874149"/>
                </a:xfrm>
                <a:prstGeom prst="flowChartConnector">
                  <a:avLst/>
                </a:prstGeom>
                <a:solidFill>
                  <a:schemeClr val="tx1"/>
                </a:solidFill>
                <a:ln w="28575">
                  <a:solidFill>
                    <a:srgbClr val="FFC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/>
                </a:p>
              </p:txBody>
            </p:sp>
          </p:grpSp>
          <p:sp>
            <p:nvSpPr>
              <p:cNvPr id="16" name="Rectangle 15"/>
              <p:cNvSpPr/>
              <p:nvPr/>
            </p:nvSpPr>
            <p:spPr>
              <a:xfrm>
                <a:off x="1803494" y="2261381"/>
                <a:ext cx="360368" cy="116120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7200" b="1" dirty="0">
                    <a:solidFill>
                      <a:schemeClr val="bg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?</a:t>
                </a:r>
                <a:endParaRPr lang="en-US" sz="7200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7" name="Rectangle 16"/>
            <p:cNvSpPr/>
            <p:nvPr/>
          </p:nvSpPr>
          <p:spPr>
            <a:xfrm>
              <a:off x="1951215" y="2364514"/>
              <a:ext cx="3166543" cy="886264"/>
            </a:xfrm>
            <a:prstGeom prst="rect">
              <a:avLst/>
            </a:prstGeom>
            <a:solidFill>
              <a:schemeClr val="tx1"/>
            </a:solidFill>
            <a:ln w="38100">
              <a:solidFill>
                <a:srgbClr val="FFC000"/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b="1" dirty="0" err="1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রাসায়নিক</a:t>
              </a:r>
              <a:r>
                <a:rPr lang="en-US" sz="4000" b="1" dirty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4000" b="1" dirty="0" err="1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পরিবর্তন</a:t>
              </a:r>
              <a:r>
                <a:rPr lang="en-US" sz="4000" b="1" dirty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4000" b="1" dirty="0" err="1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কী</a:t>
              </a:r>
              <a:r>
                <a:rPr lang="en-US" sz="4000" b="1" dirty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?  </a:t>
              </a: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DA9F9F28-E31B-FF65-649D-9BC2AEBC7B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91"/>
          <a:stretch>
            <a:fillRect/>
          </a:stretch>
        </p:blipFill>
        <p:spPr>
          <a:xfrm>
            <a:off x="2466078" y="711121"/>
            <a:ext cx="7589757" cy="389254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61392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7733" y="6488668"/>
            <a:ext cx="51762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Kuntala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Mojumder,Assiatant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Teacher,Nagarkanda,Faridpur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Rectangle 5"/>
          <p:cNvSpPr/>
          <p:nvPr/>
        </p:nvSpPr>
        <p:spPr>
          <a:xfrm>
            <a:off x="2100644" y="545066"/>
            <a:ext cx="7629144" cy="883683"/>
          </a:xfrm>
          <a:prstGeom prst="rect">
            <a:avLst/>
          </a:prstGeom>
          <a:solidFill>
            <a:schemeClr val="bg1">
              <a:lumMod val="75000"/>
            </a:schemeClr>
          </a:solidFill>
          <a:ln w="1905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৪৫ প</a:t>
            </a:r>
            <a:r>
              <a:rPr lang="as-IN" sz="3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ৃ</a:t>
            </a:r>
            <a:r>
              <a:rPr lang="en-US" sz="32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ষ্ঠার</a:t>
            </a:r>
            <a:r>
              <a:rPr lang="en-US" sz="3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‘</a:t>
            </a:r>
            <a:r>
              <a:rPr lang="en-US" sz="32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বাস্তব</a:t>
            </a:r>
            <a:r>
              <a:rPr lang="en-US" sz="3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জীবনে</a:t>
            </a:r>
            <a:r>
              <a:rPr lang="en-US" sz="3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ঘটে</a:t>
            </a:r>
            <a:r>
              <a:rPr lang="en-US" sz="3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যাওয়া</a:t>
            </a:r>
            <a:r>
              <a:rPr lang="en-US" sz="3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রাসায়নিক</a:t>
            </a:r>
            <a:r>
              <a:rPr lang="en-US" sz="3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পরিবর্তন</a:t>
            </a:r>
            <a:r>
              <a:rPr lang="en-US" sz="3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শনাক্তকরণ</a:t>
            </a:r>
            <a:r>
              <a:rPr lang="en-US" sz="3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’</a:t>
            </a:r>
            <a:r>
              <a:rPr lang="as-IN" sz="3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</a:t>
            </a:r>
            <a:r>
              <a:rPr lang="en-US" sz="32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ংশটুকু</a:t>
            </a:r>
            <a:r>
              <a:rPr lang="en-US" sz="3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পড়</a:t>
            </a:r>
            <a:r>
              <a:rPr lang="en-US" sz="3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F074AC0-C38E-1548-550F-02B4D36FF1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611"/>
          <a:stretch>
            <a:fillRect/>
          </a:stretch>
        </p:blipFill>
        <p:spPr>
          <a:xfrm>
            <a:off x="1438275" y="1828801"/>
            <a:ext cx="9315450" cy="397042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88733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913637-2BDA-CC47-ABA6-0517CA4325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55ECF7A-A287-BACD-9D9A-CE839131B97D}"/>
              </a:ext>
            </a:extLst>
          </p:cNvPr>
          <p:cNvSpPr txBox="1"/>
          <p:nvPr/>
        </p:nvSpPr>
        <p:spPr>
          <a:xfrm>
            <a:off x="287733" y="6488668"/>
            <a:ext cx="51762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Kuntala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Mojumder,Assiatant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Teacher,Nagarkanda,Faridpur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CA5772E-9925-8B49-22B1-1AA15D2FBC9F}"/>
              </a:ext>
            </a:extLst>
          </p:cNvPr>
          <p:cNvSpPr/>
          <p:nvPr/>
        </p:nvSpPr>
        <p:spPr>
          <a:xfrm>
            <a:off x="4218621" y="532202"/>
            <a:ext cx="3712431" cy="585788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রাসায়নিক</a:t>
            </a:r>
            <a:r>
              <a:rPr lang="en-US" sz="4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পরিবর্তন</a:t>
            </a:r>
            <a:r>
              <a:rPr lang="en-US" sz="4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9DF31E1-852D-B761-A845-00F1F4A795E2}"/>
              </a:ext>
            </a:extLst>
          </p:cNvPr>
          <p:cNvSpPr txBox="1"/>
          <p:nvPr/>
        </p:nvSpPr>
        <p:spPr>
          <a:xfrm>
            <a:off x="4498507" y="1426661"/>
            <a:ext cx="315265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0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দুধ</a:t>
            </a:r>
            <a:r>
              <a:rPr lang="en-US" sz="40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40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দই</a:t>
            </a:r>
            <a:r>
              <a:rPr lang="as-IN" sz="40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তৈরি</a:t>
            </a:r>
            <a:r>
              <a:rPr lang="en-US" sz="40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as-IN" sz="40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1372372-7550-8476-418F-9EB84B659D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3850" y="1426661"/>
            <a:ext cx="3152657" cy="362527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AFCB1B8-11C1-8FDB-48F3-5F5133A56D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5030" y="1426661"/>
            <a:ext cx="3152657" cy="362527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A37D98F-604C-E20A-E68C-C6E8FBE30209}"/>
              </a:ext>
            </a:extLst>
          </p:cNvPr>
          <p:cNvSpPr txBox="1"/>
          <p:nvPr/>
        </p:nvSpPr>
        <p:spPr>
          <a:xfrm>
            <a:off x="4519671" y="2134547"/>
            <a:ext cx="315265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000" dirty="0" err="1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এটি</a:t>
            </a:r>
            <a:r>
              <a:rPr lang="en-US" sz="40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40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ধরণের</a:t>
            </a:r>
            <a:r>
              <a:rPr lang="en-US" sz="40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পরিবর্তন</a:t>
            </a:r>
            <a:r>
              <a:rPr lang="en-US" sz="4000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as-IN" sz="4000" dirty="0"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730B5CB-8488-BC17-5E3B-0A129503A275}"/>
              </a:ext>
            </a:extLst>
          </p:cNvPr>
          <p:cNvSpPr txBox="1"/>
          <p:nvPr/>
        </p:nvSpPr>
        <p:spPr>
          <a:xfrm>
            <a:off x="4574440" y="3429000"/>
            <a:ext cx="3152657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দুধ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তৈরি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হয়।এখানে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নতুন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ভিন্ন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ধর্মের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পদার্থ।এর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স্বাদ,গন্ধ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রং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ভিন্ন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as-IN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1758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E56928-63B0-670E-8024-588FFBD335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002DD86-1987-94BD-436B-4D4A5A321BE5}"/>
              </a:ext>
            </a:extLst>
          </p:cNvPr>
          <p:cNvSpPr txBox="1"/>
          <p:nvPr/>
        </p:nvSpPr>
        <p:spPr>
          <a:xfrm>
            <a:off x="287733" y="6488668"/>
            <a:ext cx="51762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Kuntala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Mojumder,Assiatant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Teacher,Nagarkanda,Faridpur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FF48DD7-8759-614E-83E3-F686A5BC5B6A}"/>
              </a:ext>
            </a:extLst>
          </p:cNvPr>
          <p:cNvSpPr/>
          <p:nvPr/>
        </p:nvSpPr>
        <p:spPr>
          <a:xfrm>
            <a:off x="3816611" y="723465"/>
            <a:ext cx="4210194" cy="585788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রাসায়নিক</a:t>
            </a:r>
            <a:r>
              <a:rPr lang="en-US" sz="4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পরিবর্তন</a:t>
            </a:r>
            <a:r>
              <a:rPr lang="en-US" sz="4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DAE2E76-84B2-C7EC-1873-43B0E23C008F}"/>
              </a:ext>
            </a:extLst>
          </p:cNvPr>
          <p:cNvSpPr txBox="1"/>
          <p:nvPr/>
        </p:nvSpPr>
        <p:spPr>
          <a:xfrm>
            <a:off x="4692745" y="1594356"/>
            <a:ext cx="2457926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মোমবাতি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আতশবাজি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জ্বললে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আলো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ধোঁয়া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তৈরি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হয়।তাই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এটি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রাসায়নিক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পরিবর্তন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as-IN" sz="4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AA3E442-40C2-10FC-269F-BEAD6F35D2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862" y="1728297"/>
            <a:ext cx="4210194" cy="426726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273FA72-D449-5009-FD82-9B672C6AD1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5360" y="1728297"/>
            <a:ext cx="4372585" cy="426726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31140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3D0114-C48D-A337-F400-87F4BB9069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6D091C3-824C-7F95-51C7-5781ED76DAA8}"/>
              </a:ext>
            </a:extLst>
          </p:cNvPr>
          <p:cNvSpPr txBox="1"/>
          <p:nvPr/>
        </p:nvSpPr>
        <p:spPr>
          <a:xfrm>
            <a:off x="287733" y="6488668"/>
            <a:ext cx="51762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Kuntala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Mojumder,Assiatant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Teacher,Nagarkanda,Faridpur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7C05EFC-C418-CA6D-6C10-A62AF63478C7}"/>
              </a:ext>
            </a:extLst>
          </p:cNvPr>
          <p:cNvSpPr/>
          <p:nvPr/>
        </p:nvSpPr>
        <p:spPr>
          <a:xfrm>
            <a:off x="3816611" y="723465"/>
            <a:ext cx="4210194" cy="585788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রাসায়নিক</a:t>
            </a:r>
            <a:r>
              <a:rPr lang="en-US" sz="4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পরিবর্তন</a:t>
            </a:r>
            <a:r>
              <a:rPr lang="en-US" sz="4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252FB35-99CF-4852-E764-BF0B001716CA}"/>
              </a:ext>
            </a:extLst>
          </p:cNvPr>
          <p:cNvSpPr txBox="1"/>
          <p:nvPr/>
        </p:nvSpPr>
        <p:spPr>
          <a:xfrm>
            <a:off x="4867037" y="1410355"/>
            <a:ext cx="2457926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ফল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পচনের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ফলে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এটি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নরম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হয়ে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যায়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বাজে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গন্ধ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ছড়ায়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যা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নতুন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পদার্থ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নির্দেশ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করে।তাই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এটি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রাসায়নিক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পরিবর্তন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as-IN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DF0DD5B-BC19-6083-CEA9-6A2D63CE66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227" y="1667244"/>
            <a:ext cx="3902773" cy="419063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5E24A2C-0593-C77F-2DEA-BB0130264D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646033" y="1981137"/>
            <a:ext cx="4190633" cy="356284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26898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00050" y="1574857"/>
            <a:ext cx="6329363" cy="57150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061554" y="676700"/>
            <a:ext cx="1839308" cy="585788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4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900862" y="1715094"/>
            <a:ext cx="2466976" cy="585788"/>
          </a:xfrm>
          <a:prstGeom prst="rect">
            <a:avLst/>
          </a:prstGeom>
          <a:solidFill>
            <a:schemeClr val="bg1"/>
          </a:solidFill>
          <a:ln w="1905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3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58674" y="1726235"/>
            <a:ext cx="2634645" cy="585788"/>
          </a:xfrm>
          <a:prstGeom prst="rect">
            <a:avLst/>
          </a:prstGeom>
          <a:solidFill>
            <a:schemeClr val="bg1"/>
          </a:solidFill>
          <a:ln w="1905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3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463986" y="1478757"/>
            <a:ext cx="6329363" cy="57150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" name="Frame 6"/>
          <p:cNvSpPr/>
          <p:nvPr/>
        </p:nvSpPr>
        <p:spPr>
          <a:xfrm>
            <a:off x="4222172" y="1677376"/>
            <a:ext cx="154652" cy="4751999"/>
          </a:xfrm>
          <a:prstGeom prst="frame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Frame 7"/>
          <p:cNvSpPr/>
          <p:nvPr/>
        </p:nvSpPr>
        <p:spPr>
          <a:xfrm>
            <a:off x="4387445" y="2300882"/>
            <a:ext cx="45719" cy="3393877"/>
          </a:xfrm>
          <a:prstGeom prst="frame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Frame 8"/>
          <p:cNvSpPr/>
          <p:nvPr/>
        </p:nvSpPr>
        <p:spPr>
          <a:xfrm flipH="1">
            <a:off x="4176453" y="2288041"/>
            <a:ext cx="45719" cy="3406718"/>
          </a:xfrm>
          <a:prstGeom prst="frame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5" name="Picture Placeholder 3" descr="Screen Clipping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556" b="86852" l="15726" r="7217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518" b="21148"/>
          <a:stretch/>
        </p:blipFill>
        <p:spPr>
          <a:xfrm>
            <a:off x="1523121" y="2705536"/>
            <a:ext cx="1851243" cy="132040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6" name="Rectangle 15"/>
          <p:cNvSpPr/>
          <p:nvPr/>
        </p:nvSpPr>
        <p:spPr>
          <a:xfrm>
            <a:off x="703597" y="3968056"/>
            <a:ext cx="3071812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i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ghnaOMJ" panose="00000400000000000000" pitchFamily="2" charset="0"/>
                <a:cs typeface="MeghnaOMJ" panose="00000400000000000000" pitchFamily="2" charset="0"/>
              </a:rPr>
              <a:t>কুন্তলা মজুমদার</a:t>
            </a:r>
          </a:p>
          <a:p>
            <a:pPr algn="ctr"/>
            <a:r>
              <a:rPr lang="en-US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সহকারি</a:t>
            </a:r>
            <a:r>
              <a:rPr lang="en-US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endParaRPr lang="en-US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গোপীনাথপুর</a:t>
            </a:r>
            <a:r>
              <a:rPr lang="en-US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সরকারি</a:t>
            </a:r>
            <a:r>
              <a:rPr lang="en-US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বিদ্যালয়</a:t>
            </a:r>
            <a:r>
              <a:rPr lang="en-US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algn="ctr"/>
            <a:r>
              <a:rPr lang="en-US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নগরকান্দা,ফরিদপুর</a:t>
            </a:r>
            <a:r>
              <a:rPr lang="en-US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87733" y="6488668"/>
            <a:ext cx="51762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Kuntala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Mojumder,Assiatant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Teacher,Nagarkanda,Faridpur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.</a:t>
            </a:r>
          </a:p>
        </p:txBody>
      </p:sp>
      <p:grpSp>
        <p:nvGrpSpPr>
          <p:cNvPr id="20" name="Group 19"/>
          <p:cNvGrpSpPr/>
          <p:nvPr/>
        </p:nvGrpSpPr>
        <p:grpSpPr>
          <a:xfrm>
            <a:off x="4673931" y="2476860"/>
            <a:ext cx="6920837" cy="3373449"/>
            <a:chOff x="232900" y="1873153"/>
            <a:chExt cx="6920837" cy="3373449"/>
          </a:xfrm>
        </p:grpSpPr>
        <p:grpSp>
          <p:nvGrpSpPr>
            <p:cNvPr id="18" name="Group 17"/>
            <p:cNvGrpSpPr/>
            <p:nvPr/>
          </p:nvGrpSpPr>
          <p:grpSpPr>
            <a:xfrm>
              <a:off x="232900" y="1873153"/>
              <a:ext cx="6920837" cy="3373449"/>
              <a:chOff x="4673931" y="2536437"/>
              <a:chExt cx="6920837" cy="3373449"/>
            </a:xfrm>
          </p:grpSpPr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3AA48864-F08B-34B6-ABD0-BD7A547EC38E}"/>
                  </a:ext>
                </a:extLst>
              </p:cNvPr>
              <p:cNvGrpSpPr/>
              <p:nvPr/>
            </p:nvGrpSpPr>
            <p:grpSpPr>
              <a:xfrm>
                <a:off x="4673931" y="2536437"/>
                <a:ext cx="6920837" cy="3373449"/>
                <a:chOff x="1924049" y="0"/>
                <a:chExt cx="8382002" cy="5791200"/>
              </a:xfrm>
            </p:grpSpPr>
            <p:pic>
              <p:nvPicPr>
                <p:cNvPr id="11" name="Picture 10">
                  <a:extLst>
                    <a:ext uri="{FF2B5EF4-FFF2-40B4-BE49-F238E27FC236}">
                      <a16:creationId xmlns:a16="http://schemas.microsoft.com/office/drawing/2014/main" id="{CB411425-801F-BA24-B162-06DA00B3DFA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7234" r="45899" b="15556"/>
                <a:stretch/>
              </p:blipFill>
              <p:spPr>
                <a:xfrm>
                  <a:off x="1924049" y="0"/>
                  <a:ext cx="4572001" cy="5791200"/>
                </a:xfrm>
                <a:prstGeom prst="roundRect">
                  <a:avLst>
                    <a:gd name="adj" fmla="val 16667"/>
                  </a:avLst>
                </a:prstGeom>
                <a:ln>
                  <a:noFill/>
                </a:ln>
                <a:effectLst>
                  <a:outerShdw blurRad="76200" dist="38100" dir="7800000" algn="tl" rotWithShape="0">
                    <a:srgbClr val="000000">
                      <a:alpha val="40000"/>
                    </a:srgbClr>
                  </a:outerShdw>
                </a:effectLst>
                <a:scene3d>
                  <a:camera prst="orthographicFront"/>
                  <a:lightRig rig="contrasting" dir="t">
                    <a:rot lat="0" lon="0" rev="4200000"/>
                  </a:lightRig>
                </a:scene3d>
                <a:sp3d prstMaterial="plastic">
                  <a:bevelT w="381000" h="114300" prst="relaxedInset"/>
                  <a:contourClr>
                    <a:srgbClr val="969696"/>
                  </a:contourClr>
                </a:sp3d>
              </p:spPr>
            </p:pic>
            <p:pic>
              <p:nvPicPr>
                <p:cNvPr id="12" name="Picture 11">
                  <a:extLst>
                    <a:ext uri="{FF2B5EF4-FFF2-40B4-BE49-F238E27FC236}">
                      <a16:creationId xmlns:a16="http://schemas.microsoft.com/office/drawing/2014/main" id="{2A6873B1-CE09-7C51-0505-716E1B07F87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46580" r="7431" b="15556"/>
                <a:stretch/>
              </p:blipFill>
              <p:spPr>
                <a:xfrm>
                  <a:off x="5819649" y="0"/>
                  <a:ext cx="4486402" cy="5791200"/>
                </a:xfrm>
                <a:prstGeom prst="roundRect">
                  <a:avLst>
                    <a:gd name="adj" fmla="val 16667"/>
                  </a:avLst>
                </a:prstGeom>
                <a:ln>
                  <a:noFill/>
                </a:ln>
                <a:effectLst>
                  <a:outerShdw blurRad="76200" dist="38100" dir="7800000" algn="tl" rotWithShape="0">
                    <a:srgbClr val="000000">
                      <a:alpha val="40000"/>
                    </a:srgbClr>
                  </a:outerShdw>
                </a:effectLst>
                <a:scene3d>
                  <a:camera prst="orthographicFront"/>
                  <a:lightRig rig="contrasting" dir="t">
                    <a:rot lat="0" lon="0" rev="4200000"/>
                  </a:lightRig>
                </a:scene3d>
                <a:sp3d prstMaterial="plastic">
                  <a:bevelT w="381000" h="114300" prst="relaxedInset"/>
                  <a:contourClr>
                    <a:srgbClr val="969696"/>
                  </a:contourClr>
                </a:sp3d>
              </p:spPr>
            </p:pic>
          </p:grpSp>
          <p:pic>
            <p:nvPicPr>
              <p:cNvPr id="14" name="Picture 13" descr="Screen Clipping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159971" y="2905777"/>
                <a:ext cx="2339115" cy="2698551"/>
              </a:xfrm>
              <a:prstGeom prst="rect">
                <a:avLst/>
              </a:prstGeom>
              <a:ln w="38100" cap="sq">
                <a:solidFill>
                  <a:srgbClr val="000000"/>
                </a:solidFill>
                <a:prstDash val="solid"/>
                <a:miter lim="800000"/>
              </a:ln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p:spPr>
          </p:pic>
        </p:grpSp>
        <p:sp>
          <p:nvSpPr>
            <p:cNvPr id="19" name="TextBox 18"/>
            <p:cNvSpPr txBox="1"/>
            <p:nvPr/>
          </p:nvSpPr>
          <p:spPr>
            <a:xfrm>
              <a:off x="4187636" y="2171055"/>
              <a:ext cx="2526680" cy="2862322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2800" b="1" dirty="0" err="1">
                  <a:solidFill>
                    <a:srgbClr val="C000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প্রাথমিক</a:t>
              </a:r>
              <a:r>
                <a:rPr lang="en-US" sz="2800" b="1" dirty="0">
                  <a:solidFill>
                    <a:srgbClr val="C000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b="1" dirty="0" err="1">
                  <a:solidFill>
                    <a:srgbClr val="C000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বিজ্ঞান</a:t>
              </a:r>
              <a:endParaRPr lang="en-US" sz="2800" b="1" dirty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pPr algn="ctr"/>
              <a:r>
                <a:rPr lang="en-US" sz="2400" b="1" dirty="0" err="1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চতুর্থ</a:t>
              </a:r>
              <a:r>
                <a:rPr lang="en-US" sz="2400" b="1" dirty="0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b="1" dirty="0" err="1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শ্রেণি</a:t>
              </a:r>
              <a:r>
                <a:rPr lang="en-US" sz="2400" b="1" dirty="0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,</a:t>
              </a:r>
            </a:p>
            <a:p>
              <a:pPr algn="ctr"/>
              <a:r>
                <a:rPr lang="en-US" sz="2000" b="1" dirty="0">
                  <a:solidFill>
                    <a:srgbClr val="00206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অধ্যায়:০৪</a:t>
              </a:r>
              <a:r>
                <a:rPr lang="en-US" b="1" dirty="0">
                  <a:solidFill>
                    <a:srgbClr val="00206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(</a:t>
              </a:r>
              <a:r>
                <a:rPr lang="en-US" b="1" dirty="0" err="1">
                  <a:solidFill>
                    <a:srgbClr val="00206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পদার্থ</a:t>
              </a:r>
              <a:r>
                <a:rPr lang="en-US" b="1" dirty="0">
                  <a:solidFill>
                    <a:srgbClr val="00206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),</a:t>
              </a:r>
            </a:p>
            <a:p>
              <a:pPr algn="ctr"/>
              <a:r>
                <a:rPr lang="en-US" b="1" dirty="0" err="1">
                  <a:solidFill>
                    <a:srgbClr val="00206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পাঠ্যাংশ:রাসায়নিক</a:t>
              </a:r>
              <a:r>
                <a:rPr lang="en-US" b="1" dirty="0">
                  <a:solidFill>
                    <a:srgbClr val="00206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b="1" dirty="0" err="1">
                  <a:solidFill>
                    <a:srgbClr val="00206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পরিবর্তন</a:t>
              </a:r>
              <a:r>
                <a:rPr lang="en-US" b="1" dirty="0">
                  <a:solidFill>
                    <a:srgbClr val="00206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(</a:t>
              </a:r>
              <a:r>
                <a:rPr lang="en-US" b="1" dirty="0" err="1">
                  <a:solidFill>
                    <a:srgbClr val="00206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যে</a:t>
              </a:r>
              <a:r>
                <a:rPr lang="en-US" b="1" dirty="0">
                  <a:solidFill>
                    <a:srgbClr val="00206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b="1" dirty="0" err="1">
                  <a:solidFill>
                    <a:srgbClr val="00206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প্রক্রিয়ায়</a:t>
              </a:r>
              <a:r>
                <a:rPr lang="en-US" b="1" dirty="0">
                  <a:solidFill>
                    <a:srgbClr val="00206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……</a:t>
              </a:r>
              <a:r>
                <a:rPr lang="en-US" b="1" dirty="0" err="1">
                  <a:solidFill>
                    <a:srgbClr val="00206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অপরিবর</a:t>
              </a:r>
              <a:r>
                <a:rPr lang="as-IN" b="1" dirty="0">
                  <a:solidFill>
                    <a:srgbClr val="00206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্</a:t>
              </a:r>
              <a:r>
                <a:rPr lang="en-US" b="1" dirty="0">
                  <a:solidFill>
                    <a:srgbClr val="00206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ত</a:t>
              </a:r>
              <a:r>
                <a:rPr lang="as-IN" b="1" dirty="0">
                  <a:solidFill>
                    <a:srgbClr val="00206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ি</a:t>
              </a:r>
              <a:r>
                <a:rPr lang="en-US" b="1" dirty="0">
                  <a:solidFill>
                    <a:srgbClr val="00206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ত </a:t>
              </a:r>
              <a:r>
                <a:rPr lang="en-US" b="1" dirty="0" err="1">
                  <a:solidFill>
                    <a:srgbClr val="00206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থাকে</a:t>
              </a:r>
              <a:r>
                <a:rPr lang="en-US" b="1" dirty="0">
                  <a:solidFill>
                    <a:srgbClr val="00206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), </a:t>
              </a:r>
            </a:p>
            <a:p>
              <a:pPr algn="ctr"/>
              <a:r>
                <a:rPr lang="en-US" b="1" dirty="0" err="1">
                  <a:solidFill>
                    <a:srgbClr val="00206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পিরিয়ড</a:t>
              </a:r>
              <a:r>
                <a:rPr lang="en-US" b="1" dirty="0">
                  <a:solidFill>
                    <a:srgbClr val="00206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: ৩5,</a:t>
              </a:r>
            </a:p>
            <a:p>
              <a:pPr algn="ctr"/>
              <a:r>
                <a:rPr lang="en-US" b="1" dirty="0" err="1">
                  <a:solidFill>
                    <a:srgbClr val="00206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পৃষ্ঠা</a:t>
              </a:r>
              <a:r>
                <a:rPr lang="en-US" b="1" dirty="0">
                  <a:solidFill>
                    <a:srgbClr val="00206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: ৪৫-৪৬,</a:t>
              </a:r>
            </a:p>
            <a:p>
              <a:pPr algn="ctr"/>
              <a:r>
                <a:rPr lang="en-US" b="1" dirty="0">
                  <a:solidFill>
                    <a:srgbClr val="00206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সময়:৪০ </a:t>
              </a:r>
              <a:r>
                <a:rPr lang="en-US" b="1" dirty="0" err="1">
                  <a:solidFill>
                    <a:srgbClr val="00206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মিনিট</a:t>
              </a:r>
              <a:r>
                <a:rPr lang="en-US" b="1" dirty="0">
                  <a:solidFill>
                    <a:srgbClr val="00206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।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28181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8BA6DB-FB7A-A12F-51C7-645E524D5D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381299B-E22B-1FB2-452A-33C48A1C0E38}"/>
              </a:ext>
            </a:extLst>
          </p:cNvPr>
          <p:cNvSpPr txBox="1"/>
          <p:nvPr/>
        </p:nvSpPr>
        <p:spPr>
          <a:xfrm>
            <a:off x="287733" y="6488668"/>
            <a:ext cx="51762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Kuntala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Mojumder,Assiatant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Teacher,Nagarkanda,Faridpur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0F84211-F7DE-0DDA-9F18-49BF54CEAB44}"/>
              </a:ext>
            </a:extLst>
          </p:cNvPr>
          <p:cNvSpPr/>
          <p:nvPr/>
        </p:nvSpPr>
        <p:spPr>
          <a:xfrm>
            <a:off x="3816611" y="723465"/>
            <a:ext cx="4210194" cy="585788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রাসায়নিক</a:t>
            </a:r>
            <a:r>
              <a:rPr lang="en-US" sz="4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পরিবর্তন</a:t>
            </a:r>
            <a:r>
              <a:rPr lang="en-US" sz="4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AF53D56-BD75-FB88-6D66-077EF705DECD}"/>
              </a:ext>
            </a:extLst>
          </p:cNvPr>
          <p:cNvSpPr txBox="1"/>
          <p:nvPr/>
        </p:nvSpPr>
        <p:spPr>
          <a:xfrm>
            <a:off x="4879004" y="1635025"/>
            <a:ext cx="2457926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ফল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পেকে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যাওয়ার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ফলে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এটি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রসালো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মিষ্টি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খওয়ার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উপযোগী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যা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নতুন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পদার্থ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নির্দেশ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করে।তাই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এটি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রাসায়নিক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পরিবর্তন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as-IN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0FDCD6F-771F-48F8-8694-D7801062AB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280" y="1635025"/>
            <a:ext cx="4145757" cy="41890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5A6F8D2-8C4F-9FD1-50FF-17ABE91F0B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6930" y="1635026"/>
            <a:ext cx="4058073" cy="418908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42384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10A209-F2EE-861B-DCB1-F5D89D7859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47A6269-2DAC-A64D-AC93-01F6C5A9F9D8}"/>
              </a:ext>
            </a:extLst>
          </p:cNvPr>
          <p:cNvSpPr txBox="1"/>
          <p:nvPr/>
        </p:nvSpPr>
        <p:spPr>
          <a:xfrm>
            <a:off x="287733" y="6488668"/>
            <a:ext cx="51762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Kuntala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Mojumder,Assiatant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Teacher,Nagarkanda,Faridpur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D988282-513C-0C0A-EEB0-038998910BA3}"/>
              </a:ext>
            </a:extLst>
          </p:cNvPr>
          <p:cNvSpPr/>
          <p:nvPr/>
        </p:nvSpPr>
        <p:spPr>
          <a:xfrm>
            <a:off x="3816611" y="723465"/>
            <a:ext cx="4210194" cy="585788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রাসায়নিক</a:t>
            </a:r>
            <a:r>
              <a:rPr lang="en-US" sz="4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পরিবর্তন</a:t>
            </a:r>
            <a:r>
              <a:rPr lang="en-US" sz="4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9A4CE50-22C5-75EC-7481-B0B6E50DFC10}"/>
              </a:ext>
            </a:extLst>
          </p:cNvPr>
          <p:cNvSpPr txBox="1"/>
          <p:nvPr/>
        </p:nvSpPr>
        <p:spPr>
          <a:xfrm>
            <a:off x="4692745" y="2266516"/>
            <a:ext cx="2457926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কোনো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খাবার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চিবিয়ে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খাই।সেই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খাবারটি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আমাদের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দেহে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পরিপাকের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মাধ্যমে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শরীর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গ্রহণ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থাকে।তাই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এটি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রাসায়নিক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পরিবর্তন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as-IN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EB04A21-491E-C89F-7451-211A1D3712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950" y="1642836"/>
            <a:ext cx="3922200" cy="43527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72AA6BD-3F10-D383-E182-2B5658AF61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3533" y="1635025"/>
            <a:ext cx="4041517" cy="43527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33147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4321807-5639-4D67-9A18-762A9A10BE2E}"/>
              </a:ext>
            </a:extLst>
          </p:cNvPr>
          <p:cNvSpPr txBox="1"/>
          <p:nvPr/>
        </p:nvSpPr>
        <p:spPr>
          <a:xfrm>
            <a:off x="287733" y="6488668"/>
            <a:ext cx="51762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Kuntala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Mojumder,Assiatant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Teacher,Nagarkanda,Faridpur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D12BEE7-DCB2-4D0A-99C5-35976FF04DE7}"/>
              </a:ext>
            </a:extLst>
          </p:cNvPr>
          <p:cNvSpPr/>
          <p:nvPr/>
        </p:nvSpPr>
        <p:spPr>
          <a:xfrm>
            <a:off x="3291157" y="1867012"/>
            <a:ext cx="5609686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দলে</a:t>
            </a:r>
            <a:r>
              <a:rPr lang="en-US" sz="28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আলোচনা</a:t>
            </a:r>
            <a:r>
              <a:rPr lang="en-US" sz="28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ক</a:t>
            </a:r>
            <a:r>
              <a:rPr lang="as-IN" sz="28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28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ে </a:t>
            </a:r>
            <a:r>
              <a:rPr lang="as-IN" sz="28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৪</a:t>
            </a:r>
            <a:r>
              <a:rPr lang="en-US" sz="28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৫ </a:t>
            </a:r>
            <a:r>
              <a:rPr lang="as-IN" sz="28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</a:t>
            </a:r>
            <a:r>
              <a:rPr lang="en-US" sz="28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ৃষ্</a:t>
            </a:r>
            <a:r>
              <a:rPr lang="as-IN" sz="28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ঠ</a:t>
            </a:r>
            <a:r>
              <a:rPr lang="en-US" sz="28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as-IN" sz="28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28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ছক</a:t>
            </a:r>
            <a:r>
              <a:rPr lang="as-IN" sz="28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</a:t>
            </a:r>
            <a:r>
              <a:rPr lang="en-US" sz="28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ি </a:t>
            </a:r>
            <a:r>
              <a:rPr lang="as-IN" sz="28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</a:t>
            </a:r>
            <a:r>
              <a:rPr lang="en-US" sz="28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ূ</a:t>
            </a:r>
            <a:r>
              <a:rPr lang="as-IN" sz="28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28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ণ </a:t>
            </a:r>
            <a:r>
              <a:rPr lang="as-IN" sz="28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en-US" sz="28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 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B8D24F6-DCFD-FC2F-E339-78C03D4711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764" y="2435978"/>
            <a:ext cx="10306471" cy="385305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5318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8A8598-2B41-C1A4-CCD3-A4951A0423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302B07D-D523-F550-2A4B-2AADA72E8A3F}"/>
              </a:ext>
            </a:extLst>
          </p:cNvPr>
          <p:cNvSpPr txBox="1"/>
          <p:nvPr/>
        </p:nvSpPr>
        <p:spPr>
          <a:xfrm>
            <a:off x="287733" y="6488668"/>
            <a:ext cx="51762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Kuntala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Mojumder,Assiatant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Teacher,Nagarkanda,Faridpur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91DC3AC-BAF0-56D4-28CD-3C39B7265930}"/>
              </a:ext>
            </a:extLst>
          </p:cNvPr>
          <p:cNvSpPr/>
          <p:nvPr/>
        </p:nvSpPr>
        <p:spPr>
          <a:xfrm>
            <a:off x="3170842" y="465140"/>
            <a:ext cx="4586287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দলীয়</a:t>
            </a:r>
            <a:r>
              <a:rPr lang="en-US" sz="28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28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উপস্থাপন</a:t>
            </a:r>
            <a:r>
              <a:rPr lang="en-US" sz="28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8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ফিডব্যাক</a:t>
            </a:r>
            <a:r>
              <a:rPr lang="en-US" sz="28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প্রদান</a:t>
            </a:r>
            <a:r>
              <a:rPr lang="en-US" sz="28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1847EEB-72B1-5152-C24A-FD4C942B77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262" y="1014137"/>
            <a:ext cx="10087475" cy="5115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47218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7733" y="6488668"/>
            <a:ext cx="51762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Kuntala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Mojumder,Assiatant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Teacher,Nagarkanda,Faridpur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9" name="Rectangle 8"/>
          <p:cNvSpPr/>
          <p:nvPr/>
        </p:nvSpPr>
        <p:spPr>
          <a:xfrm>
            <a:off x="3668830" y="5501923"/>
            <a:ext cx="53267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পাঠ্যবইয়ের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৪৬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পৃষ্ঠার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সারসংক্ষেপ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অংশটি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পড়</a:t>
            </a:r>
            <a:endParaRPr lang="en-US" sz="2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D56D757-29EA-D27F-96C6-7A4258E58C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784" y="590182"/>
            <a:ext cx="10668432" cy="4796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76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65BA5F-66A5-DE8F-4B86-DD4E892BE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76C1E0C-F7B4-E0A0-3494-9AED6F1DDD13}"/>
              </a:ext>
            </a:extLst>
          </p:cNvPr>
          <p:cNvSpPr/>
          <p:nvPr/>
        </p:nvSpPr>
        <p:spPr>
          <a:xfrm>
            <a:off x="2975872" y="1515546"/>
            <a:ext cx="7229475" cy="255454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8000" b="1" i="1" dirty="0" err="1">
                <a:ln/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MeghnaOMJ" panose="00000400000000000000" pitchFamily="2" charset="0"/>
                <a:cs typeface="MeghnaOMJ" panose="00000400000000000000" pitchFamily="2" charset="0"/>
              </a:rPr>
              <a:t>আজকের</a:t>
            </a:r>
            <a:r>
              <a:rPr lang="en-US" sz="8000" b="1" i="1" dirty="0">
                <a:ln/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MeghnaOMJ" panose="00000400000000000000" pitchFamily="2" charset="0"/>
                <a:cs typeface="MeghnaOMJ" panose="00000400000000000000" pitchFamily="2" charset="0"/>
              </a:rPr>
              <a:t> </a:t>
            </a:r>
            <a:r>
              <a:rPr lang="en-US" sz="8000" b="1" i="1" dirty="0" err="1">
                <a:ln/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MeghnaOMJ" panose="00000400000000000000" pitchFamily="2" charset="0"/>
                <a:cs typeface="MeghnaOMJ" panose="00000400000000000000" pitchFamily="2" charset="0"/>
              </a:rPr>
              <a:t>পাঠের</a:t>
            </a:r>
            <a:r>
              <a:rPr lang="en-US" sz="8000" b="1" i="1" dirty="0">
                <a:ln/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MeghnaOMJ" panose="00000400000000000000" pitchFamily="2" charset="0"/>
                <a:cs typeface="MeghnaOMJ" panose="00000400000000000000" pitchFamily="2" charset="0"/>
              </a:rPr>
              <a:t> </a:t>
            </a:r>
          </a:p>
          <a:p>
            <a:pPr algn="ctr"/>
            <a:r>
              <a:rPr lang="en-US" sz="8000" b="1" i="1" dirty="0" err="1">
                <a:ln/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MeghnaOMJ" panose="00000400000000000000" pitchFamily="2" charset="0"/>
                <a:cs typeface="MeghnaOMJ" panose="00000400000000000000" pitchFamily="2" charset="0"/>
              </a:rPr>
              <a:t>সারসংক্ষেপ</a:t>
            </a:r>
            <a:r>
              <a:rPr lang="en-US" sz="8000" b="1" i="1" dirty="0">
                <a:ln/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MeghnaOMJ" panose="00000400000000000000" pitchFamily="2" charset="0"/>
                <a:cs typeface="MeghnaOMJ" panose="00000400000000000000" pitchFamily="2" charset="0"/>
              </a:rPr>
              <a:t> </a:t>
            </a:r>
            <a:r>
              <a:rPr lang="en-US" sz="8000" b="1" i="1" dirty="0" err="1">
                <a:ln/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MeghnaOMJ" panose="00000400000000000000" pitchFamily="2" charset="0"/>
                <a:cs typeface="MeghnaOMJ" panose="00000400000000000000" pitchFamily="2" charset="0"/>
              </a:rPr>
              <a:t>আলোচনা</a:t>
            </a:r>
            <a:endParaRPr lang="en-US" sz="8000" b="1" i="1" dirty="0">
              <a:ln/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  <a:latin typeface="MeghnaOMJ" panose="00000400000000000000" pitchFamily="2" charset="0"/>
              <a:cs typeface="MeghnaOMJ" panose="000004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2019CA2-1676-EE49-CE58-4FF954553DC2}"/>
              </a:ext>
            </a:extLst>
          </p:cNvPr>
          <p:cNvSpPr txBox="1"/>
          <p:nvPr/>
        </p:nvSpPr>
        <p:spPr>
          <a:xfrm>
            <a:off x="287733" y="6488668"/>
            <a:ext cx="51762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Kuntala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Mojumder,Assiatant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Teacher,Nagarkanda,Faridpur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2076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7733" y="6488668"/>
            <a:ext cx="51762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Kuntala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Mojumder,Assiatant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Teacher,Nagarkanda,Faridpur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2ABB864-EEE0-4844-8A81-C7F860E27047}"/>
              </a:ext>
            </a:extLst>
          </p:cNvPr>
          <p:cNvSpPr/>
          <p:nvPr/>
        </p:nvSpPr>
        <p:spPr>
          <a:xfrm>
            <a:off x="2960365" y="2828835"/>
            <a:ext cx="6271269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রাসায়নিক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পরিবর্তন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রাসায়নিক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পরিবর্তনের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৩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টি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গুরুত্ব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ব</a:t>
            </a:r>
            <a:r>
              <a:rPr lang="as-IN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ো।</a:t>
            </a:r>
          </a:p>
        </p:txBody>
      </p:sp>
    </p:spTree>
    <p:extLst>
      <p:ext uri="{BB962C8B-B14F-4D97-AF65-F5344CB8AC3E}">
        <p14:creationId xmlns:p14="http://schemas.microsoft.com/office/powerpoint/2010/main" val="1717373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7733" y="6488668"/>
            <a:ext cx="51762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Kuntala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Mojumder,Assiatant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Teacher,Nagarkanda,Faridpur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821977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p Ribbon 2"/>
          <p:cNvSpPr/>
          <p:nvPr/>
        </p:nvSpPr>
        <p:spPr>
          <a:xfrm>
            <a:off x="3773877" y="1150901"/>
            <a:ext cx="4486275" cy="571500"/>
          </a:xfrm>
          <a:prstGeom prst="ribbon2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endParaRPr lang="en-US" sz="4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389697" y="2371181"/>
            <a:ext cx="9034464" cy="2115638"/>
            <a:chOff x="1000123" y="2211262"/>
            <a:chExt cx="10287000" cy="3486150"/>
          </a:xfrm>
        </p:grpSpPr>
        <p:sp>
          <p:nvSpPr>
            <p:cNvPr id="5" name="Horizontal Scroll 4"/>
            <p:cNvSpPr/>
            <p:nvPr/>
          </p:nvSpPr>
          <p:spPr>
            <a:xfrm>
              <a:off x="1000123" y="2211262"/>
              <a:ext cx="10287000" cy="3486150"/>
            </a:xfrm>
            <a:prstGeom prst="horizontalScroll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1510518" y="3518283"/>
              <a:ext cx="9776605" cy="86216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800" b="1" dirty="0">
                  <a:solidFill>
                    <a:srgbClr val="00206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৩.২.১ </a:t>
              </a:r>
              <a:r>
                <a:rPr lang="en-US" sz="2800" b="1" dirty="0" err="1">
                  <a:solidFill>
                    <a:srgbClr val="00206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নিকট</a:t>
              </a:r>
              <a:r>
                <a:rPr lang="en-US" sz="2800" b="1" dirty="0">
                  <a:solidFill>
                    <a:srgbClr val="00206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পরিবেশে</a:t>
              </a:r>
              <a:r>
                <a:rPr lang="en-US" sz="2800" b="1" dirty="0">
                  <a:solidFill>
                    <a:srgbClr val="00206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পদার্থের</a:t>
              </a:r>
              <a:r>
                <a:rPr lang="en-US" sz="2800" b="1" dirty="0">
                  <a:solidFill>
                    <a:srgbClr val="00206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রাসায়নিক</a:t>
              </a:r>
              <a:r>
                <a:rPr lang="en-US" sz="2800" b="1" dirty="0">
                  <a:solidFill>
                    <a:srgbClr val="00206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পরিবর্তন</a:t>
              </a:r>
              <a:r>
                <a:rPr lang="en-US" sz="2800" b="1" dirty="0">
                  <a:solidFill>
                    <a:srgbClr val="00206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শনাক্ত</a:t>
              </a:r>
              <a:r>
                <a:rPr lang="en-US" sz="2800" b="1" dirty="0">
                  <a:solidFill>
                    <a:srgbClr val="00206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করতে</a:t>
              </a:r>
              <a:r>
                <a:rPr lang="en-US" sz="2800" b="1" dirty="0">
                  <a:solidFill>
                    <a:srgbClr val="00206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পারবে</a:t>
              </a:r>
              <a:r>
                <a:rPr lang="en-US" sz="2800" b="1" dirty="0">
                  <a:solidFill>
                    <a:srgbClr val="00206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।</a:t>
              </a: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287733" y="6488668"/>
            <a:ext cx="51762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Kuntala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Mojumder,Assiatant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Teacher,Nagarkanda,Faridpur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31740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8084BD-A9B3-3500-0D65-180DB235EE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877E36D-E3FE-49A7-0726-FE46B3A8673E}"/>
              </a:ext>
            </a:extLst>
          </p:cNvPr>
          <p:cNvSpPr txBox="1"/>
          <p:nvPr/>
        </p:nvSpPr>
        <p:spPr>
          <a:xfrm>
            <a:off x="287733" y="6488668"/>
            <a:ext cx="51762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Kuntala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Mojumder,Assiatant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Teacher,Nagarkanda,Faridpur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" name="Thought Bubble: Cloud 4">
            <a:extLst>
              <a:ext uri="{FF2B5EF4-FFF2-40B4-BE49-F238E27FC236}">
                <a16:creationId xmlns:a16="http://schemas.microsoft.com/office/drawing/2014/main" id="{E5C4AA40-0581-8679-008C-A3A0F96FD3BA}"/>
              </a:ext>
            </a:extLst>
          </p:cNvPr>
          <p:cNvSpPr/>
          <p:nvPr/>
        </p:nvSpPr>
        <p:spPr>
          <a:xfrm>
            <a:off x="2392799" y="919176"/>
            <a:ext cx="7406402" cy="3698884"/>
          </a:xfrm>
          <a:prstGeom prst="cloudCallout">
            <a:avLst/>
          </a:prstGeom>
          <a:solidFill>
            <a:schemeClr val="tx1">
              <a:lumMod val="95000"/>
              <a:lumOff val="5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F567A70-438B-D611-A64F-172601F0A3FF}"/>
              </a:ext>
            </a:extLst>
          </p:cNvPr>
          <p:cNvSpPr txBox="1"/>
          <p:nvPr/>
        </p:nvSpPr>
        <p:spPr>
          <a:xfrm>
            <a:off x="2961584" y="2763052"/>
            <a:ext cx="657606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b="1" dirty="0" err="1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রাসায়নিক</a:t>
            </a:r>
            <a:r>
              <a:rPr lang="en-US" sz="2800" b="1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পরিবর্তন</a:t>
            </a:r>
            <a:r>
              <a:rPr lang="en-US" sz="2800" b="1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US" sz="2800" b="1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2800" b="1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বোঝায়</a:t>
            </a:r>
            <a:r>
              <a:rPr lang="en-US" sz="2800" b="1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b="1" dirty="0" err="1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কীভাবে</a:t>
            </a:r>
            <a:r>
              <a:rPr lang="en-US" sz="2800" b="1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বুঝবো</a:t>
            </a:r>
            <a:r>
              <a:rPr lang="en-US" sz="2800" b="1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যে</a:t>
            </a:r>
            <a:r>
              <a:rPr lang="en-US" sz="2800" b="1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রাসায়নিক</a:t>
            </a:r>
            <a:r>
              <a:rPr lang="en-US" sz="2800" b="1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পরিবর্তন</a:t>
            </a:r>
            <a:r>
              <a:rPr lang="en-US" sz="2800" b="1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হয়েছে</a:t>
            </a:r>
            <a:r>
              <a:rPr lang="en-US" sz="2800" b="1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  <a:endParaRPr lang="en-US" sz="2800" dirty="0">
              <a:solidFill>
                <a:srgbClr val="FFC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558177F-30F0-78F6-1BAD-705DAA5ABC8C}"/>
              </a:ext>
            </a:extLst>
          </p:cNvPr>
          <p:cNvSpPr txBox="1"/>
          <p:nvPr/>
        </p:nvSpPr>
        <p:spPr>
          <a:xfrm>
            <a:off x="5549711" y="1041409"/>
            <a:ext cx="960984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3800" b="1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649506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7733" y="6488668"/>
            <a:ext cx="51762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Kuntala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Mojumder,Assiatant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Teacher,Nagarkanda,Faridpur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Rectangle 3"/>
          <p:cNvSpPr/>
          <p:nvPr/>
        </p:nvSpPr>
        <p:spPr>
          <a:xfrm>
            <a:off x="5206418" y="541006"/>
            <a:ext cx="2640389" cy="58578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 শিরোনাম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CD23049-8793-49B8-A3E9-22C504D00ECB}"/>
              </a:ext>
            </a:extLst>
          </p:cNvPr>
          <p:cNvSpPr/>
          <p:nvPr/>
        </p:nvSpPr>
        <p:spPr>
          <a:xfrm>
            <a:off x="3837411" y="4659056"/>
            <a:ext cx="5602816" cy="1200329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7200" b="1" dirty="0" err="1">
                <a:ln/>
                <a:solidFill>
                  <a:schemeClr val="accent6">
                    <a:lumMod val="50000"/>
                  </a:schemeClr>
                </a:solidFill>
                <a:latin typeface="KumarkhaliOMJ" panose="00000400000000000000" pitchFamily="2" charset="0"/>
                <a:ea typeface="MS Gothic" panose="020B0609070205080204" pitchFamily="49" charset="-128"/>
                <a:cs typeface="KumarkhaliOMJ" panose="00000400000000000000" pitchFamily="2" charset="0"/>
              </a:rPr>
              <a:t>রাসায়নিক</a:t>
            </a:r>
            <a:r>
              <a:rPr lang="en-US" sz="7200" b="1" dirty="0">
                <a:ln/>
                <a:solidFill>
                  <a:schemeClr val="accent6">
                    <a:lumMod val="50000"/>
                  </a:schemeClr>
                </a:solidFill>
                <a:latin typeface="KumarkhaliOMJ" panose="00000400000000000000" pitchFamily="2" charset="0"/>
                <a:ea typeface="MS Gothic" panose="020B0609070205080204" pitchFamily="49" charset="-128"/>
                <a:cs typeface="KumarkhaliOMJ" panose="00000400000000000000" pitchFamily="2" charset="0"/>
              </a:rPr>
              <a:t> </a:t>
            </a:r>
            <a:r>
              <a:rPr lang="en-US" sz="7200" b="1" dirty="0" err="1">
                <a:ln/>
                <a:solidFill>
                  <a:schemeClr val="accent6">
                    <a:lumMod val="50000"/>
                  </a:schemeClr>
                </a:solidFill>
                <a:latin typeface="KumarkhaliOMJ" panose="00000400000000000000" pitchFamily="2" charset="0"/>
                <a:ea typeface="MS Gothic" panose="020B0609070205080204" pitchFamily="49" charset="-128"/>
                <a:cs typeface="KumarkhaliOMJ" panose="00000400000000000000" pitchFamily="2" charset="0"/>
              </a:rPr>
              <a:t>পরিবর্তন</a:t>
            </a:r>
            <a:endParaRPr lang="en-US" sz="7200" b="1" dirty="0">
              <a:ln/>
              <a:solidFill>
                <a:schemeClr val="accent6">
                  <a:lumMod val="50000"/>
                </a:schemeClr>
              </a:solidFill>
              <a:latin typeface="KumarkhaliOMJ" panose="00000400000000000000" pitchFamily="2" charset="0"/>
              <a:ea typeface="MS Gothic" panose="020B0609070205080204" pitchFamily="49" charset="-128"/>
              <a:cs typeface="KumarkhaliOMJ" panose="00000400000000000000" pitchFamily="2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798A69D-C696-DCDB-24B5-829DF269FC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3599" y="1504837"/>
            <a:ext cx="5806628" cy="25249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58396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1AD28F-B5E3-D324-BE7C-1B76BBD659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FDFE231-D0A2-FAB3-6EC3-40EBC2056CA5}"/>
              </a:ext>
            </a:extLst>
          </p:cNvPr>
          <p:cNvSpPr txBox="1"/>
          <p:nvPr/>
        </p:nvSpPr>
        <p:spPr>
          <a:xfrm>
            <a:off x="287733" y="6488668"/>
            <a:ext cx="51762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Kuntala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Mojumder,Assiatant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Teacher,Nagarkanda,Faridpur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53ADB7C-0A4D-28F9-64B4-E7338172C029}"/>
              </a:ext>
            </a:extLst>
          </p:cNvPr>
          <p:cNvSpPr txBox="1"/>
          <p:nvPr/>
        </p:nvSpPr>
        <p:spPr>
          <a:xfrm>
            <a:off x="1931102" y="2054725"/>
            <a:ext cx="908456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রাসায়নিক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পরিবর্তন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হলো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প্রক্রিয়া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যেখানে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একাধিক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পদার্থ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পরিবর্তিত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হয়ে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সম্পূর্ণ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ভিন্ন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বৈশিষ্ট্যের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পদার্থ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সৃষ্টি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হয়।রঙের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পরিবর্তন,গন্ধের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পরিবর্তন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অথবা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নতুন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কোনো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পদার্থের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সৃষ্টি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 এ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ধরণের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লক্ষণ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দেখে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সাধারণত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বোঝা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যায়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রাসায়নিক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পরিবর্তন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হয়েছে।এই</a:t>
            </a:r>
            <a:r>
              <a:rPr lang="as-IN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পরিবর্তনে পদার্থের অভ্যন্তরীন গঠনের পরিবর্তন ঘটে থাকে এ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বং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পরিবর্তন স্থায়ী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as-IN" sz="36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3C78F8A-AE93-65EB-F2DE-553CDFB7CA26}"/>
              </a:ext>
            </a:extLst>
          </p:cNvPr>
          <p:cNvSpPr/>
          <p:nvPr/>
        </p:nvSpPr>
        <p:spPr>
          <a:xfrm>
            <a:off x="5061554" y="1005313"/>
            <a:ext cx="1839308" cy="585788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আলোচনা</a:t>
            </a:r>
            <a:r>
              <a:rPr lang="en-US" sz="4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990455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1625B6-C207-CB79-8603-96B2BB87C3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B90BC00-6DCB-0741-DB39-8000A5928CC5}"/>
              </a:ext>
            </a:extLst>
          </p:cNvPr>
          <p:cNvSpPr txBox="1"/>
          <p:nvPr/>
        </p:nvSpPr>
        <p:spPr>
          <a:xfrm>
            <a:off x="287733" y="6488668"/>
            <a:ext cx="51762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Kuntala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Mojumder,Assiatant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Teacher,Nagarkanda,Faridpur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18DF0FE-97F2-35DE-6E3C-6F45EA146CF1}"/>
              </a:ext>
            </a:extLst>
          </p:cNvPr>
          <p:cNvSpPr/>
          <p:nvPr/>
        </p:nvSpPr>
        <p:spPr>
          <a:xfrm>
            <a:off x="3618516" y="862438"/>
            <a:ext cx="5596920" cy="585788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রাসায়নিক</a:t>
            </a:r>
            <a:r>
              <a:rPr lang="en-US" sz="4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পরিবর্তনের</a:t>
            </a:r>
            <a:r>
              <a:rPr lang="en-US" sz="4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উদাহরণ</a:t>
            </a:r>
            <a:r>
              <a:rPr lang="en-US" sz="4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ABA655B-D239-5B9B-9897-BCE337140AC1}"/>
              </a:ext>
            </a:extLst>
          </p:cNvPr>
          <p:cNvSpPr txBox="1"/>
          <p:nvPr/>
        </p:nvSpPr>
        <p:spPr>
          <a:xfrm>
            <a:off x="4818728" y="3239298"/>
            <a:ext cx="251221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as-IN" sz="40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কাঁচা আম পেকে হলুদ হয়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AC06352-36CD-0366-4BAF-0E34ED905D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297" y="1806475"/>
            <a:ext cx="4145757" cy="41890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013A7FD-A7C4-C214-681C-FA966D0D0F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0947" y="1806476"/>
            <a:ext cx="4058073" cy="418908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09955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EACDB2-C4FD-C3E7-32B2-BC766C14F0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4AA0E6F-8704-B5D1-DD9A-E024EEF7AC6E}"/>
              </a:ext>
            </a:extLst>
          </p:cNvPr>
          <p:cNvSpPr txBox="1"/>
          <p:nvPr/>
        </p:nvSpPr>
        <p:spPr>
          <a:xfrm>
            <a:off x="287733" y="6488668"/>
            <a:ext cx="51762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Kuntala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Mojumder,Assiatant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Teacher,Nagarkanda,Faridpur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17C7FEC-B0DC-3E14-63F7-237284FAA3B7}"/>
              </a:ext>
            </a:extLst>
          </p:cNvPr>
          <p:cNvSpPr/>
          <p:nvPr/>
        </p:nvSpPr>
        <p:spPr>
          <a:xfrm>
            <a:off x="3618516" y="862438"/>
            <a:ext cx="5596920" cy="585788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রাসায়নিক</a:t>
            </a:r>
            <a:r>
              <a:rPr lang="en-US" sz="4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পরিবর্তনের</a:t>
            </a:r>
            <a:r>
              <a:rPr lang="en-US" sz="4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উদাহরণ</a:t>
            </a:r>
            <a:r>
              <a:rPr lang="en-US" sz="4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FDF17D-9D80-0128-114A-3C471C007009}"/>
              </a:ext>
            </a:extLst>
          </p:cNvPr>
          <p:cNvSpPr txBox="1"/>
          <p:nvPr/>
        </p:nvSpPr>
        <p:spPr>
          <a:xfrm>
            <a:off x="4818728" y="3239298"/>
            <a:ext cx="251221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0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দুধ</a:t>
            </a:r>
            <a:r>
              <a:rPr lang="en-US" sz="40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40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দই</a:t>
            </a:r>
            <a:r>
              <a:rPr lang="as-IN" sz="40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হয়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A93F46C-EE38-4997-0FB6-A1433D743C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2388" y="1903990"/>
            <a:ext cx="3610587" cy="412891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C589115-063A-BC14-BEBE-2F3383D99D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568" y="1903990"/>
            <a:ext cx="3610587" cy="412891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11369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B891A4-0E5D-C806-4C2F-4029221856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2F071BD-DAA9-E0FC-90A9-0E3A1050929C}"/>
              </a:ext>
            </a:extLst>
          </p:cNvPr>
          <p:cNvSpPr txBox="1"/>
          <p:nvPr/>
        </p:nvSpPr>
        <p:spPr>
          <a:xfrm>
            <a:off x="287733" y="6488668"/>
            <a:ext cx="51762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Kuntala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Mojumder,Assiatant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Monotype Corsiva" panose="03010101010201010101" pitchFamily="66" charset="0"/>
                <a:cs typeface="Arial" panose="020B0604020202020204" pitchFamily="34" charset="0"/>
              </a:rPr>
              <a:t>Teacher,Nagarkanda,Faridpur</a:t>
            </a:r>
            <a:r>
              <a:rPr lang="en-US" b="1" i="1" dirty="0">
                <a:latin typeface="Monotype Corsiva" panose="03010101010201010101" pitchFamily="66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39C7727-5915-7A60-43EA-44A104446334}"/>
              </a:ext>
            </a:extLst>
          </p:cNvPr>
          <p:cNvSpPr/>
          <p:nvPr/>
        </p:nvSpPr>
        <p:spPr>
          <a:xfrm>
            <a:off x="3618516" y="862438"/>
            <a:ext cx="5596920" cy="585788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রাসায়নিক</a:t>
            </a:r>
            <a:r>
              <a:rPr lang="en-US" sz="4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পরিবর্তনের</a:t>
            </a:r>
            <a:r>
              <a:rPr lang="en-US" sz="4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উদাহরণ</a:t>
            </a:r>
            <a:r>
              <a:rPr lang="en-US" sz="4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EB2DA1C-61D6-77AD-401E-457191DD071C}"/>
              </a:ext>
            </a:extLst>
          </p:cNvPr>
          <p:cNvSpPr txBox="1"/>
          <p:nvPr/>
        </p:nvSpPr>
        <p:spPr>
          <a:xfrm>
            <a:off x="4409315" y="3085911"/>
            <a:ext cx="210934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0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মোমবাতি</a:t>
            </a:r>
            <a:r>
              <a:rPr lang="en-US" sz="40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জ্বলা</a:t>
            </a:r>
            <a:endParaRPr lang="as-IN" sz="40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2BF4805-4489-9FA1-909D-4C4120F030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469" y="1834815"/>
            <a:ext cx="2938606" cy="426726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5CEDDE4-7BE9-BC3B-D652-C996828CFA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8897" y="1834814"/>
            <a:ext cx="4359898" cy="42672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76875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Science Theme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cience Theme" id="{DF5C3253-A009-49C8-A8FD-073C11F3770D}" vid="{4FF817A2-B11F-4B15-BE5C-F6E1CF50A17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Science Theme</Template>
  <TotalTime>156</TotalTime>
  <Words>663</Words>
  <Application>Microsoft Office PowerPoint</Application>
  <PresentationFormat>Widescreen</PresentationFormat>
  <Paragraphs>90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5" baseType="lpstr">
      <vt:lpstr>Arial</vt:lpstr>
      <vt:lpstr>Calibri</vt:lpstr>
      <vt:lpstr>KumarkhaliOMJ</vt:lpstr>
      <vt:lpstr>MeghnaOMJ</vt:lpstr>
      <vt:lpstr>Monotype Corsiva</vt:lpstr>
      <vt:lpstr>NikoshBAN</vt:lpstr>
      <vt:lpstr>Wingdings</vt:lpstr>
      <vt:lpstr>Science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WALTON</dc:creator>
  <cp:lastModifiedBy>WALTON</cp:lastModifiedBy>
  <cp:revision>24</cp:revision>
  <dcterms:created xsi:type="dcterms:W3CDTF">2026-05-07T09:42:46Z</dcterms:created>
  <dcterms:modified xsi:type="dcterms:W3CDTF">2026-05-13T07:03:58Z</dcterms:modified>
</cp:coreProperties>
</file>