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sldIdLst>
    <p:sldId id="273" r:id="rId2"/>
    <p:sldId id="274" r:id="rId3"/>
    <p:sldId id="275" r:id="rId4"/>
    <p:sldId id="294" r:id="rId5"/>
    <p:sldId id="277" r:id="rId6"/>
    <p:sldId id="278" r:id="rId7"/>
    <p:sldId id="295" r:id="rId8"/>
    <p:sldId id="296" r:id="rId9"/>
    <p:sldId id="303" r:id="rId10"/>
    <p:sldId id="297" r:id="rId11"/>
    <p:sldId id="298" r:id="rId12"/>
    <p:sldId id="301" r:id="rId13"/>
    <p:sldId id="304" r:id="rId14"/>
    <p:sldId id="305" r:id="rId15"/>
    <p:sldId id="310" r:id="rId16"/>
    <p:sldId id="306" r:id="rId17"/>
    <p:sldId id="307" r:id="rId18"/>
    <p:sldId id="309" r:id="rId19"/>
    <p:sldId id="311" r:id="rId20"/>
    <p:sldId id="293" r:id="rId21"/>
    <p:sldId id="286" r:id="rId22"/>
    <p:sldId id="312" r:id="rId23"/>
    <p:sldId id="289" r:id="rId24"/>
    <p:sldId id="290" r:id="rId25"/>
  </p:sldIdLst>
  <p:sldSz cx="11887200" cy="6218238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372EAA"/>
    <a:srgbClr val="339933"/>
    <a:srgbClr val="0033CC"/>
    <a:srgbClr val="990033"/>
    <a:srgbClr val="800080"/>
    <a:srgbClr val="CCCC00"/>
    <a:srgbClr val="DCE199"/>
    <a:srgbClr val="D553D8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3FAED-4329-4D53-AD9B-F66DFA957C8C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57250"/>
            <a:ext cx="44227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39151-9915-4B82-85D6-A0F51C3E1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2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1pPr>
    <a:lvl2pPr marL="438912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2pPr>
    <a:lvl3pPr marL="877824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3pPr>
    <a:lvl4pPr marL="1316736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4pPr>
    <a:lvl5pPr marL="1755648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5pPr>
    <a:lvl6pPr marL="2194560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6pPr>
    <a:lvl7pPr marL="2633472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7pPr>
    <a:lvl8pPr marL="3072384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8pPr>
    <a:lvl9pPr marL="3511296" algn="l" defTabSz="877824" rtl="0" eaLnBrk="1" latinLnBrk="0" hangingPunct="1">
      <a:defRPr sz="11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857250"/>
            <a:ext cx="4422775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85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44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51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9151-9915-4B82-85D6-A0F51C3E113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7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E22C3-04D1-EF60-8A5E-CA392B2CB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017661"/>
            <a:ext cx="8915400" cy="2164868"/>
          </a:xfrm>
        </p:spPr>
        <p:txBody>
          <a:bodyPr anchor="b"/>
          <a:lstStyle>
            <a:lvl1pPr algn="ctr">
              <a:defRPr sz="5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1D8134-5C44-9A4F-DF87-BB1E68FFF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266015"/>
            <a:ext cx="8915400" cy="1501301"/>
          </a:xfrm>
        </p:spPr>
        <p:txBody>
          <a:bodyPr/>
          <a:lstStyle>
            <a:lvl1pPr marL="0" indent="0" algn="ctr">
              <a:buNone/>
              <a:defRPr sz="2176"/>
            </a:lvl1pPr>
            <a:lvl2pPr marL="414543" indent="0" algn="ctr">
              <a:buNone/>
              <a:defRPr sz="1813"/>
            </a:lvl2pPr>
            <a:lvl3pPr marL="829086" indent="0" algn="ctr">
              <a:buNone/>
              <a:defRPr sz="1632"/>
            </a:lvl3pPr>
            <a:lvl4pPr marL="1243630" indent="0" algn="ctr">
              <a:buNone/>
              <a:defRPr sz="1451"/>
            </a:lvl4pPr>
            <a:lvl5pPr marL="1658173" indent="0" algn="ctr">
              <a:buNone/>
              <a:defRPr sz="1451"/>
            </a:lvl5pPr>
            <a:lvl6pPr marL="2072716" indent="0" algn="ctr">
              <a:buNone/>
              <a:defRPr sz="1451"/>
            </a:lvl6pPr>
            <a:lvl7pPr marL="2487259" indent="0" algn="ctr">
              <a:buNone/>
              <a:defRPr sz="1451"/>
            </a:lvl7pPr>
            <a:lvl8pPr marL="2901803" indent="0" algn="ctr">
              <a:buNone/>
              <a:defRPr sz="1451"/>
            </a:lvl8pPr>
            <a:lvl9pPr marL="3316346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50990-5471-5DBF-E377-671DABEE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02DD0-7484-0116-E91E-2B2BBB52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B1DF1-8A44-7FD0-EBC0-852595D4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70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14BAD-86D8-8CC3-7591-17CB47A7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6131D6-9EF1-D8D9-5FEF-322EF3B63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5E3B6-3EDD-A207-68FB-3BB406D94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219ED-B2C4-9F55-80FE-5E2764B43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4F8DB-CD79-142B-1E43-43711D198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9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9265D-D807-8F99-7520-027774606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7" y="331064"/>
            <a:ext cx="2563178" cy="52696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211A05-2538-C600-FCE7-73C12D2EF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45" y="331064"/>
            <a:ext cx="7540943" cy="52696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A233D-4461-F31C-187A-46442F99A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262D-22D5-14F7-8F69-A2F520FFD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B1E39-F32E-7DD6-A067-35FD9BE6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9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0078-825A-DCC7-E267-06EB47541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33040-C542-C7BC-9083-ACF55B291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0C06E-49E3-780F-A89D-448FEB40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E00BC-5C77-4F69-3C82-82280183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66C2A-8731-5A6D-6DC4-4C6DDC35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04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08982-D43E-2C96-2548-31C395D95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4" y="1550242"/>
            <a:ext cx="10252710" cy="2586614"/>
          </a:xfrm>
        </p:spPr>
        <p:txBody>
          <a:bodyPr anchor="b"/>
          <a:lstStyle>
            <a:lvl1pPr>
              <a:defRPr sz="5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3F052-84F1-9818-35F6-86861EDA0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4" y="4161326"/>
            <a:ext cx="10252710" cy="1360239"/>
          </a:xfrm>
        </p:spPr>
        <p:txBody>
          <a:bodyPr/>
          <a:lstStyle>
            <a:lvl1pPr marL="0" indent="0">
              <a:buNone/>
              <a:defRPr sz="2176">
                <a:solidFill>
                  <a:schemeClr val="tx1">
                    <a:tint val="75000"/>
                  </a:schemeClr>
                </a:solidFill>
              </a:defRPr>
            </a:lvl1pPr>
            <a:lvl2pPr marL="414543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2pPr>
            <a:lvl3pPr marL="829086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3pPr>
            <a:lvl4pPr marL="1243630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4pPr>
            <a:lvl5pPr marL="1658173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5pPr>
            <a:lvl6pPr marL="2072716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6pPr>
            <a:lvl7pPr marL="2487259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7pPr>
            <a:lvl8pPr marL="2901803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8pPr>
            <a:lvl9pPr marL="3316346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BC691-304D-22C5-A0A0-A13A0A5D7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E2136-18D9-A14A-E51D-F3F095D21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0D1E9-6A6D-1526-EA12-1CA8FBB7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97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9F2D7-D20B-9141-8F30-749E9049D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1378C-A073-0D31-497C-6F581C99B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5" y="1655318"/>
            <a:ext cx="5052060" cy="3945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4A5AF3-89FC-3F92-E463-CD01C0C3F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5" y="1655318"/>
            <a:ext cx="5052060" cy="3945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CB9AF-D7D0-8E67-7E8B-C88F0B44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690EF-E97B-AAFE-5578-F17E2F0B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42CBF-ABD3-249E-1206-7B116EF9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1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68967-05F5-6613-18B2-CAB006CCB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3" y="331064"/>
            <a:ext cx="10252710" cy="12019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9F77E-58C6-B372-101F-726B83322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794" y="1524332"/>
            <a:ext cx="5028842" cy="747052"/>
          </a:xfrm>
        </p:spPr>
        <p:txBody>
          <a:bodyPr anchor="b"/>
          <a:lstStyle>
            <a:lvl1pPr marL="0" indent="0">
              <a:buNone/>
              <a:defRPr sz="2176" b="1"/>
            </a:lvl1pPr>
            <a:lvl2pPr marL="414543" indent="0">
              <a:buNone/>
              <a:defRPr sz="1813" b="1"/>
            </a:lvl2pPr>
            <a:lvl3pPr marL="829086" indent="0">
              <a:buNone/>
              <a:defRPr sz="1632" b="1"/>
            </a:lvl3pPr>
            <a:lvl4pPr marL="1243630" indent="0">
              <a:buNone/>
              <a:defRPr sz="1451" b="1"/>
            </a:lvl4pPr>
            <a:lvl5pPr marL="1658173" indent="0">
              <a:buNone/>
              <a:defRPr sz="1451" b="1"/>
            </a:lvl5pPr>
            <a:lvl6pPr marL="2072716" indent="0">
              <a:buNone/>
              <a:defRPr sz="1451" b="1"/>
            </a:lvl6pPr>
            <a:lvl7pPr marL="2487259" indent="0">
              <a:buNone/>
              <a:defRPr sz="1451" b="1"/>
            </a:lvl7pPr>
            <a:lvl8pPr marL="2901803" indent="0">
              <a:buNone/>
              <a:defRPr sz="1451" b="1"/>
            </a:lvl8pPr>
            <a:lvl9pPr marL="3316346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1060C-A2B1-3F56-9F8C-F5C54F09B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794" y="2271384"/>
            <a:ext cx="5028842" cy="3340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F2DC2-0732-DFDB-DA4E-FC461794A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5" y="1524332"/>
            <a:ext cx="5053608" cy="747052"/>
          </a:xfrm>
        </p:spPr>
        <p:txBody>
          <a:bodyPr anchor="b"/>
          <a:lstStyle>
            <a:lvl1pPr marL="0" indent="0">
              <a:buNone/>
              <a:defRPr sz="2176" b="1"/>
            </a:lvl1pPr>
            <a:lvl2pPr marL="414543" indent="0">
              <a:buNone/>
              <a:defRPr sz="1813" b="1"/>
            </a:lvl2pPr>
            <a:lvl3pPr marL="829086" indent="0">
              <a:buNone/>
              <a:defRPr sz="1632" b="1"/>
            </a:lvl3pPr>
            <a:lvl4pPr marL="1243630" indent="0">
              <a:buNone/>
              <a:defRPr sz="1451" b="1"/>
            </a:lvl4pPr>
            <a:lvl5pPr marL="1658173" indent="0">
              <a:buNone/>
              <a:defRPr sz="1451" b="1"/>
            </a:lvl5pPr>
            <a:lvl6pPr marL="2072716" indent="0">
              <a:buNone/>
              <a:defRPr sz="1451" b="1"/>
            </a:lvl6pPr>
            <a:lvl7pPr marL="2487259" indent="0">
              <a:buNone/>
              <a:defRPr sz="1451" b="1"/>
            </a:lvl7pPr>
            <a:lvl8pPr marL="2901803" indent="0">
              <a:buNone/>
              <a:defRPr sz="1451" b="1"/>
            </a:lvl8pPr>
            <a:lvl9pPr marL="3316346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FEA46A-416A-4036-E252-6330EB863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5" y="2271384"/>
            <a:ext cx="5053608" cy="3340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3E5E25-A87F-FB8C-F28A-A6D4871F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99D1A-1D15-39E5-E316-B75105D05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ACB2BD-2B1A-B875-5A67-EDF6396D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49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8685-207B-8F0F-FFF7-15639CEEE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46EB4-7AB9-20BE-D6CC-D2D5096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22315-EA7E-DB67-1A46-A5AA9F1B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29DC7-8486-4328-8352-95EFEE92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59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A52DB-0D77-C26B-A1DF-ECA16E71C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135DD7-F2DF-DF6E-C04B-90AEBA2E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0B9A4-7963-BEEB-2B7E-98DD8F08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66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59" userDrawn="1">
          <p15:clr>
            <a:srgbClr val="FBAE40"/>
          </p15:clr>
        </p15:guide>
        <p15:guide id="2" pos="374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7AB5-1EC1-B9D2-03AA-55E6F182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14549"/>
            <a:ext cx="3833931" cy="1450922"/>
          </a:xfrm>
        </p:spPr>
        <p:txBody>
          <a:bodyPr anchor="b"/>
          <a:lstStyle>
            <a:lvl1pPr>
              <a:defRPr sz="29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C7F28-EE76-DECD-B9CB-DF0C1936F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895312"/>
            <a:ext cx="6017895" cy="4418979"/>
          </a:xfrm>
        </p:spPr>
        <p:txBody>
          <a:bodyPr/>
          <a:lstStyle>
            <a:lvl1pPr>
              <a:defRPr sz="2901"/>
            </a:lvl1pPr>
            <a:lvl2pPr>
              <a:defRPr sz="2539"/>
            </a:lvl2pPr>
            <a:lvl3pPr>
              <a:defRPr sz="2176"/>
            </a:lvl3pPr>
            <a:lvl4pPr>
              <a:defRPr sz="1813"/>
            </a:lvl4pPr>
            <a:lvl5pPr>
              <a:defRPr sz="1813"/>
            </a:lvl5pPr>
            <a:lvl6pPr>
              <a:defRPr sz="1813"/>
            </a:lvl6pPr>
            <a:lvl7pPr>
              <a:defRPr sz="1813"/>
            </a:lvl7pPr>
            <a:lvl8pPr>
              <a:defRPr sz="1813"/>
            </a:lvl8pPr>
            <a:lvl9pPr>
              <a:defRPr sz="18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B7EA8-7EF6-878D-02BD-005688223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1865471"/>
            <a:ext cx="3833931" cy="3456017"/>
          </a:xfrm>
        </p:spPr>
        <p:txBody>
          <a:bodyPr/>
          <a:lstStyle>
            <a:lvl1pPr marL="0" indent="0">
              <a:buNone/>
              <a:defRPr sz="1451"/>
            </a:lvl1pPr>
            <a:lvl2pPr marL="414543" indent="0">
              <a:buNone/>
              <a:defRPr sz="1269"/>
            </a:lvl2pPr>
            <a:lvl3pPr marL="829086" indent="0">
              <a:buNone/>
              <a:defRPr sz="1088"/>
            </a:lvl3pPr>
            <a:lvl4pPr marL="1243630" indent="0">
              <a:buNone/>
              <a:defRPr sz="907"/>
            </a:lvl4pPr>
            <a:lvl5pPr marL="1658173" indent="0">
              <a:buNone/>
              <a:defRPr sz="907"/>
            </a:lvl5pPr>
            <a:lvl6pPr marL="2072716" indent="0">
              <a:buNone/>
              <a:defRPr sz="907"/>
            </a:lvl6pPr>
            <a:lvl7pPr marL="2487259" indent="0">
              <a:buNone/>
              <a:defRPr sz="907"/>
            </a:lvl7pPr>
            <a:lvl8pPr marL="2901803" indent="0">
              <a:buNone/>
              <a:defRPr sz="907"/>
            </a:lvl8pPr>
            <a:lvl9pPr marL="3316346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DF2A9-7EE0-DCC3-A712-009946E3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51237-F216-18BF-E143-01401544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D2738-DDCD-09E4-207C-3D31F29A0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25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3A69-CDCE-C825-7FCF-7FFC7E9E9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14549"/>
            <a:ext cx="3833931" cy="1450922"/>
          </a:xfrm>
        </p:spPr>
        <p:txBody>
          <a:bodyPr anchor="b"/>
          <a:lstStyle>
            <a:lvl1pPr>
              <a:defRPr sz="29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6E2705-8A40-829E-DBF9-BC0002714A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895312"/>
            <a:ext cx="6017895" cy="4418979"/>
          </a:xfrm>
        </p:spPr>
        <p:txBody>
          <a:bodyPr/>
          <a:lstStyle>
            <a:lvl1pPr marL="0" indent="0">
              <a:buNone/>
              <a:defRPr sz="2901"/>
            </a:lvl1pPr>
            <a:lvl2pPr marL="414543" indent="0">
              <a:buNone/>
              <a:defRPr sz="2539"/>
            </a:lvl2pPr>
            <a:lvl3pPr marL="829086" indent="0">
              <a:buNone/>
              <a:defRPr sz="2176"/>
            </a:lvl3pPr>
            <a:lvl4pPr marL="1243630" indent="0">
              <a:buNone/>
              <a:defRPr sz="1813"/>
            </a:lvl4pPr>
            <a:lvl5pPr marL="1658173" indent="0">
              <a:buNone/>
              <a:defRPr sz="1813"/>
            </a:lvl5pPr>
            <a:lvl6pPr marL="2072716" indent="0">
              <a:buNone/>
              <a:defRPr sz="1813"/>
            </a:lvl6pPr>
            <a:lvl7pPr marL="2487259" indent="0">
              <a:buNone/>
              <a:defRPr sz="1813"/>
            </a:lvl7pPr>
            <a:lvl8pPr marL="2901803" indent="0">
              <a:buNone/>
              <a:defRPr sz="1813"/>
            </a:lvl8pPr>
            <a:lvl9pPr marL="3316346" indent="0">
              <a:buNone/>
              <a:defRPr sz="1813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D2869-E27F-5149-D99E-E04075C8E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1865471"/>
            <a:ext cx="3833931" cy="3456017"/>
          </a:xfrm>
        </p:spPr>
        <p:txBody>
          <a:bodyPr/>
          <a:lstStyle>
            <a:lvl1pPr marL="0" indent="0">
              <a:buNone/>
              <a:defRPr sz="1451"/>
            </a:lvl1pPr>
            <a:lvl2pPr marL="414543" indent="0">
              <a:buNone/>
              <a:defRPr sz="1269"/>
            </a:lvl2pPr>
            <a:lvl3pPr marL="829086" indent="0">
              <a:buNone/>
              <a:defRPr sz="1088"/>
            </a:lvl3pPr>
            <a:lvl4pPr marL="1243630" indent="0">
              <a:buNone/>
              <a:defRPr sz="907"/>
            </a:lvl4pPr>
            <a:lvl5pPr marL="1658173" indent="0">
              <a:buNone/>
              <a:defRPr sz="907"/>
            </a:lvl5pPr>
            <a:lvl6pPr marL="2072716" indent="0">
              <a:buNone/>
              <a:defRPr sz="907"/>
            </a:lvl6pPr>
            <a:lvl7pPr marL="2487259" indent="0">
              <a:buNone/>
              <a:defRPr sz="907"/>
            </a:lvl7pPr>
            <a:lvl8pPr marL="2901803" indent="0">
              <a:buNone/>
              <a:defRPr sz="907"/>
            </a:lvl8pPr>
            <a:lvl9pPr marL="3316346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17E7C6-F5F0-3DDA-A9D7-C6A52EE2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4BB8-97F4-41A2-83EA-DF684FA0D5E2}" type="datetimeFigureOut">
              <a:rPr lang="en-US" smtClean="0"/>
              <a:t>30-Jul-26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7C83E-CEF3-C58C-1E32-897D97AA5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889FD-ED8F-F7CA-95DA-CD5DA718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0C5-FAAC-407F-A31F-8BBA660C2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26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99446-CD64-FD62-4C4C-FAB52F01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331064"/>
            <a:ext cx="10252710" cy="120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43CC2-4B3A-9F03-3E4B-E4224206A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5" y="1655318"/>
            <a:ext cx="10252710" cy="394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F69D9-A9B3-1F59-B997-CA3AA6617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5" y="5763386"/>
            <a:ext cx="2674620" cy="331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30-Jul-26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250B7-A8D5-7D15-1C66-5B93263ED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5" y="5763386"/>
            <a:ext cx="4011930" cy="331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5FADF-D5E4-4E10-3460-93A262449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5763386"/>
            <a:ext cx="2674620" cy="331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D3D5B7-3E58-3031-2636-352C3F38ED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/>
          <a:stretch/>
        </p:blipFill>
        <p:spPr>
          <a:xfrm>
            <a:off x="-14152" y="5901744"/>
            <a:ext cx="6503173" cy="463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2B791B-1850-8B04-DDC1-60A0CD484A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9"/>
          <a:stretch/>
        </p:blipFill>
        <p:spPr>
          <a:xfrm>
            <a:off x="4726577" y="5946402"/>
            <a:ext cx="7174774" cy="418598"/>
          </a:xfrm>
          <a:prstGeom prst="rect">
            <a:avLst/>
          </a:prstGeom>
        </p:spPr>
      </p:pic>
      <p:sp>
        <p:nvSpPr>
          <p:cNvPr id="9" name="Frame 8">
            <a:extLst>
              <a:ext uri="{FF2B5EF4-FFF2-40B4-BE49-F238E27FC236}">
                <a16:creationId xmlns:a16="http://schemas.microsoft.com/office/drawing/2014/main" id="{1DF85C19-313A-D7F5-7A13-19E1626FA1FE}"/>
              </a:ext>
            </a:extLst>
          </p:cNvPr>
          <p:cNvSpPr/>
          <p:nvPr userDrawn="1"/>
        </p:nvSpPr>
        <p:spPr>
          <a:xfrm>
            <a:off x="0" y="-74274"/>
            <a:ext cx="11887200" cy="6384058"/>
          </a:xfrm>
          <a:prstGeom prst="frame">
            <a:avLst>
              <a:gd name="adj1" fmla="val 2342"/>
            </a:avLst>
          </a:prstGeom>
          <a:solidFill>
            <a:srgbClr val="CCCC00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D2AD4FE-B60B-0804-F17D-2B5BB57E6390}"/>
              </a:ext>
            </a:extLst>
          </p:cNvPr>
          <p:cNvSpPr/>
          <p:nvPr userDrawn="1"/>
        </p:nvSpPr>
        <p:spPr>
          <a:xfrm>
            <a:off x="-21227" y="5997640"/>
            <a:ext cx="407117" cy="418597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47BD0B-84F2-D1EB-7105-A87B5079F37E}"/>
              </a:ext>
            </a:extLst>
          </p:cNvPr>
          <p:cNvSpPr txBox="1"/>
          <p:nvPr userDrawn="1"/>
        </p:nvSpPr>
        <p:spPr>
          <a:xfrm>
            <a:off x="-104235" y="6049678"/>
            <a:ext cx="573133" cy="36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14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৮৯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9E1F4E-941C-2928-6A1C-5DA17EC24AF8}"/>
              </a:ext>
            </a:extLst>
          </p:cNvPr>
          <p:cNvSpPr txBox="1"/>
          <p:nvPr userDrawn="1"/>
        </p:nvSpPr>
        <p:spPr>
          <a:xfrm>
            <a:off x="297064" y="6063229"/>
            <a:ext cx="1541739" cy="340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32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মোবারক হোসেন</a:t>
            </a:r>
            <a:endParaRPr lang="en-US" sz="1632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53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xStyles>
    <p:titleStyle>
      <a:lvl1pPr algn="l" defTabSz="829086" rtl="0" eaLnBrk="1" latinLnBrk="0" hangingPunct="1">
        <a:lnSpc>
          <a:spcPct val="90000"/>
        </a:lnSpc>
        <a:spcBef>
          <a:spcPct val="0"/>
        </a:spcBef>
        <a:buNone/>
        <a:defRPr sz="39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7272" indent="-207272" algn="l" defTabSz="829086" rtl="0" eaLnBrk="1" latinLnBrk="0" hangingPunct="1">
        <a:lnSpc>
          <a:spcPct val="90000"/>
        </a:lnSpc>
        <a:spcBef>
          <a:spcPts val="907"/>
        </a:spcBef>
        <a:buFont typeface="Arial" panose="020B0604020202020204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21815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2pPr>
      <a:lvl3pPr marL="1036358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3" kern="1200">
          <a:solidFill>
            <a:schemeClr val="tx1"/>
          </a:solidFill>
          <a:latin typeface="+mn-lt"/>
          <a:ea typeface="+mn-ea"/>
          <a:cs typeface="+mn-cs"/>
        </a:defRPr>
      </a:lvl3pPr>
      <a:lvl4pPr marL="1450901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865445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279988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531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074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3618" indent="-207272" algn="l" defTabSz="829086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43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086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630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173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716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259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1803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346" algn="l" defTabSz="829086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59" userDrawn="1">
          <p15:clr>
            <a:srgbClr val="F26B43"/>
          </p15:clr>
        </p15:guide>
        <p15:guide id="2" pos="37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5" Type="http://schemas.openxmlformats.org/officeDocument/2006/relationships/image" Target="../media/image40.gif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74637E-35FB-4872-A95B-BF3C3F0DDF32}"/>
              </a:ext>
            </a:extLst>
          </p:cNvPr>
          <p:cNvSpPr/>
          <p:nvPr/>
        </p:nvSpPr>
        <p:spPr>
          <a:xfrm>
            <a:off x="1685002" y="233211"/>
            <a:ext cx="8517197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err="1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আজকের</a:t>
            </a:r>
            <a:r>
              <a:rPr lang="bn-BD" sz="6600" b="1" dirty="0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মাল্টিমিডিয়া</a:t>
            </a:r>
            <a:r>
              <a:rPr lang="en-US" sz="6600" b="1" dirty="0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6600" b="1" dirty="0" err="1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ক্লাসে</a:t>
            </a:r>
            <a:r>
              <a:rPr lang="en-US" sz="6600" b="1" dirty="0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DA8520-3961-E4DF-2311-6895E48F7C16}"/>
              </a:ext>
            </a:extLst>
          </p:cNvPr>
          <p:cNvSpPr/>
          <p:nvPr/>
        </p:nvSpPr>
        <p:spPr>
          <a:xfrm>
            <a:off x="3820332" y="1441965"/>
            <a:ext cx="4246536" cy="4138047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5AA407-94FD-EB50-C313-A072CC657317}"/>
              </a:ext>
            </a:extLst>
          </p:cNvPr>
          <p:cNvSpPr/>
          <p:nvPr/>
        </p:nvSpPr>
        <p:spPr>
          <a:xfrm>
            <a:off x="4119320" y="1718755"/>
            <a:ext cx="3648560" cy="3584467"/>
          </a:xfrm>
          <a:prstGeom prst="ellipse">
            <a:avLst/>
          </a:prstGeom>
          <a:solidFill>
            <a:srgbClr val="990033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64236E-FA1A-737D-EA9B-B3BC534CB9AE}"/>
              </a:ext>
            </a:extLst>
          </p:cNvPr>
          <p:cNvSpPr txBox="1"/>
          <p:nvPr/>
        </p:nvSpPr>
        <p:spPr>
          <a:xfrm>
            <a:off x="5002306" y="1441965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FCC577-325B-E120-E806-9B145E333417}"/>
              </a:ext>
            </a:extLst>
          </p:cNvPr>
          <p:cNvSpPr txBox="1"/>
          <p:nvPr/>
        </p:nvSpPr>
        <p:spPr>
          <a:xfrm>
            <a:off x="5002306" y="1476806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F7EA19-D61C-831F-5D5E-A283F5DBD811}"/>
              </a:ext>
            </a:extLst>
          </p:cNvPr>
          <p:cNvSpPr txBox="1"/>
          <p:nvPr/>
        </p:nvSpPr>
        <p:spPr>
          <a:xfrm>
            <a:off x="5002306" y="1498579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D5E452-15C7-82C9-1458-92D43893A926}"/>
              </a:ext>
            </a:extLst>
          </p:cNvPr>
          <p:cNvSpPr txBox="1"/>
          <p:nvPr/>
        </p:nvSpPr>
        <p:spPr>
          <a:xfrm>
            <a:off x="5002306" y="1444152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200BC5-E76C-DF19-B257-5D9C6181EAB4}"/>
              </a:ext>
            </a:extLst>
          </p:cNvPr>
          <p:cNvSpPr txBox="1"/>
          <p:nvPr/>
        </p:nvSpPr>
        <p:spPr>
          <a:xfrm>
            <a:off x="5002306" y="1378836"/>
            <a:ext cx="18825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0" b="1" dirty="0">
                <a:ln w="285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9D6C46-A84A-0EAA-9010-DF41BC1F8CD0}"/>
              </a:ext>
            </a:extLst>
          </p:cNvPr>
          <p:cNvSpPr txBox="1"/>
          <p:nvPr/>
        </p:nvSpPr>
        <p:spPr>
          <a:xfrm>
            <a:off x="2045216" y="1727179"/>
            <a:ext cx="7796769" cy="393954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25000" b="1" dirty="0" err="1">
                <a:ln w="38100">
                  <a:solidFill>
                    <a:srgbClr val="FFFF00"/>
                  </a:solidFill>
                </a:ln>
                <a:solidFill>
                  <a:srgbClr val="372EAA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 Sweet Shreyam Unicode" panose="02000500000000000000" pitchFamily="2" charset="0"/>
                <a:cs typeface="Li Sweet Shreyam Unicode" panose="02000500000000000000" pitchFamily="2" charset="0"/>
              </a:rPr>
              <a:t>স্বাগত</a:t>
            </a:r>
            <a:endParaRPr lang="en-US" sz="25000" b="1" dirty="0">
              <a:ln w="38100">
                <a:solidFill>
                  <a:srgbClr val="FFFF00"/>
                </a:solidFill>
              </a:ln>
              <a:solidFill>
                <a:srgbClr val="372EAA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 Sweet Shreyam Unicode" panose="02000500000000000000" pitchFamily="2" charset="0"/>
              <a:cs typeface="Li Sweet Shreyam Unicode" panose="020005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74A0B35-3409-7275-C7E4-6452B1D3E2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2718029"/>
            <a:ext cx="1748404" cy="349680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4F23FB-93F4-B0B1-70E7-CB21C7334649}"/>
              </a:ext>
            </a:extLst>
          </p:cNvPr>
          <p:cNvSpPr/>
          <p:nvPr/>
        </p:nvSpPr>
        <p:spPr>
          <a:xfrm>
            <a:off x="8540449" y="5425956"/>
            <a:ext cx="3050918" cy="56596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8000">
                <a:srgbClr val="820016"/>
              </a:gs>
              <a:gs pos="100000">
                <a:srgbClr val="F3638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CD012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 Sweet Shreyam Unicode" panose="02000500000000000000" pitchFamily="2" charset="0"/>
                <a:cs typeface="Li Sweet Shreyam Unicode" panose="02000500000000000000" pitchFamily="2" charset="0"/>
              </a:rPr>
              <a:t>সবাইকে শুভেচ্ছা</a:t>
            </a:r>
          </a:p>
          <a:p>
            <a:pPr algn="ctr"/>
            <a:endParaRPr lang="en-US" sz="2800" dirty="0">
              <a:solidFill>
                <a:srgbClr val="CD012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animBg="1"/>
      <p:bldP spid="5" grpId="0" animBg="1"/>
      <p:bldP spid="6" grpId="0"/>
      <p:bldP spid="6" grpId="1"/>
      <p:bldP spid="7" grpId="0"/>
      <p:bldP spid="7" grpId="1"/>
      <p:bldP spid="11" grpId="0"/>
      <p:bldP spid="11" grpId="1"/>
      <p:bldP spid="19" grpId="0"/>
      <p:bldP spid="19" grpId="1"/>
      <p:bldP spid="24" grpId="0"/>
      <p:bldP spid="24" grpId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A9DA85-592E-DD39-01FF-7BBD1FE7E43D}"/>
                  </a:ext>
                </a:extLst>
              </p:cNvPr>
              <p:cNvSpPr txBox="1"/>
              <p:nvPr/>
            </p:nvSpPr>
            <p:spPr>
              <a:xfrm>
                <a:off x="430302" y="780090"/>
                <a:ext cx="9763854" cy="522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ভগ্নাংশ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গুলো</a:t>
                </a:r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লক্ষ্য</a:t>
                </a:r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করি</a:t>
                </a:r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, </a:t>
                </a:r>
                <a:endParaRPr lang="en-US" sz="36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৪র্থ শ্রেণিতে মোট শিক্ষার্থীর মধ্যে ছাত্রী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অংশ এবং </a:t>
                </a:r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</a:t>
                </a:r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৫ম শ্রেণির মোট শিক্ষার্থীর মধ্যে ছাত্রী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  <m:r>
                      <a:rPr lang="bn-IN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অংশ</a:t>
                </a:r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। </a:t>
                </a:r>
                <a:endParaRPr lang="bn-IN" sz="36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এখন,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এবং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  <m:r>
                      <a:rPr lang="bn-IN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 </m:t>
                    </m:r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।</a:t>
                </a:r>
              </a:p>
              <a:p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সুতরাং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  <m:r>
                      <a:rPr lang="bn-IN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&lt; </m:t>
                    </m:r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বা</a:t>
                </a:r>
                <a:r>
                  <a:rPr lang="en-US" sz="40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, </a:t>
                </a:r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&lt;</m:t>
                    </m:r>
                    <m:f>
                      <m:fPr>
                        <m:ctrlPr>
                          <a:rPr lang="bn-IN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  <m:r>
                      <a:rPr lang="bn-IN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IN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।</m:t>
                    </m:r>
                    <m:r>
                      <a:rPr lang="bn-IN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endParaRPr lang="bn-IN" sz="12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Kalpurush" panose="02000600000000000000" pitchFamily="2" charset="0"/>
                  </a:rPr>
                  <a:t>⸫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Kalpurush" panose="02000600000000000000" pitchFamily="2" charset="0"/>
                  </a:rPr>
                  <a:t> </a:t>
                </a:r>
                <a:r>
                  <a:rPr lang="bn-IN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আনুপাতিকভাবে পঞ্চম শ্রেণিতে ছাত্রী সংখ্যা বেশি।</a:t>
                </a:r>
                <a:endParaRPr lang="en-US" sz="36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A9DA85-592E-DD39-01FF-7BBD1FE7E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2" y="780090"/>
                <a:ext cx="9763854" cy="5229060"/>
              </a:xfrm>
              <a:prstGeom prst="rect">
                <a:avLst/>
              </a:prstGeom>
              <a:blipFill>
                <a:blip r:embed="rId2"/>
                <a:stretch>
                  <a:fillRect l="-1936" t="-1865" b="-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C8D830A-E33E-9DF3-A2DA-54E31CD3DDCD}"/>
              </a:ext>
            </a:extLst>
          </p:cNvPr>
          <p:cNvSpPr txBox="1"/>
          <p:nvPr/>
        </p:nvSpPr>
        <p:spPr>
          <a:xfrm>
            <a:off x="1720575" y="133759"/>
            <a:ext cx="844605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গাণিতিকভাবে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ব্যাখ্যা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78E061-85E5-4D21-5BE6-595C4A4D22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904514" y="953744"/>
            <a:ext cx="2752035" cy="580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06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4F6B811-DA6A-8ABB-AC13-08B58B808B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711110"/>
              </p:ext>
            </p:extLst>
          </p:nvPr>
        </p:nvGraphicFramePr>
        <p:xfrm>
          <a:off x="1186544" y="856931"/>
          <a:ext cx="3200400" cy="320040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320040">
                  <a:extLst>
                    <a:ext uri="{9D8B030D-6E8A-4147-A177-3AD203B41FA5}">
                      <a16:colId xmlns:a16="http://schemas.microsoft.com/office/drawing/2014/main" val="3658230428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63188247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553096785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499458958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7508887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4766496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22893069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8438546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787029196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673423576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5169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8408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6458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1569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79571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2647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30902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5897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61021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36433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230C746-0DF2-5F50-92D7-E6EC1B073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754296"/>
              </p:ext>
            </p:extLst>
          </p:nvPr>
        </p:nvGraphicFramePr>
        <p:xfrm>
          <a:off x="7186645" y="856931"/>
          <a:ext cx="3200400" cy="320040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320040">
                  <a:extLst>
                    <a:ext uri="{9D8B030D-6E8A-4147-A177-3AD203B41FA5}">
                      <a16:colId xmlns:a16="http://schemas.microsoft.com/office/drawing/2014/main" val="3658230428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63188247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553096785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499458958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7508887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4766496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22893069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8438546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787029196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673423576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5169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8408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6458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1569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79571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2647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30902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5897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61021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36433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AF53244-A6A9-5529-6A84-732FA3E4129E}"/>
              </a:ext>
            </a:extLst>
          </p:cNvPr>
          <p:cNvSpPr txBox="1"/>
          <p:nvPr/>
        </p:nvSpPr>
        <p:spPr>
          <a:xfrm>
            <a:off x="1720575" y="133759"/>
            <a:ext cx="844605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চিত্রের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মাধ্যমে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ব্যাখ্যা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8F744C-311F-2D85-5E98-788ECF2CB89A}"/>
              </a:ext>
            </a:extLst>
          </p:cNvPr>
          <p:cNvSpPr txBox="1"/>
          <p:nvPr/>
        </p:nvSpPr>
        <p:spPr>
          <a:xfrm>
            <a:off x="1186544" y="4134172"/>
            <a:ext cx="3019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চতুর্থ শ্রেণি</a:t>
            </a:r>
            <a:r>
              <a:rPr lang="en-US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sz="2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</a:t>
            </a:r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E46D19-35EC-FBF6-E16C-35FD51986391}"/>
              </a:ext>
            </a:extLst>
          </p:cNvPr>
          <p:cNvSpPr txBox="1"/>
          <p:nvPr/>
        </p:nvSpPr>
        <p:spPr>
          <a:xfrm>
            <a:off x="7110443" y="4134172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পঞ্চম</a:t>
            </a:r>
            <a:r>
              <a:rPr lang="bn-IN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 শ্রেণি</a:t>
            </a:r>
            <a:r>
              <a:rPr lang="en-US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sz="2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</a:t>
            </a:r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5A8657A8-01C3-1936-0A6E-51E51D9AB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910034"/>
              </p:ext>
            </p:extLst>
          </p:nvPr>
        </p:nvGraphicFramePr>
        <p:xfrm>
          <a:off x="1186544" y="849086"/>
          <a:ext cx="3200400" cy="1284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40">
                  <a:extLst>
                    <a:ext uri="{9D8B030D-6E8A-4147-A177-3AD203B41FA5}">
                      <a16:colId xmlns:a16="http://schemas.microsoft.com/office/drawing/2014/main" val="35886173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598781334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40478152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454022705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2052139620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247416997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5521376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2810439440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24298827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558843769"/>
                    </a:ext>
                  </a:extLst>
                </a:gridCol>
              </a:tblGrid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774318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132189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630559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792329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99F7EBD-02C9-83BE-49F1-9BC7491B4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028544"/>
              </p:ext>
            </p:extLst>
          </p:nvPr>
        </p:nvGraphicFramePr>
        <p:xfrm>
          <a:off x="7197531" y="856931"/>
          <a:ext cx="3200400" cy="16056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40">
                  <a:extLst>
                    <a:ext uri="{9D8B030D-6E8A-4147-A177-3AD203B41FA5}">
                      <a16:colId xmlns:a16="http://schemas.microsoft.com/office/drawing/2014/main" val="35886173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598781334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40478152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454022705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2052139620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247416997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5521376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2810439440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24298827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558843769"/>
                    </a:ext>
                  </a:extLst>
                </a:gridCol>
              </a:tblGrid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774318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132189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630559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792329"/>
                  </a:ext>
                </a:extLst>
              </a:tr>
              <a:tr h="32112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06528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BEB505D3-32A8-A8DB-6FE2-CD0D10ECD982}"/>
              </a:ext>
            </a:extLst>
          </p:cNvPr>
          <p:cNvSpPr/>
          <p:nvPr/>
        </p:nvSpPr>
        <p:spPr>
          <a:xfrm>
            <a:off x="7182656" y="2155369"/>
            <a:ext cx="640080" cy="31089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082F230-58F4-3BC9-507C-5173EDC1DA3B}"/>
                  </a:ext>
                </a:extLst>
              </p:cNvPr>
              <p:cNvSpPr txBox="1"/>
              <p:nvPr/>
            </p:nvSpPr>
            <p:spPr>
              <a:xfrm>
                <a:off x="4419602" y="2133602"/>
                <a:ext cx="1156939" cy="916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bn-IN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bn-IN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৪</m:t>
                          </m:r>
                          <m:r>
                            <a:rPr lang="bn-IN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num>
                        <m:den>
                          <m:r>
                            <a:rPr lang="bn-IN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১০</m:t>
                          </m:r>
                          <m:r>
                            <a:rPr lang="bn-IN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800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082F230-58F4-3BC9-507C-5173EDC1D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2" y="2133602"/>
                <a:ext cx="1156939" cy="9166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A625E-4501-E1D0-8ABF-63E82F83ED52}"/>
                  </a:ext>
                </a:extLst>
              </p:cNvPr>
              <p:cNvSpPr txBox="1"/>
              <p:nvPr/>
            </p:nvSpPr>
            <p:spPr>
              <a:xfrm>
                <a:off x="10485018" y="2133601"/>
                <a:ext cx="1156939" cy="916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bn-IN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bn-IN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৪৮</m:t>
                          </m:r>
                        </m:num>
                        <m:den>
                          <m:r>
                            <a:rPr lang="bn-IN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১০</m:t>
                          </m:r>
                          <m:r>
                            <a:rPr lang="bn-IN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bn-IN" sz="28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A625E-4501-E1D0-8ABF-63E82F83E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5018" y="2133601"/>
                <a:ext cx="1156939" cy="9166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A7FD9A-1A34-38EB-CA4A-6B9AF3CFC531}"/>
                  </a:ext>
                </a:extLst>
              </p:cNvPr>
              <p:cNvSpPr txBox="1"/>
              <p:nvPr/>
            </p:nvSpPr>
            <p:spPr>
              <a:xfrm>
                <a:off x="2250290" y="4550918"/>
                <a:ext cx="7448881" cy="1533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এ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খানে</a:t>
                </a:r>
                <a:r>
                  <a:rPr lang="bn-IN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  <a:r>
                  <a:rPr lang="en-US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   </a:t>
                </a:r>
                <a:r>
                  <a:rPr lang="bn-IN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bn-IN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৪০ </a:t>
                </a:r>
                <a:r>
                  <a:rPr lang="en-US" sz="36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8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এ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কইভাবে</a:t>
                </a:r>
                <a:r>
                  <a:rPr lang="en-US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, </a:t>
                </a:r>
                <a:r>
                  <a:rPr lang="bn-IN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bn-IN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  <m:r>
                      <a:rPr lang="bn-IN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 </m:t>
                    </m:r>
                    <m:f>
                      <m:fPr>
                        <m:ctrlP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bn-IN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bn-IN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bn-IN" sz="2800" b="1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</m:oMath>
                </a14:m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৪৮ </a:t>
                </a:r>
                <a:r>
                  <a:rPr lang="en-US" sz="36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৪৮</m:t>
                    </m:r>
                    <m:r>
                      <a:rPr lang="en-US" sz="2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bn-IN" sz="2800" b="1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A7FD9A-1A34-38EB-CA4A-6B9AF3CFC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290" y="4550918"/>
                <a:ext cx="7448881" cy="1533561"/>
              </a:xfrm>
              <a:prstGeom prst="rect">
                <a:avLst/>
              </a:prstGeom>
              <a:blipFill>
                <a:blip r:embed="rId4"/>
                <a:stretch>
                  <a:fillRect l="-1637" b="-11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3285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 animBg="1"/>
      <p:bldP spid="18" grpId="0" uiExpand="1" build="p"/>
      <p:bldP spid="19" grpId="0" uiExpand="1" build="p"/>
      <p:bldP spid="2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E17AEF6-DB10-01E6-C2DE-7D25CA66BA7E}"/>
                  </a:ext>
                </a:extLst>
              </p:cNvPr>
              <p:cNvSpPr txBox="1"/>
              <p:nvPr/>
            </p:nvSpPr>
            <p:spPr>
              <a:xfrm>
                <a:off x="268511" y="1447093"/>
                <a:ext cx="11370365" cy="4478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হলো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এমন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একটি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অনুপাত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যা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১০০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এর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ভগ্নাংশরূপে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প্রকাশ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করা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হয়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  <a:endParaRPr lang="bn-IN" sz="3200" b="1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অথবা</a:t>
                </a:r>
                <a:r>
                  <a:rPr lang="bn-IN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 শতকরা একটি ভগ্নাংশ, যার প্রতি ক্ষেত্রে হর ১০০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।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এরুপ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ভগ্নাংশকে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প্রতীক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“%”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দ্বারা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প্রকাশ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করা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হয়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। </a:t>
                </a:r>
              </a:p>
              <a:p>
                <a:pPr algn="ctr">
                  <a:spcBef>
                    <a:spcPts val="1200"/>
                  </a:spcBef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            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“%”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প্রতীকটি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হচ্ছে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প্রতীক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</a:p>
              <a:p>
                <a:pPr algn="ctr">
                  <a:spcBef>
                    <a:spcPts val="1200"/>
                  </a:spcBef>
                </a:pPr>
                <a:r>
                  <a:rPr lang="bn-BD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যে চিহ্নের মাধ্যমে শতকরা প্রকাশ করা হয় তাকে শতকরা চিহ্ন বলে।</a:t>
                </a:r>
                <a:endPara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উদাহরণ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: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১%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bn-IN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, </m:t>
                    </m:r>
                  </m:oMath>
                </a14:m>
                <a:r>
                  <a:rPr lang="bn-IN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১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৩</a:t>
                </a:r>
                <a:r>
                  <a:rPr lang="bn-IN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bn-IN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  ১৩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৫</a:t>
                </a:r>
                <a:r>
                  <a:rPr lang="bn-IN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  <m:r>
                          <a:rPr lang="bn-IN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bn-IN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:r>
                  <a:rPr lang="bn-IN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ইত্যাদি</a:t>
                </a:r>
                <a:r>
                  <a: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।</a:t>
                </a:r>
                <a:endParaRPr lang="bn-IN" sz="3200" b="1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E17AEF6-DB10-01E6-C2DE-7D25CA66B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11" y="1447093"/>
                <a:ext cx="11370365" cy="4478534"/>
              </a:xfrm>
              <a:prstGeom prst="rect">
                <a:avLst/>
              </a:prstGeom>
              <a:blipFill>
                <a:blip r:embed="rId2"/>
                <a:stretch>
                  <a:fillRect l="-1340" t="-1769" r="-1233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74B34242-432A-575B-FA26-11EBC3BE5633}"/>
              </a:ext>
            </a:extLst>
          </p:cNvPr>
          <p:cNvSpPr txBox="1"/>
          <p:nvPr/>
        </p:nvSpPr>
        <p:spPr>
          <a:xfrm>
            <a:off x="3408696" y="687357"/>
            <a:ext cx="441234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AU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bn-BD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Rounded Rectangle 49">
            <a:extLst>
              <a:ext uri="{FF2B5EF4-FFF2-40B4-BE49-F238E27FC236}">
                <a16:creationId xmlns:a16="http://schemas.microsoft.com/office/drawing/2014/main" id="{9BE26204-A09A-6375-2970-D28093BF9EB9}"/>
              </a:ext>
            </a:extLst>
          </p:cNvPr>
          <p:cNvSpPr/>
          <p:nvPr/>
        </p:nvSpPr>
        <p:spPr>
          <a:xfrm>
            <a:off x="10384837" y="125852"/>
            <a:ext cx="1217867" cy="1276516"/>
          </a:xfrm>
          <a:prstGeom prst="roundRect">
            <a:avLst>
              <a:gd name="adj" fmla="val 30745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786835-BBCC-7BCD-E546-B8834FB5663C}"/>
              </a:ext>
            </a:extLst>
          </p:cNvPr>
          <p:cNvSpPr txBox="1"/>
          <p:nvPr/>
        </p:nvSpPr>
        <p:spPr>
          <a:xfrm>
            <a:off x="293914" y="125852"/>
            <a:ext cx="5671457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তাহলে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জেনে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DFB150-E694-C973-1439-A24400FD0CED}"/>
              </a:ext>
            </a:extLst>
          </p:cNvPr>
          <p:cNvSpPr/>
          <p:nvPr/>
        </p:nvSpPr>
        <p:spPr>
          <a:xfrm>
            <a:off x="10384837" y="2162104"/>
            <a:ext cx="1198304" cy="186204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937557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16EEF5-C95B-0E24-D6CC-CBF36E1A8283}"/>
              </a:ext>
            </a:extLst>
          </p:cNvPr>
          <p:cNvSpPr/>
          <p:nvPr/>
        </p:nvSpPr>
        <p:spPr bwMode="auto">
          <a:xfrm>
            <a:off x="3377493" y="529828"/>
            <a:ext cx="4892720" cy="8901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Plain">
              <a:avLst/>
            </a:prstTxWarp>
            <a:scene3d>
              <a:camera prst="orthographicFront"/>
              <a:lightRig rig="threePt" dir="t"/>
            </a:scene3d>
            <a:sp3d extrusionH="57150">
              <a:bevelT w="349250" h="38100" prst="coolSlant"/>
            </a:sp3d>
          </a:bodyPr>
          <a:lstStyle/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bn-IN" sz="1200" dirty="0">
                <a:ln>
                  <a:solidFill>
                    <a:srgbClr val="260ED8"/>
                  </a:solidFill>
                </a:ln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একক</a:t>
            </a:r>
            <a:r>
              <a:rPr lang="bn-IN" sz="1200" dirty="0"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1200" dirty="0">
                <a:ln>
                  <a:solidFill>
                    <a:srgbClr val="260ED8"/>
                  </a:solidFill>
                </a:ln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কাজ</a:t>
            </a:r>
            <a:r>
              <a:rPr lang="bn-IN" sz="1200" dirty="0">
                <a:gradFill flip="none" rotWithShape="1">
                  <a:gsLst>
                    <a:gs pos="24000">
                      <a:srgbClr val="FF0066"/>
                    </a:gs>
                    <a:gs pos="50000">
                      <a:srgbClr val="0033CC"/>
                    </a:gs>
                    <a:gs pos="75000">
                      <a:srgbClr val="990033"/>
                    </a:gs>
                    <a:gs pos="93000">
                      <a:srgbClr val="FFC000"/>
                    </a:gs>
                  </a:gsLst>
                  <a:lin ang="5400000" scaled="1"/>
                  <a:tileRect/>
                </a:gra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kumimoji="0" lang="en-US" sz="1200" b="0" i="0" u="none" strike="noStrike" cap="none" normalizeH="0" baseline="0" dirty="0">
              <a:ln>
                <a:noFill/>
              </a:ln>
              <a:gradFill flip="none" rotWithShape="1">
                <a:gsLst>
                  <a:gs pos="24000">
                    <a:srgbClr val="FF0066"/>
                  </a:gs>
                  <a:gs pos="50000">
                    <a:srgbClr val="0033CC"/>
                  </a:gs>
                  <a:gs pos="75000">
                    <a:srgbClr val="990033"/>
                  </a:gs>
                  <a:gs pos="93000">
                    <a:srgbClr val="FFC000"/>
                  </a:gs>
                </a:gsLst>
                <a:lin ang="5400000" scaled="1"/>
                <a:tileRect/>
              </a:gradFill>
              <a:effectLst/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012815-E779-D81E-7B65-84D7A7A1E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30184" y="2114054"/>
            <a:ext cx="3602968" cy="2969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4A042C-EB67-75C8-65D4-1EE058307F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6143" y="278012"/>
            <a:ext cx="2159410" cy="17743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52B17F-9247-332A-AB71-E0506E922C28}"/>
              </a:ext>
            </a:extLst>
          </p:cNvPr>
          <p:cNvSpPr/>
          <p:nvPr/>
        </p:nvSpPr>
        <p:spPr>
          <a:xfrm>
            <a:off x="4575280" y="2684663"/>
            <a:ext cx="6881736" cy="2192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800" b="1" dirty="0">
                <a:ln w="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শতকরা কী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শতকরা প্রতীকটি লেখ।</a:t>
            </a:r>
            <a:endParaRPr lang="en-US" sz="4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চিহ্ন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কাকে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বলে</a:t>
            </a:r>
            <a:r>
              <a:rPr lang="en-US" sz="4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? </a:t>
            </a:r>
            <a:endParaRPr lang="bn-BD" sz="4800" b="1" dirty="0">
              <a:ln w="0"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45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789517-E738-5EF1-22D7-EEBB0AA86533}"/>
              </a:ext>
            </a:extLst>
          </p:cNvPr>
          <p:cNvSpPr txBox="1"/>
          <p:nvPr/>
        </p:nvSpPr>
        <p:spPr>
          <a:xfrm>
            <a:off x="2352870" y="172758"/>
            <a:ext cx="718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শতকরাকে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ভগ্নাংশে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শ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B60E30-46F3-95D5-F551-E0A35892ACCC}"/>
              </a:ext>
            </a:extLst>
          </p:cNvPr>
          <p:cNvSpPr/>
          <p:nvPr/>
        </p:nvSpPr>
        <p:spPr>
          <a:xfrm>
            <a:off x="10646095" y="108860"/>
            <a:ext cx="1045164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74F51D-F524-DF7E-997D-6B45C6479A0F}"/>
                  </a:ext>
                </a:extLst>
              </p:cNvPr>
              <p:cNvSpPr txBox="1"/>
              <p:nvPr/>
            </p:nvSpPr>
            <p:spPr>
              <a:xfrm>
                <a:off x="1102859" y="806851"/>
                <a:ext cx="9681482" cy="54071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১৫% </a:t>
                </a:r>
                <a:r>
                  <a:rPr lang="bn-IN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= 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১৫</a:t>
                </a:r>
                <a:r>
                  <a:rPr lang="bn-IN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×</a:t>
                </a:r>
                <a:r>
                  <a:rPr lang="bn-IN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  <m:r>
                      <a:rPr lang="bn-IN" sz="36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bn-IN" sz="3600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আবার,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IN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কে দশমিক ভগ্নাংশে প্রকাশ করলে পাই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  <a:endParaRPr lang="bn-IN" sz="3600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3600" dirty="0">
                    <a:cs typeface="NikoshBAN" pitchFamily="2" charset="0"/>
                  </a:rPr>
                  <a:t>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IN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:r>
                  <a:rPr lang="bn-IN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০.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১৫</a:t>
                </a:r>
              </a:p>
              <a:p>
                <a:r>
                  <a:rPr lang="bn-IN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লক্ষ ক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রি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</a:p>
              <a:p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১০০%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এর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অর্থ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হলো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১০০</m:t>
                    </m:r>
                    <m:r>
                      <m:rPr>
                        <m:nor/>
                      </m:rPr>
                      <a:rPr lang="en-US" sz="3600" dirty="0">
                        <a:latin typeface="Kalpurush" panose="02000600000000000000" pitchFamily="2" charset="0"/>
                        <a:cs typeface="Kalpurush" panose="02000600000000000000" pitchFamily="2" charset="0"/>
                      </a:rPr>
                      <m:t>×</m:t>
                    </m:r>
                    <m:f>
                      <m:fPr>
                        <m:ctrlP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  <m:r>
                      <a:rPr lang="bn-IN" sz="3600" i="1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IN" sz="36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০০</m:t>
                        </m:r>
                      </m:num>
                      <m:den>
                        <m:r>
                          <a:rPr lang="bn-IN" sz="36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  <m:r>
                      <a:rPr lang="bn-IN" sz="3600" i="1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r>
                      <a:rPr lang="bn-IN" sz="3600" i="1">
                        <a:latin typeface="Cambria Math" panose="02040503050406030204" pitchFamily="18" charset="0"/>
                        <a:cs typeface="NikoshBAN" pitchFamily="2" charset="0"/>
                      </a:rPr>
                      <m:t>১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4000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</a:t>
                </a:r>
                <a:r>
                  <a:rPr lang="en-US" sz="4000" b="1" dirty="0">
                    <a:solidFill>
                      <a:srgbClr val="FF000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‘%’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প্রতীক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কে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নির্দেশ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করে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।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74F51D-F524-DF7E-997D-6B45C6479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859" y="806851"/>
                <a:ext cx="9681482" cy="5407186"/>
              </a:xfrm>
              <a:prstGeom prst="rect">
                <a:avLst/>
              </a:prstGeom>
              <a:blipFill>
                <a:blip r:embed="rId3"/>
                <a:stretch>
                  <a:fillRect l="-22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022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789517-E738-5EF1-22D7-EEBB0AA86533}"/>
              </a:ext>
            </a:extLst>
          </p:cNvPr>
          <p:cNvSpPr txBox="1"/>
          <p:nvPr/>
        </p:nvSpPr>
        <p:spPr>
          <a:xfrm>
            <a:off x="718524" y="172758"/>
            <a:ext cx="104501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শতকরাকে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সাধারণ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দশমিক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ভগ্নাংশে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</a:t>
            </a:r>
            <a:r>
              <a:rPr lang="bn-IN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শ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endParaRPr lang="en-US" sz="3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B60E30-46F3-95D5-F551-E0A35892ACCC}"/>
              </a:ext>
            </a:extLst>
          </p:cNvPr>
          <p:cNvSpPr/>
          <p:nvPr/>
        </p:nvSpPr>
        <p:spPr>
          <a:xfrm>
            <a:off x="10646095" y="4537424"/>
            <a:ext cx="1045164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74F51D-F524-DF7E-997D-6B45C6479A0F}"/>
                  </a:ext>
                </a:extLst>
              </p:cNvPr>
              <p:cNvSpPr txBox="1"/>
              <p:nvPr/>
            </p:nvSpPr>
            <p:spPr>
              <a:xfrm>
                <a:off x="1080143" y="1006876"/>
                <a:ext cx="9726915" cy="4487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৩৫% </a:t>
                </a:r>
                <a:r>
                  <a:rPr lang="bn-IN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= 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৩৫</a:t>
                </a:r>
                <a:r>
                  <a:rPr lang="bn-IN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×</a:t>
                </a:r>
                <a:r>
                  <a:rPr lang="bn-IN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  <m:r>
                      <a:rPr lang="bn-IN" sz="3600" b="1" i="1" smtClean="0">
                        <a:solidFill>
                          <a:srgbClr val="990033"/>
                        </a:solidFill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৩৫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bn-IN" sz="3600" b="1" dirty="0">
                  <a:solidFill>
                    <a:srgbClr val="990033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36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আবার,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৩৫</m:t>
                        </m:r>
                      </m:num>
                      <m:den>
                        <m:r>
                          <a:rPr lang="bn-IN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IN" sz="36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কে দশমিক ভগ্নাংশে প্রকাশ করলে পাই</a:t>
                </a:r>
                <a:r>
                  <a:rPr lang="en-US" sz="36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  <a:endParaRPr lang="bn-IN" sz="3600" b="1" dirty="0">
                  <a:solidFill>
                    <a:srgbClr val="990033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3600" b="1" dirty="0">
                    <a:solidFill>
                      <a:srgbClr val="990033"/>
                    </a:solidFill>
                    <a:cs typeface="NikoshBAN" pitchFamily="2" charset="0"/>
                  </a:rPr>
                  <a:t>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৩৫</m:t>
                        </m:r>
                      </m:num>
                      <m:den>
                        <m: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IN" sz="36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:r>
                  <a:rPr lang="bn-IN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০.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৩৫</a:t>
                </a:r>
              </a:p>
              <a:p>
                <a:r>
                  <a:rPr lang="bn-IN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লক্ষ ক</a:t>
                </a:r>
                <a:r>
                  <a:rPr lang="en-US" sz="4000" b="1" dirty="0" err="1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রি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</a:p>
              <a:p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   ১০০% </a:t>
                </a:r>
                <a:r>
                  <a:rPr lang="en-US" sz="4000" b="1" dirty="0" err="1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এর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অর্থ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হলো</a:t>
                </a:r>
                <a:r>
                  <a:rPr lang="en-US" sz="4000" b="1" dirty="0">
                    <a:solidFill>
                      <a:srgbClr val="990033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990033"/>
                        </a:solidFill>
                        <a:latin typeface="Cambria Math" panose="02040503050406030204" pitchFamily="18" charset="0"/>
                        <a:cs typeface="NikoshBAN" pitchFamily="2" charset="0"/>
                      </a:rPr>
                      <m:t>১০০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rgbClr val="990033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rPr>
                      <m:t>×</m:t>
                    </m:r>
                    <m:f>
                      <m:fPr>
                        <m:ctrlP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  <m:r>
                      <a:rPr lang="bn-IN" sz="3600" b="1" i="1">
                        <a:solidFill>
                          <a:srgbClr val="990033"/>
                        </a:solidFill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bn-IN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  <m:r>
                          <a:rPr lang="en-US" sz="3600" b="1" i="1" smtClean="0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০০</m:t>
                        </m:r>
                      </m:num>
                      <m:den>
                        <m:r>
                          <a:rPr lang="bn-IN" sz="3600" b="1" i="1">
                            <a:solidFill>
                              <a:srgbClr val="990033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  <m:r>
                      <a:rPr lang="bn-IN" sz="3600" b="1" i="1">
                        <a:solidFill>
                          <a:srgbClr val="990033"/>
                        </a:solidFill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r>
                      <a:rPr lang="bn-IN" sz="3600" b="1" i="1">
                        <a:solidFill>
                          <a:srgbClr val="990033"/>
                        </a:solidFill>
                        <a:latin typeface="Cambria Math" panose="02040503050406030204" pitchFamily="18" charset="0"/>
                        <a:cs typeface="NikoshBAN" pitchFamily="2" charset="0"/>
                      </a:rPr>
                      <m:t>১</m:t>
                    </m:r>
                  </m:oMath>
                </a14:m>
                <a:endParaRPr lang="en-US" sz="4000" b="1" dirty="0">
                  <a:solidFill>
                    <a:srgbClr val="990033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74F51D-F524-DF7E-997D-6B45C6479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143" y="1006876"/>
                <a:ext cx="9726915" cy="4487767"/>
              </a:xfrm>
              <a:prstGeom prst="rect">
                <a:avLst/>
              </a:prstGeom>
              <a:blipFill>
                <a:blip r:embed="rId2"/>
                <a:stretch>
                  <a:fillRect l="-2193" b="-9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6241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10A07B-EB51-B876-BD0A-D6B97922F595}"/>
              </a:ext>
            </a:extLst>
          </p:cNvPr>
          <p:cNvSpPr txBox="1"/>
          <p:nvPr/>
        </p:nvSpPr>
        <p:spPr>
          <a:xfrm>
            <a:off x="3903823" y="224153"/>
            <a:ext cx="4859177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8000" b="1" kern="0" dirty="0">
                <a:ln w="11430"/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জোড়ায় কাজ</a:t>
            </a:r>
            <a:endParaRPr lang="en-US" sz="8000" b="1" kern="0" dirty="0">
              <a:ln w="11430"/>
              <a:solidFill>
                <a:srgbClr val="002060"/>
              </a:solidFill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53E832-49E8-B990-DAC3-78ED81A15B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06"/>
          <a:stretch/>
        </p:blipFill>
        <p:spPr>
          <a:xfrm>
            <a:off x="1334201" y="456881"/>
            <a:ext cx="1234628" cy="1733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D77EC0-E7E4-815D-7688-B6113F275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6"/>
          <a:stretch/>
        </p:blipFill>
        <p:spPr>
          <a:xfrm>
            <a:off x="10066813" y="506783"/>
            <a:ext cx="1394718" cy="173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C6C2B6-2E7B-58E7-D343-3AB1DC8818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371"/>
          <a:stretch/>
        </p:blipFill>
        <p:spPr>
          <a:xfrm>
            <a:off x="655711" y="3274897"/>
            <a:ext cx="1356981" cy="2285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557248-89B3-7CEF-3F02-A503FD9330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371"/>
          <a:stretch/>
        </p:blipFill>
        <p:spPr>
          <a:xfrm>
            <a:off x="2012692" y="3415638"/>
            <a:ext cx="1356981" cy="2285069"/>
          </a:xfrm>
          <a:prstGeom prst="rect">
            <a:avLst/>
          </a:prstGeom>
        </p:spPr>
      </p:pic>
      <p:pic>
        <p:nvPicPr>
          <p:cNvPr id="8" name="Picture 7" descr="16-165650_45-reading-books-clipart-png-removebg-preview.png">
            <a:extLst>
              <a:ext uri="{FF2B5EF4-FFF2-40B4-BE49-F238E27FC236}">
                <a16:creationId xmlns:a16="http://schemas.microsoft.com/office/drawing/2014/main" id="{95B174A2-BA36-0F1E-6FA9-C5B538782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182" y="5181600"/>
            <a:ext cx="1541895" cy="893171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EB0F33E-C804-B5B4-6E48-717E3B2F7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513134"/>
              </p:ext>
            </p:extLst>
          </p:nvPr>
        </p:nvGraphicFramePr>
        <p:xfrm>
          <a:off x="3758294" y="2190431"/>
          <a:ext cx="3200400" cy="320040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320040">
                  <a:extLst>
                    <a:ext uri="{9D8B030D-6E8A-4147-A177-3AD203B41FA5}">
                      <a16:colId xmlns:a16="http://schemas.microsoft.com/office/drawing/2014/main" val="3658230428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63188247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553096785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499458958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7508887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47664968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3228930691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843854603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787029196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1673423576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5169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8408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6458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1569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79571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2647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30902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5897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61021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364331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23C54A99-6FFE-3E46-D747-AA0252CD29DE}"/>
              </a:ext>
            </a:extLst>
          </p:cNvPr>
          <p:cNvSpPr txBox="1"/>
          <p:nvPr/>
        </p:nvSpPr>
        <p:spPr>
          <a:xfrm>
            <a:off x="7296151" y="2554008"/>
            <a:ext cx="4057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খালি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ঘর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পূরণ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অংশ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রং</a:t>
            </a:r>
            <a:r>
              <a:rPr lang="bn-IN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algn="ctr"/>
            <a:endParaRPr lang="en-US" sz="1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800" b="1" dirty="0">
                <a:latin typeface="Kalpurush" panose="02000600000000000000" pitchFamily="2" charset="0"/>
                <a:cs typeface="Kalpurush" panose="02000600000000000000" pitchFamily="2" charset="0"/>
              </a:rPr>
              <a:t>৩৭% =      = 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E28474-72A4-7A95-442E-A86DE7059EB8}"/>
              </a:ext>
            </a:extLst>
          </p:cNvPr>
          <p:cNvSpPr/>
          <p:nvPr/>
        </p:nvSpPr>
        <p:spPr>
          <a:xfrm>
            <a:off x="8839200" y="3810000"/>
            <a:ext cx="695325" cy="2762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C713E3-7606-3299-E530-8DF78DEFEEEA}"/>
              </a:ext>
            </a:extLst>
          </p:cNvPr>
          <p:cNvSpPr/>
          <p:nvPr/>
        </p:nvSpPr>
        <p:spPr>
          <a:xfrm>
            <a:off x="8858250" y="4248151"/>
            <a:ext cx="695325" cy="2667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198449F-86D8-9A57-40FC-F5EAA11C2AF0}"/>
              </a:ext>
            </a:extLst>
          </p:cNvPr>
          <p:cNvCxnSpPr/>
          <p:nvPr/>
        </p:nvCxnSpPr>
        <p:spPr>
          <a:xfrm>
            <a:off x="8801099" y="4162425"/>
            <a:ext cx="8229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706BC59-F16E-90A4-4C23-60319733435E}"/>
              </a:ext>
            </a:extLst>
          </p:cNvPr>
          <p:cNvSpPr/>
          <p:nvPr/>
        </p:nvSpPr>
        <p:spPr>
          <a:xfrm>
            <a:off x="9999616" y="4048125"/>
            <a:ext cx="695325" cy="2667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37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0.63255 -0.0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FCB46-190E-0A4F-249D-04F9A633DBC5}"/>
              </a:ext>
            </a:extLst>
          </p:cNvPr>
          <p:cNvSpPr txBox="1"/>
          <p:nvPr/>
        </p:nvSpPr>
        <p:spPr>
          <a:xfrm>
            <a:off x="1214438" y="172758"/>
            <a:ext cx="945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ভগ্নাংশকে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য় (%)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শ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AD45304-44F5-F85B-B761-AC02A67A19DD}"/>
                  </a:ext>
                </a:extLst>
              </p:cNvPr>
              <p:cNvSpPr txBox="1"/>
              <p:nvPr/>
            </p:nvSpPr>
            <p:spPr>
              <a:xfrm>
                <a:off x="1168684" y="883051"/>
                <a:ext cx="9549833" cy="51776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(ক)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১৫</m:t>
                        </m:r>
                      </m:num>
                      <m:den>
                        <m:r>
                          <a:rPr lang="bn-IN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= ১৫%,            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(খ)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২৭</m:t>
                        </m:r>
                      </m:num>
                      <m:den>
                        <m: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= 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২৭%</a:t>
                </a:r>
                <a:endParaRPr lang="bn-IN" sz="3200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  </a:t>
                </a:r>
              </a:p>
              <a:p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(গ)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১৩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৫</m:t>
                        </m:r>
                        <m:r>
                          <a:rPr lang="bn-IN" sz="3200" i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১৩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২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৫</m:t>
                        </m:r>
                        <m: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×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২৬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</m:t>
                        </m:r>
                        <m:r>
                          <a:rPr lang="bn-IN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২৬%</a:t>
                </a:r>
              </a:p>
              <a:p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</a:p>
              <a:p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(ঘ)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  <m:r>
                          <a:rPr lang="bn-IN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৩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3200" b="0" dirty="0" smtClean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১০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</m:t>
                        </m:r>
                        <m: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×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৩০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</m:t>
                        </m:r>
                        <m:r>
                          <a:rPr lang="bn-IN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৩০%</a:t>
                </a:r>
              </a:p>
              <a:p>
                <a:endParaRPr lang="en-US" sz="3600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 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(ঙ) 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০.৫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</m:t>
                        </m:r>
                        <m:r>
                          <a:rPr lang="bn-IN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৫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3200" b="0" i="1" dirty="0" smtClean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১০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</m:t>
                        </m:r>
                        <m: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Kalpurush" panose="02000600000000000000" pitchFamily="2" charset="0"/>
                            <a:cs typeface="Kalpurush" panose="02000600000000000000" pitchFamily="2" charset="0"/>
                          </a:rPr>
                          <m:t>×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  <m:t>৫০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১০</m:t>
                        </m:r>
                        <m:r>
                          <a:rPr lang="bn-IN" sz="3200"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= ৫০%  </a:t>
                </a:r>
                <a:endParaRPr lang="bn-IN" sz="3600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AD45304-44F5-F85B-B761-AC02A67A1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684" y="883051"/>
                <a:ext cx="9549833" cy="51776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E3FDBE-C813-BF00-10A0-BEB358D9E1E8}"/>
                  </a:ext>
                </a:extLst>
              </p:cNvPr>
              <p:cNvSpPr txBox="1"/>
              <p:nvPr/>
            </p:nvSpPr>
            <p:spPr>
              <a:xfrm>
                <a:off x="8191500" y="3311900"/>
                <a:ext cx="3381375" cy="1674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cs typeface="NikoshBAN" panose="02000000000000000000" pitchFamily="2" charset="0"/>
                  </a:rPr>
                  <a:t>নোটঃ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হরকে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এমন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সংখ্যা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দ্বারা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গুণ</m:t>
                      </m:r>
                    </m:oMath>
                  </m:oMathPara>
                </a14:m>
                <a:endParaRPr lang="bn-IN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 Alinur Bahubrihi Unicode" panose="02000500000000000000" pitchFamily="2" charset="0"/>
                  <a:cs typeface="Li Alinur Bahubrihi Unicode" panose="02000500000000000000" pitchFamily="2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করতে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হবে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যাতে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হর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১০০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হয়।</m:t>
                      </m:r>
                    </m:oMath>
                  </m:oMathPara>
                </a14:m>
                <a:endParaRPr lang="en-US" sz="2000" b="1" i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 Alinur Bahubrihi Unicode" panose="02000500000000000000" pitchFamily="2" charset="0"/>
                  <a:cs typeface="Li Alinur Bahubrihi Unicode" panose="02000500000000000000" pitchFamily="2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লবকে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ও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আবার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ঐ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সংখ্যা</m:t>
                      </m:r>
                      <m:r>
                        <a:rPr lang="bn-IN" sz="2000" b="1" i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</m:oMath>
                  </m:oMathPara>
                </a14:m>
                <a:endParaRPr lang="en-US" sz="2000" b="1" i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 Alinur Bahubrihi Unicode" panose="02000500000000000000" pitchFamily="2" charset="0"/>
                  <a:cs typeface="Li Alinur Bahubrihi Unicode" panose="02000500000000000000" pitchFamily="2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দ্বারা</m:t>
                    </m:r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গুণ</m:t>
                    </m:r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করতে</m:t>
                    </m:r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IN" sz="2000" b="1" i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হবে</m:t>
                    </m:r>
                  </m:oMath>
                </a14:m>
                <a:r>
                  <a:rPr lang="en-US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E3FDBE-C813-BF00-10A0-BEB358D9E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0" y="3311900"/>
                <a:ext cx="3381375" cy="1674369"/>
              </a:xfrm>
              <a:prstGeom prst="rect">
                <a:avLst/>
              </a:prstGeom>
              <a:blipFill>
                <a:blip r:embed="rId3"/>
                <a:stretch>
                  <a:fillRect t="-1818" r="-903" b="-7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5435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B27000-C67D-FAB9-A299-5413F302F009}"/>
              </a:ext>
            </a:extLst>
          </p:cNvPr>
          <p:cNvSpPr/>
          <p:nvPr/>
        </p:nvSpPr>
        <p:spPr>
          <a:xfrm>
            <a:off x="283028" y="624733"/>
            <a:ext cx="11321144" cy="107721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বিদ্যালয়ের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৫ম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শ্রেণির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মোট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৩০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১২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bn-BD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মোট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কতজন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3200" b="1" dirty="0">
                <a:solidFill>
                  <a:srgbClr val="372E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866FA0-0FDB-24F7-2348-32564763F2CA}"/>
              </a:ext>
            </a:extLst>
          </p:cNvPr>
          <p:cNvSpPr/>
          <p:nvPr/>
        </p:nvSpPr>
        <p:spPr>
          <a:xfrm>
            <a:off x="2018360" y="1767942"/>
            <a:ext cx="655958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৩০ 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    ১২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D8AFED7-D47F-0743-2B55-A0FC373B3C44}"/>
              </a:ext>
            </a:extLst>
          </p:cNvPr>
          <p:cNvGrpSpPr/>
          <p:nvPr/>
        </p:nvGrpSpPr>
        <p:grpSpPr>
          <a:xfrm>
            <a:off x="1736466" y="2294736"/>
            <a:ext cx="7516388" cy="993429"/>
            <a:chOff x="2452914" y="3332785"/>
            <a:chExt cx="5284076" cy="9009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B2A85A-1C25-5A37-611F-5F71B4BE2333}"/>
                </a:ext>
              </a:extLst>
            </p:cNvPr>
            <p:cNvSpPr/>
            <p:nvPr/>
          </p:nvSpPr>
          <p:spPr>
            <a:xfrm>
              <a:off x="2452914" y="3587999"/>
              <a:ext cx="5284076" cy="5303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⸫ </a:t>
              </a:r>
              <a:r>
                <a:rPr lang="en-US" sz="3200" dirty="0">
                  <a:latin typeface="Kalpurush" panose="02000600000000000000" pitchFamily="2" charset="0"/>
                  <a:cs typeface="Kalpurush" panose="02000600000000000000" pitchFamily="2" charset="0"/>
                </a:rPr>
                <a:t>১    "        "      "      "         </a:t>
              </a:r>
              <a:r>
                <a:rPr lang="en-US" sz="3200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জন</a:t>
              </a:r>
              <a:r>
                <a:rPr lang="en-US" sz="3200" dirty="0"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344C08C-C874-A71B-7DA4-A1BEED857B41}"/>
                </a:ext>
              </a:extLst>
            </p:cNvPr>
            <p:cNvGrpSpPr/>
            <p:nvPr/>
          </p:nvGrpSpPr>
          <p:grpSpPr>
            <a:xfrm>
              <a:off x="6040364" y="3332785"/>
              <a:ext cx="679497" cy="900993"/>
              <a:chOff x="618126" y="3152793"/>
              <a:chExt cx="679497" cy="900993"/>
            </a:xfrm>
            <a:noFill/>
          </p:grpSpPr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EB593702-80D8-F6EA-A856-4B76D3808E1A}"/>
                  </a:ext>
                </a:extLst>
              </p:cNvPr>
              <p:cNvSpPr txBox="1"/>
              <p:nvPr/>
            </p:nvSpPr>
            <p:spPr>
              <a:xfrm>
                <a:off x="702463" y="3152793"/>
                <a:ext cx="410426" cy="530363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১২</a:t>
                </a:r>
              </a:p>
            </p:txBody>
          </p:sp>
          <p:sp>
            <p:nvSpPr>
              <p:cNvPr id="8" name="TextBox 6">
                <a:extLst>
                  <a:ext uri="{FF2B5EF4-FFF2-40B4-BE49-F238E27FC236}">
                    <a16:creationId xmlns:a16="http://schemas.microsoft.com/office/drawing/2014/main" id="{1C645954-3600-10A8-44C9-9FB5728E245E}"/>
                  </a:ext>
                </a:extLst>
              </p:cNvPr>
              <p:cNvSpPr txBox="1"/>
              <p:nvPr/>
            </p:nvSpPr>
            <p:spPr>
              <a:xfrm>
                <a:off x="702464" y="3523423"/>
                <a:ext cx="595159" cy="53036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৩০</a:t>
                </a: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1AE39C78-242D-0073-7C8F-ABA6C4D2B1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8126" y="3596975"/>
                <a:ext cx="551391" cy="0"/>
              </a:xfrm>
              <a:prstGeom prst="line">
                <a:avLst/>
              </a:prstGeom>
              <a:grpFill/>
              <a:ln w="28575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7D515E-499F-80E8-3058-ED71020B26E9}"/>
              </a:ext>
            </a:extLst>
          </p:cNvPr>
          <p:cNvGrpSpPr/>
          <p:nvPr/>
        </p:nvGrpSpPr>
        <p:grpSpPr>
          <a:xfrm>
            <a:off x="1094564" y="3269164"/>
            <a:ext cx="9649634" cy="1979800"/>
            <a:chOff x="848083" y="3895884"/>
            <a:chExt cx="9127120" cy="19798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5511883-3C62-F449-4685-BBAEF25B2717}"/>
                </a:ext>
              </a:extLst>
            </p:cNvPr>
            <p:cNvGrpSpPr/>
            <p:nvPr/>
          </p:nvGrpSpPr>
          <p:grpSpPr>
            <a:xfrm>
              <a:off x="848083" y="3935931"/>
              <a:ext cx="9127120" cy="1939753"/>
              <a:chOff x="848083" y="3935931"/>
              <a:chExt cx="9127120" cy="193975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BA1E32-B0DA-A2BD-2D9E-884926617D79}"/>
                  </a:ext>
                </a:extLst>
              </p:cNvPr>
              <p:cNvSpPr/>
              <p:nvPr/>
            </p:nvSpPr>
            <p:spPr>
              <a:xfrm>
                <a:off x="1397260" y="4417338"/>
                <a:ext cx="857794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⸫ 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</a:t>
                </a:r>
                <a:r>
                  <a:rPr lang="as-IN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০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০  "       "      "     "                </a:t>
                </a:r>
                <a:r>
                  <a:rPr lang="en-US" sz="32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r>
                  <a:rPr lang="en-US" sz="32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0DFCA96-5ADB-E88A-6193-70CB38835EA4}"/>
                  </a:ext>
                </a:extLst>
              </p:cNvPr>
              <p:cNvGrpSpPr/>
              <p:nvPr/>
            </p:nvGrpSpPr>
            <p:grpSpPr>
              <a:xfrm>
                <a:off x="848083" y="3935931"/>
                <a:ext cx="7128122" cy="1939753"/>
                <a:chOff x="-4507518" y="3166089"/>
                <a:chExt cx="6571709" cy="1939753"/>
              </a:xfrm>
              <a:noFill/>
            </p:grpSpPr>
            <p:sp>
              <p:nvSpPr>
                <p:cNvPr id="15" name="TextBox 12">
                  <a:extLst>
                    <a:ext uri="{FF2B5EF4-FFF2-40B4-BE49-F238E27FC236}">
                      <a16:creationId xmlns:a16="http://schemas.microsoft.com/office/drawing/2014/main" id="{83E3967C-9E9C-2361-8D93-78C59E183987}"/>
                    </a:ext>
                  </a:extLst>
                </p:cNvPr>
                <p:cNvSpPr txBox="1"/>
                <p:nvPr/>
              </p:nvSpPr>
              <p:spPr>
                <a:xfrm>
                  <a:off x="487525" y="3166549"/>
                  <a:ext cx="509097" cy="58477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200" dirty="0">
                      <a:latin typeface="Kalpurush" panose="02000600000000000000" pitchFamily="2" charset="0"/>
                      <a:cs typeface="Kalpurush" panose="02000600000000000000" pitchFamily="2" charset="0"/>
                    </a:rPr>
                    <a:t>১২</a:t>
                  </a:r>
                </a:p>
              </p:txBody>
            </p:sp>
            <p:sp>
              <p:nvSpPr>
                <p:cNvPr id="16" name="TextBox 13">
                  <a:extLst>
                    <a:ext uri="{FF2B5EF4-FFF2-40B4-BE49-F238E27FC236}">
                      <a16:creationId xmlns:a16="http://schemas.microsoft.com/office/drawing/2014/main" id="{616F6AE2-9343-1B3B-2EEA-D0B5531E0B44}"/>
                    </a:ext>
                  </a:extLst>
                </p:cNvPr>
                <p:cNvSpPr txBox="1"/>
                <p:nvPr/>
              </p:nvSpPr>
              <p:spPr>
                <a:xfrm>
                  <a:off x="565705" y="3596526"/>
                  <a:ext cx="1117168" cy="58477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200" dirty="0">
                      <a:latin typeface="Kalpurush" panose="02000600000000000000" pitchFamily="2" charset="0"/>
                      <a:cs typeface="Kalpurush" panose="02000600000000000000" pitchFamily="2" charset="0"/>
                    </a:rPr>
                    <a:t>   </a:t>
                  </a:r>
                  <a:r>
                    <a:rPr lang="as-IN" sz="3200" dirty="0">
                      <a:latin typeface="Kalpurush" panose="02000600000000000000" pitchFamily="2" charset="0"/>
                      <a:cs typeface="Kalpurush" panose="02000600000000000000" pitchFamily="2" charset="0"/>
                    </a:rPr>
                    <a:t>৩</a:t>
                  </a:r>
                  <a:r>
                    <a:rPr lang="en-US" sz="3200" dirty="0">
                      <a:latin typeface="Kalpurush" panose="02000600000000000000" pitchFamily="2" charset="0"/>
                      <a:cs typeface="Kalpurush" panose="02000600000000000000" pitchFamily="2" charset="0"/>
                    </a:rPr>
                    <a:t>০</a:t>
                  </a:r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DE9260FE-1005-B9D2-57FD-81F1D4E8F6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2360" y="3655031"/>
                  <a:ext cx="1371287" cy="0"/>
                </a:xfrm>
                <a:prstGeom prst="line">
                  <a:avLst/>
                </a:prstGeom>
                <a:grpFill/>
                <a:ln w="285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A5C0B74-A6F0-D30D-E14B-A4069DE1E817}"/>
                    </a:ext>
                  </a:extLst>
                </p:cNvPr>
                <p:cNvSpPr txBox="1"/>
                <p:nvPr/>
              </p:nvSpPr>
              <p:spPr>
                <a:xfrm>
                  <a:off x="1342620" y="3166089"/>
                  <a:ext cx="721571" cy="58477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3200" dirty="0">
                      <a:latin typeface="Kalpurush" panose="02000600000000000000" pitchFamily="2" charset="0"/>
                      <a:cs typeface="Kalpurush" panose="02000600000000000000" pitchFamily="2" charset="0"/>
                    </a:rPr>
                    <a:t>১০০</a:t>
                  </a:r>
                </a:p>
              </p:txBody>
            </p:sp>
            <p:sp>
              <p:nvSpPr>
                <p:cNvPr id="19" name="TextBox 23">
                  <a:extLst>
                    <a:ext uri="{FF2B5EF4-FFF2-40B4-BE49-F238E27FC236}">
                      <a16:creationId xmlns:a16="http://schemas.microsoft.com/office/drawing/2014/main" id="{79B703FD-A187-3B95-E0B6-AF55AFB9C308}"/>
                    </a:ext>
                  </a:extLst>
                </p:cNvPr>
                <p:cNvSpPr txBox="1"/>
                <p:nvPr/>
              </p:nvSpPr>
              <p:spPr>
                <a:xfrm>
                  <a:off x="-4507518" y="4459511"/>
                  <a:ext cx="2347769" cy="64633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3600" dirty="0">
                    <a:latin typeface="Kalpurush" panose="02000600000000000000" pitchFamily="2" charset="0"/>
                    <a:cs typeface="Kalpurush" panose="02000600000000000000" pitchFamily="2" charset="0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56CA04A-4C05-4837-1AF2-2600C4F19DA0}"/>
                    </a:ext>
                  </a:extLst>
                </p:cNvPr>
                <p:cNvSpPr/>
                <p:nvPr/>
              </p:nvSpPr>
              <p:spPr>
                <a:xfrm>
                  <a:off x="6698133" y="3895884"/>
                  <a:ext cx="627095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×</m:t>
                        </m:r>
                      </m:oMath>
                    </m:oMathPara>
                  </a14:m>
                  <a:endParaRPr lang="en-US" sz="3200" b="1" dirty="0">
                    <a:latin typeface="Kalpurush" panose="02000600000000000000" pitchFamily="2" charset="0"/>
                    <a:cs typeface="Kalpurush" panose="02000600000000000000" pitchFamily="2" charset="0"/>
                  </a:endParaRPr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56CA04A-4C05-4837-1AF2-2600C4F19D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8133" y="3895884"/>
                  <a:ext cx="627095" cy="5847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40C9BE-AE59-5320-3464-4E20C6AE307E}"/>
              </a:ext>
            </a:extLst>
          </p:cNvPr>
          <p:cNvCxnSpPr>
            <a:cxnSpLocks/>
          </p:cNvCxnSpPr>
          <p:nvPr/>
        </p:nvCxnSpPr>
        <p:spPr>
          <a:xfrm flipV="1">
            <a:off x="7358702" y="3922851"/>
            <a:ext cx="583814" cy="1701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E7A280-7177-F4E3-2E08-C60FC755E0C3}"/>
              </a:ext>
            </a:extLst>
          </p:cNvPr>
          <p:cNvCxnSpPr>
            <a:cxnSpLocks/>
          </p:cNvCxnSpPr>
          <p:nvPr/>
        </p:nvCxnSpPr>
        <p:spPr>
          <a:xfrm flipV="1">
            <a:off x="7930279" y="3404356"/>
            <a:ext cx="536005" cy="28558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F31F192-4CF9-3AF4-C582-88B3FB7EF2EE}"/>
              </a:ext>
            </a:extLst>
          </p:cNvPr>
          <p:cNvSpPr/>
          <p:nvPr/>
        </p:nvSpPr>
        <p:spPr>
          <a:xfrm>
            <a:off x="1077263" y="5363475"/>
            <a:ext cx="541062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অতএব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মোট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৪০%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07B6665-E92C-8142-5E19-69A7EF7E546D}"/>
              </a:ext>
            </a:extLst>
          </p:cNvPr>
          <p:cNvCxnSpPr>
            <a:cxnSpLocks/>
          </p:cNvCxnSpPr>
          <p:nvPr/>
        </p:nvCxnSpPr>
        <p:spPr>
          <a:xfrm flipV="1">
            <a:off x="7448049" y="4284547"/>
            <a:ext cx="461997" cy="17917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F706BC-986E-6B8F-F5CD-D02C1E42140A}"/>
              </a:ext>
            </a:extLst>
          </p:cNvPr>
          <p:cNvCxnSpPr>
            <a:cxnSpLocks/>
          </p:cNvCxnSpPr>
          <p:nvPr/>
        </p:nvCxnSpPr>
        <p:spPr>
          <a:xfrm flipV="1">
            <a:off x="6891092" y="3404356"/>
            <a:ext cx="351827" cy="28558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7B16A0A8-4529-F92F-5CCD-ED50FDD9257E}"/>
              </a:ext>
            </a:extLst>
          </p:cNvPr>
          <p:cNvSpPr/>
          <p:nvPr/>
        </p:nvSpPr>
        <p:spPr>
          <a:xfrm>
            <a:off x="6088473" y="4756790"/>
            <a:ext cx="1605239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=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০ </a:t>
            </a:r>
            <a:r>
              <a:rPr lang="as-IN" sz="3200" dirty="0">
                <a:latin typeface="Kalpurush" panose="02000600000000000000" pitchFamily="2" charset="0"/>
                <a:cs typeface="Kalpurush" panose="02000600000000000000" pitchFamily="2" charset="0"/>
              </a:rPr>
              <a:t>জ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ন 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776ED071-C72F-D594-C109-E03AB3C795B2}"/>
              </a:ext>
            </a:extLst>
          </p:cNvPr>
          <p:cNvSpPr txBox="1"/>
          <p:nvPr/>
        </p:nvSpPr>
        <p:spPr>
          <a:xfrm>
            <a:off x="6766230" y="3056635"/>
            <a:ext cx="465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BD655D-EE7B-BF41-1D68-1D6296006767}"/>
              </a:ext>
            </a:extLst>
          </p:cNvPr>
          <p:cNvSpPr txBox="1"/>
          <p:nvPr/>
        </p:nvSpPr>
        <p:spPr>
          <a:xfrm>
            <a:off x="359227" y="1774371"/>
            <a:ext cx="1458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সমাধানঃ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5" name="TextBox 39">
            <a:extLst>
              <a:ext uri="{FF2B5EF4-FFF2-40B4-BE49-F238E27FC236}">
                <a16:creationId xmlns:a16="http://schemas.microsoft.com/office/drawing/2014/main" id="{C802BCFB-149D-98FB-A696-03F0E904C6A4}"/>
              </a:ext>
            </a:extLst>
          </p:cNvPr>
          <p:cNvSpPr txBox="1"/>
          <p:nvPr/>
        </p:nvSpPr>
        <p:spPr>
          <a:xfrm>
            <a:off x="8053210" y="3004415"/>
            <a:ext cx="57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১০</a:t>
            </a:r>
          </a:p>
        </p:txBody>
      </p:sp>
      <p:sp>
        <p:nvSpPr>
          <p:cNvPr id="36" name="TextBox 39">
            <a:extLst>
              <a:ext uri="{FF2B5EF4-FFF2-40B4-BE49-F238E27FC236}">
                <a16:creationId xmlns:a16="http://schemas.microsoft.com/office/drawing/2014/main" id="{174450C7-10AF-CA84-9505-5E1EB7D7B436}"/>
              </a:ext>
            </a:extLst>
          </p:cNvPr>
          <p:cNvSpPr txBox="1"/>
          <p:nvPr/>
        </p:nvSpPr>
        <p:spPr>
          <a:xfrm>
            <a:off x="7382733" y="4136793"/>
            <a:ext cx="57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</a:p>
        </p:txBody>
      </p:sp>
      <p:sp>
        <p:nvSpPr>
          <p:cNvPr id="38" name="TextBox 39">
            <a:extLst>
              <a:ext uri="{FF2B5EF4-FFF2-40B4-BE49-F238E27FC236}">
                <a16:creationId xmlns:a16="http://schemas.microsoft.com/office/drawing/2014/main" id="{C3DC6E2E-9EB8-C62B-B964-A7EBBA0FACBB}"/>
              </a:ext>
            </a:extLst>
          </p:cNvPr>
          <p:cNvSpPr txBox="1"/>
          <p:nvPr/>
        </p:nvSpPr>
        <p:spPr>
          <a:xfrm>
            <a:off x="7585120" y="4463099"/>
            <a:ext cx="372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B75854-4604-F3B3-CFF2-A8995D372A79}"/>
              </a:ext>
            </a:extLst>
          </p:cNvPr>
          <p:cNvSpPr txBox="1"/>
          <p:nvPr/>
        </p:nvSpPr>
        <p:spPr>
          <a:xfrm>
            <a:off x="1214438" y="118328"/>
            <a:ext cx="945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গাণিতিক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সমাধান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911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2" grpId="0"/>
      <p:bldP spid="25" grpId="0"/>
      <p:bldP spid="26" grpId="0"/>
      <p:bldP spid="28" grpId="0"/>
      <p:bldP spid="35" grpId="0"/>
      <p:bldP spid="36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B46BAD-AEAB-49AC-8046-8B18A95E7F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24" y="237756"/>
            <a:ext cx="1910335" cy="1523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789705-535F-4D45-96A5-3FEF59CDD3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3" y="137270"/>
            <a:ext cx="1733328" cy="14643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020667-D8F7-46C8-8E24-3A310E5AAC17}"/>
              </a:ext>
            </a:extLst>
          </p:cNvPr>
          <p:cNvSpPr txBox="1"/>
          <p:nvPr/>
        </p:nvSpPr>
        <p:spPr>
          <a:xfrm>
            <a:off x="3920634" y="278177"/>
            <a:ext cx="4045934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8000" b="1" kern="0" dirty="0">
                <a:ln w="11430"/>
                <a:gradFill flip="none" rotWithShape="1">
                  <a:gsLst>
                    <a:gs pos="16000">
                      <a:schemeClr val="accent6">
                        <a:lumMod val="50000"/>
                      </a:schemeClr>
                    </a:gs>
                    <a:gs pos="85000">
                      <a:srgbClr val="AC1525"/>
                    </a:gs>
                    <a:gs pos="99000">
                      <a:srgbClr val="FF0000"/>
                    </a:gs>
                    <a:gs pos="0">
                      <a:srgbClr val="FFFF00"/>
                    </a:gs>
                    <a:gs pos="42000">
                      <a:schemeClr val="accent5">
                        <a:lumMod val="5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দলীয় কাজ</a:t>
            </a:r>
            <a:r>
              <a:rPr lang="bn-IN" sz="8000" b="1" kern="0" dirty="0">
                <a:ln w="11430"/>
                <a:gradFill flip="none" rotWithShape="1">
                  <a:gsLst>
                    <a:gs pos="16000">
                      <a:schemeClr val="accent6">
                        <a:lumMod val="50000"/>
                      </a:schemeClr>
                    </a:gs>
                    <a:gs pos="85000">
                      <a:srgbClr val="AC1525"/>
                    </a:gs>
                    <a:gs pos="99000">
                      <a:srgbClr val="FF0000"/>
                    </a:gs>
                    <a:gs pos="0">
                      <a:srgbClr val="FFFF00"/>
                    </a:gs>
                    <a:gs pos="42000">
                      <a:schemeClr val="accent5">
                        <a:lumMod val="5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8000" b="1" kern="0" dirty="0">
                <a:ln w="11430"/>
                <a:gradFill flip="none" rotWithShape="1">
                  <a:gsLst>
                    <a:gs pos="16000">
                      <a:schemeClr val="accent6">
                        <a:lumMod val="50000"/>
                      </a:schemeClr>
                    </a:gs>
                    <a:gs pos="85000">
                      <a:srgbClr val="AC1525"/>
                    </a:gs>
                    <a:gs pos="99000">
                      <a:srgbClr val="FF0000"/>
                    </a:gs>
                    <a:gs pos="0">
                      <a:srgbClr val="FFFF00"/>
                    </a:gs>
                    <a:gs pos="42000">
                      <a:schemeClr val="accent5">
                        <a:lumMod val="5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800" b="1" kern="0" dirty="0">
              <a:ln w="11430"/>
              <a:gradFill flip="none" rotWithShape="1">
                <a:gsLst>
                  <a:gs pos="16000">
                    <a:schemeClr val="accent6">
                      <a:lumMod val="50000"/>
                    </a:schemeClr>
                  </a:gs>
                  <a:gs pos="85000">
                    <a:srgbClr val="AC1525"/>
                  </a:gs>
                  <a:gs pos="99000">
                    <a:srgbClr val="FF0000"/>
                  </a:gs>
                  <a:gs pos="0">
                    <a:srgbClr val="FFFF00"/>
                  </a:gs>
                  <a:gs pos="42000">
                    <a:schemeClr val="accent5">
                      <a:lumMod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F56097-5AD9-A4E2-3822-A92662A79C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t="8476" r="81028" b="5289"/>
          <a:stretch/>
        </p:blipFill>
        <p:spPr>
          <a:xfrm rot="16200000">
            <a:off x="5707151" y="179257"/>
            <a:ext cx="2167229" cy="92784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729AD2-C895-1B21-C34D-607EBEF2E4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0" t="5393" r="4307" b="7526"/>
          <a:stretch/>
        </p:blipFill>
        <p:spPr>
          <a:xfrm rot="16200000">
            <a:off x="5655980" y="-1902834"/>
            <a:ext cx="2269571" cy="92784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EF3041-2EDC-4F02-919A-8E8F9889E167}"/>
              </a:ext>
            </a:extLst>
          </p:cNvPr>
          <p:cNvSpPr txBox="1"/>
          <p:nvPr/>
        </p:nvSpPr>
        <p:spPr>
          <a:xfrm>
            <a:off x="457199" y="2641053"/>
            <a:ext cx="1695352" cy="584775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DDA45F-3476-5C87-95EA-61F422B903B6}"/>
              </a:ext>
            </a:extLst>
          </p:cNvPr>
          <p:cNvSpPr txBox="1"/>
          <p:nvPr/>
        </p:nvSpPr>
        <p:spPr>
          <a:xfrm>
            <a:off x="457199" y="4456755"/>
            <a:ext cx="1695352" cy="584775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২</a:t>
            </a:r>
          </a:p>
        </p:txBody>
      </p:sp>
    </p:spTree>
    <p:extLst>
      <p:ext uri="{BB962C8B-B14F-4D97-AF65-F5344CB8AC3E}">
        <p14:creationId xmlns:p14="http://schemas.microsoft.com/office/powerpoint/2010/main" val="4233029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6902D250-C9ED-4683-B930-C287DBDD5CA0}"/>
              </a:ext>
            </a:extLst>
          </p:cNvPr>
          <p:cNvSpPr/>
          <p:nvPr/>
        </p:nvSpPr>
        <p:spPr>
          <a:xfrm rot="19254086" flipV="1">
            <a:off x="4669182" y="1486216"/>
            <a:ext cx="1991107" cy="239356"/>
          </a:xfrm>
          <a:prstGeom prst="flowChartTerminator">
            <a:avLst/>
          </a:prstGeom>
          <a:solidFill>
            <a:srgbClr val="FF33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54A3E0F1-CCD6-4F84-86B8-A6836FCB0B04}"/>
              </a:ext>
            </a:extLst>
          </p:cNvPr>
          <p:cNvSpPr/>
          <p:nvPr/>
        </p:nvSpPr>
        <p:spPr>
          <a:xfrm rot="19254086" flipV="1">
            <a:off x="3822960" y="1412853"/>
            <a:ext cx="1882744" cy="233159"/>
          </a:xfrm>
          <a:prstGeom prst="flowChartTerminator">
            <a:avLst/>
          </a:prstGeom>
          <a:solidFill>
            <a:srgbClr val="CE20C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39367969-3D31-48CD-9F1D-399CA5BFD304}"/>
              </a:ext>
            </a:extLst>
          </p:cNvPr>
          <p:cNvSpPr/>
          <p:nvPr/>
        </p:nvSpPr>
        <p:spPr>
          <a:xfrm rot="19254086" flipV="1">
            <a:off x="4146961" y="1399034"/>
            <a:ext cx="1882744" cy="233159"/>
          </a:xfrm>
          <a:prstGeom prst="flowChartTerminator">
            <a:avLst/>
          </a:prstGeom>
          <a:solidFill>
            <a:srgbClr val="008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696F0B90-8CB3-4E47-95FB-76B7EFD15304}"/>
              </a:ext>
            </a:extLst>
          </p:cNvPr>
          <p:cNvSpPr/>
          <p:nvPr/>
        </p:nvSpPr>
        <p:spPr>
          <a:xfrm rot="19254086" flipV="1">
            <a:off x="4483072" y="1399034"/>
            <a:ext cx="1882744" cy="233159"/>
          </a:xfrm>
          <a:prstGeom prst="flowChartTerminator">
            <a:avLst/>
          </a:prstGeom>
          <a:solidFill>
            <a:srgbClr val="3038E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018D9-7142-491F-9DEF-11113C5C5DC0}"/>
              </a:ext>
            </a:extLst>
          </p:cNvPr>
          <p:cNvSpPr txBox="1"/>
          <p:nvPr/>
        </p:nvSpPr>
        <p:spPr>
          <a:xfrm>
            <a:off x="6815086" y="908683"/>
            <a:ext cx="3201146" cy="926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71450">
              <a:bevelT w="419100" h="342900" prst="angle"/>
              <a:bevelB w="266700" h="298450"/>
            </a:sp3d>
          </a:bodyPr>
          <a:lstStyle/>
          <a:p>
            <a:pPr algn="ctr"/>
            <a:r>
              <a:rPr lang="bn-BD" sz="5440" b="1" dirty="0">
                <a:gradFill flip="none" rotWithShape="1">
                  <a:gsLst>
                    <a:gs pos="16000">
                      <a:srgbClr val="3F43DD"/>
                    </a:gs>
                    <a:gs pos="38000">
                      <a:srgbClr val="FFC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উপস্থাপনায়</a:t>
            </a:r>
            <a:endParaRPr lang="en-US" sz="5440" b="1" dirty="0">
              <a:gradFill flip="none" rotWithShape="1">
                <a:gsLst>
                  <a:gs pos="16000">
                    <a:srgbClr val="3F43DD"/>
                  </a:gs>
                  <a:gs pos="38000">
                    <a:srgbClr val="FFC000"/>
                  </a:gs>
                  <a:gs pos="78000">
                    <a:srgbClr val="FF0000"/>
                  </a:gs>
                  <a:gs pos="56000">
                    <a:srgbClr val="E40EE4"/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Donut 13">
            <a:extLst>
              <a:ext uri="{FF2B5EF4-FFF2-40B4-BE49-F238E27FC236}">
                <a16:creationId xmlns:a16="http://schemas.microsoft.com/office/drawing/2014/main" id="{0A611A58-5CAA-41C2-A51E-781DB1037C61}"/>
              </a:ext>
            </a:extLst>
          </p:cNvPr>
          <p:cNvSpPr/>
          <p:nvPr/>
        </p:nvSpPr>
        <p:spPr>
          <a:xfrm>
            <a:off x="1083442" y="1202321"/>
            <a:ext cx="4370039" cy="4370039"/>
          </a:xfrm>
          <a:prstGeom prst="donut">
            <a:avLst>
              <a:gd name="adj" fmla="val 4736"/>
            </a:avLst>
          </a:prstGeom>
          <a:solidFill>
            <a:srgbClr val="CE20C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>
              <a:solidFill>
                <a:schemeClr val="tx1"/>
              </a:solidFill>
            </a:endParaRPr>
          </a:p>
        </p:txBody>
      </p:sp>
      <p:sp>
        <p:nvSpPr>
          <p:cNvPr id="10" name="Donut 14">
            <a:extLst>
              <a:ext uri="{FF2B5EF4-FFF2-40B4-BE49-F238E27FC236}">
                <a16:creationId xmlns:a16="http://schemas.microsoft.com/office/drawing/2014/main" id="{A43E41FF-A5C9-417F-B6BD-BC38070FF16E}"/>
              </a:ext>
            </a:extLst>
          </p:cNvPr>
          <p:cNvSpPr/>
          <p:nvPr/>
        </p:nvSpPr>
        <p:spPr>
          <a:xfrm>
            <a:off x="1274480" y="1392323"/>
            <a:ext cx="3987963" cy="3990036"/>
          </a:xfrm>
          <a:prstGeom prst="donut">
            <a:avLst>
              <a:gd name="adj" fmla="val 4736"/>
            </a:avLst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1" name="Donut 15">
            <a:extLst>
              <a:ext uri="{FF2B5EF4-FFF2-40B4-BE49-F238E27FC236}">
                <a16:creationId xmlns:a16="http://schemas.microsoft.com/office/drawing/2014/main" id="{E8E51565-74F5-4A39-B65A-5B16F6B04C54}"/>
              </a:ext>
            </a:extLst>
          </p:cNvPr>
          <p:cNvSpPr/>
          <p:nvPr/>
        </p:nvSpPr>
        <p:spPr>
          <a:xfrm>
            <a:off x="1448591" y="1567325"/>
            <a:ext cx="3639742" cy="3640033"/>
          </a:xfrm>
          <a:prstGeom prst="donut">
            <a:avLst>
              <a:gd name="adj" fmla="val 4736"/>
            </a:avLst>
          </a:prstGeom>
          <a:solidFill>
            <a:srgbClr val="3038E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2" name="Donut 16">
            <a:extLst>
              <a:ext uri="{FF2B5EF4-FFF2-40B4-BE49-F238E27FC236}">
                <a16:creationId xmlns:a16="http://schemas.microsoft.com/office/drawing/2014/main" id="{05568292-9553-4AA9-9197-201868E57149}"/>
              </a:ext>
            </a:extLst>
          </p:cNvPr>
          <p:cNvSpPr/>
          <p:nvPr/>
        </p:nvSpPr>
        <p:spPr>
          <a:xfrm>
            <a:off x="1610265" y="1729144"/>
            <a:ext cx="3316393" cy="3316393"/>
          </a:xfrm>
          <a:prstGeom prst="donut">
            <a:avLst>
              <a:gd name="adj" fmla="val 4736"/>
            </a:avLst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>
              <a:solidFill>
                <a:schemeClr val="tx1"/>
              </a:solidFill>
            </a:endParaRPr>
          </a:p>
        </p:txBody>
      </p:sp>
      <p:sp>
        <p:nvSpPr>
          <p:cNvPr id="13" name="Donut 17">
            <a:extLst>
              <a:ext uri="{FF2B5EF4-FFF2-40B4-BE49-F238E27FC236}">
                <a16:creationId xmlns:a16="http://schemas.microsoft.com/office/drawing/2014/main" id="{0FF31C3E-CD9A-4626-9274-0117FB63109A}"/>
              </a:ext>
            </a:extLst>
          </p:cNvPr>
          <p:cNvSpPr/>
          <p:nvPr/>
        </p:nvSpPr>
        <p:spPr>
          <a:xfrm>
            <a:off x="1734630" y="1853509"/>
            <a:ext cx="3067664" cy="3067664"/>
          </a:xfrm>
          <a:prstGeom prst="donut">
            <a:avLst>
              <a:gd name="adj" fmla="val 4169"/>
            </a:avLst>
          </a:prstGeom>
          <a:solidFill>
            <a:srgbClr val="FF33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618DED-96FE-4A03-946A-7A407D38D6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3" y="1915818"/>
            <a:ext cx="2906260" cy="2943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A894C0-6F98-4BE3-B4D8-B1DB798829BA}"/>
              </a:ext>
            </a:extLst>
          </p:cNvPr>
          <p:cNvSpPr txBox="1"/>
          <p:nvPr/>
        </p:nvSpPr>
        <p:spPr>
          <a:xfrm>
            <a:off x="5618173" y="2066655"/>
            <a:ext cx="5868820" cy="31901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5984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মোবারক</a:t>
            </a:r>
            <a:r>
              <a:rPr lang="en-US" sz="5984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984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হোসেন</a:t>
            </a:r>
            <a:endParaRPr lang="en-US" sz="5984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399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সহকারী</a:t>
            </a:r>
            <a:r>
              <a:rPr lang="en-US" sz="399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endParaRPr lang="en-US" sz="399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bn-BD" sz="399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ফরিদপুর আলালপুর</a:t>
            </a:r>
            <a:r>
              <a:rPr lang="en-US" sz="399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সপ্রাবি</a:t>
            </a:r>
            <a:endParaRPr lang="en-US" sz="399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bn-BD" sz="3264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কুলিয়ারচর, কিশোরগঞ্জ।</a:t>
            </a:r>
          </a:p>
          <a:p>
            <a:pPr algn="ctr"/>
            <a:r>
              <a:rPr lang="bn-BD" sz="2902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E-mail: mhossainmsc@gmail.com</a:t>
            </a:r>
            <a:endParaRPr lang="bn-IN" sz="2902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37A87F-3AE7-4366-9900-0C82ED5F8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80369" y="292722"/>
            <a:ext cx="308393" cy="3077598"/>
          </a:xfrm>
          <a:prstGeom prst="rect">
            <a:avLst/>
          </a:prstGeom>
        </p:spPr>
      </p:pic>
      <p:pic>
        <p:nvPicPr>
          <p:cNvPr id="17" name="Picture 16" descr="KijRbMriq.png">
            <a:extLst>
              <a:ext uri="{FF2B5EF4-FFF2-40B4-BE49-F238E27FC236}">
                <a16:creationId xmlns:a16="http://schemas.microsoft.com/office/drawing/2014/main" id="{FE162BEA-C270-46CA-A79D-8EF689DB7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661748" y="-418082"/>
            <a:ext cx="2442172" cy="2527301"/>
          </a:xfrm>
          <a:prstGeom prst="rect">
            <a:avLst/>
          </a:prstGeom>
        </p:spPr>
      </p:pic>
      <p:pic>
        <p:nvPicPr>
          <p:cNvPr id="18" name="Picture 17" descr="KijRbMriq.png">
            <a:extLst>
              <a:ext uri="{FF2B5EF4-FFF2-40B4-BE49-F238E27FC236}">
                <a16:creationId xmlns:a16="http://schemas.microsoft.com/office/drawing/2014/main" id="{29DC187B-C71B-4542-8E1C-54550DCEE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-261191" y="-432192"/>
            <a:ext cx="2442170" cy="2527300"/>
          </a:xfrm>
          <a:prstGeom prst="rect">
            <a:avLst/>
          </a:prstGeom>
        </p:spPr>
      </p:pic>
      <p:pic>
        <p:nvPicPr>
          <p:cNvPr id="2" name="Picture 1" descr="KijRbMriq.png">
            <a:extLst>
              <a:ext uri="{FF2B5EF4-FFF2-40B4-BE49-F238E27FC236}">
                <a16:creationId xmlns:a16="http://schemas.microsoft.com/office/drawing/2014/main" id="{9C753978-7C6E-6A93-F1C0-BE8EA77C7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H="1">
            <a:off x="-322929" y="4092734"/>
            <a:ext cx="2442170" cy="2527300"/>
          </a:xfrm>
          <a:prstGeom prst="rect">
            <a:avLst/>
          </a:prstGeom>
        </p:spPr>
      </p:pic>
      <p:pic>
        <p:nvPicPr>
          <p:cNvPr id="3" name="Picture 2" descr="KijRbMriq.png">
            <a:extLst>
              <a:ext uri="{FF2B5EF4-FFF2-40B4-BE49-F238E27FC236}">
                <a16:creationId xmlns:a16="http://schemas.microsoft.com/office/drawing/2014/main" id="{6D4258DE-6A0D-D72C-C410-4A24D168A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>
            <a:off x="9721578" y="4207034"/>
            <a:ext cx="244217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3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870A267-E9D2-4CA0-A46F-2F088D1532C7}"/>
              </a:ext>
            </a:extLst>
          </p:cNvPr>
          <p:cNvSpPr txBox="1"/>
          <p:nvPr/>
        </p:nvSpPr>
        <p:spPr>
          <a:xfrm>
            <a:off x="3324282" y="249198"/>
            <a:ext cx="5238636" cy="7037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399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চলো </a:t>
            </a:r>
            <a:r>
              <a:rPr lang="en-US" sz="399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পাঠ্যবইটা</a:t>
            </a:r>
            <a:r>
              <a:rPr lang="en-US" sz="399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একটু</a:t>
            </a:r>
            <a:r>
              <a:rPr lang="en-US" sz="399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990" b="1" cap="all" dirty="0" err="1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দেখি</a:t>
            </a:r>
            <a:endParaRPr lang="en-US" sz="399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C990BC-70D1-444F-94DE-90520781A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34" y="174239"/>
            <a:ext cx="912248" cy="911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165CF0-60CA-2334-386C-2751C121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03186" y="1896529"/>
            <a:ext cx="4297680" cy="324845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33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D7F6BF-BFAA-1F8F-2AD7-77374B617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7349" y="1923883"/>
            <a:ext cx="4297680" cy="319374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33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1D408D-98CE-6D0E-FFE5-191C4CBD9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36670" y="1868822"/>
            <a:ext cx="4297680" cy="33038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33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A71A69-4D57-D572-D7EF-12449DF8F414}"/>
              </a:ext>
            </a:extLst>
          </p:cNvPr>
          <p:cNvSpPr txBox="1"/>
          <p:nvPr/>
        </p:nvSpPr>
        <p:spPr>
          <a:xfrm>
            <a:off x="9484659" y="174239"/>
            <a:ext cx="2079812" cy="1037091"/>
          </a:xfrm>
          <a:prstGeom prst="ellipse">
            <a:avLst/>
          </a:prstGeom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পাঠ্য</a:t>
            </a: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বইয়ের</a:t>
            </a: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 ৯১, ৯২ ও ৯৩ </a:t>
            </a: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পৃষ্ঠা</a:t>
            </a:r>
            <a:r>
              <a:rPr lang="en-US" b="1" dirty="0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Kalpurush" panose="02000600000000000000" pitchFamily="2" charset="0"/>
                <a:ea typeface="+mj-ea"/>
                <a:cs typeface="Kalpurush" panose="02000600000000000000" pitchFamily="2" charset="0"/>
              </a:rPr>
              <a:t>দেখো</a:t>
            </a:r>
            <a:endParaRPr lang="en-US" sz="2400" b="1" dirty="0">
              <a:solidFill>
                <a:srgbClr val="000000"/>
              </a:solidFill>
              <a:latin typeface="Kalpurush" panose="02000600000000000000" pitchFamily="2" charset="0"/>
              <a:ea typeface="+mj-ea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633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B794B43-395D-409D-AFA9-8DADC0CEB630}"/>
              </a:ext>
            </a:extLst>
          </p:cNvPr>
          <p:cNvSpPr txBox="1"/>
          <p:nvPr/>
        </p:nvSpPr>
        <p:spPr>
          <a:xfrm>
            <a:off x="4508870" y="122361"/>
            <a:ext cx="2869460" cy="1039337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prstTxWarp prst="textPlain">
              <a:avLst>
                <a:gd name="adj" fmla="val 50625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800" b="1" kern="0" dirty="0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মূল্যায়ন</a:t>
            </a:r>
            <a:endParaRPr lang="en-US" sz="4800" b="1" kern="0" dirty="0">
              <a:ln w="11430"/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4DC699-7D2A-AA93-E262-F3B3F88627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666" y="200267"/>
            <a:ext cx="2147472" cy="1610604"/>
          </a:xfrm>
          <a:prstGeom prst="roundRect">
            <a:avLst>
              <a:gd name="adj" fmla="val 3969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1B1D756-AEB2-45CE-2462-7CB6AF69428F}"/>
                  </a:ext>
                </a:extLst>
              </p:cNvPr>
              <p:cNvSpPr/>
              <p:nvPr/>
            </p:nvSpPr>
            <p:spPr>
              <a:xfrm>
                <a:off x="4180834" y="2051507"/>
                <a:ext cx="6881736" cy="33485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marL="685800" indent="-685800">
                  <a:buFont typeface="Wingdings" panose="05000000000000000000" pitchFamily="2" charset="2"/>
                  <a:buChar char="v"/>
                </a:pPr>
                <a:r>
                  <a:rPr lang="bn-BD" sz="4000" b="1" dirty="0">
                    <a:ln w="0"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 কী</a:t>
                </a: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?</a:t>
                </a:r>
              </a:p>
              <a:p>
                <a:pPr marL="685800" indent="-685800">
                  <a:buFont typeface="Wingdings" panose="05000000000000000000" pitchFamily="2" charset="2"/>
                  <a:buChar char="v"/>
                </a:pP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 প্রতীকটি লেখ।</a:t>
                </a:r>
                <a:endParaRPr lang="en-US" sz="4000" dirty="0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pPr marL="685800" indent="-685800">
                  <a:buFont typeface="Wingdings" panose="05000000000000000000" pitchFamily="2" charset="2"/>
                  <a:buChar char="v"/>
                </a:pPr>
                <a:r>
                  <a:rPr lang="bn-BD" sz="40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</a:t>
                </a: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চিহ্ন</a:t>
                </a: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কাকে</a:t>
                </a: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বলে</a:t>
                </a: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?</a:t>
                </a:r>
              </a:p>
              <a:p>
                <a:pPr marL="685800" indent="-685800">
                  <a:buFont typeface="Wingdings" panose="05000000000000000000" pitchFamily="2" charset="2"/>
                  <a:buChar char="v"/>
                </a:pPr>
                <a:r>
                  <a:rPr lang="en-US" sz="4000" dirty="0"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১৩</m:t>
                        </m:r>
                      </m:num>
                      <m:den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৫</m:t>
                        </m:r>
                        <m:r>
                          <a:rPr lang="bn-IN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ln w="0"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কে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শতকরায়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প্রকাশ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কর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</a:p>
              <a:p>
                <a:pPr marL="685800" indent="-685800">
                  <a:buFont typeface="Wingdings" panose="05000000000000000000" pitchFamily="2" charset="2"/>
                  <a:buChar char="v"/>
                </a:pP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২৫%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কে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ভগ্নাংশে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প্রকাশ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dirty="0" err="1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কর</a:t>
                </a:r>
                <a:r>
                  <a:rPr lang="en-US" sz="4000" dirty="0">
                    <a:ln w="0">
                      <a:noFill/>
                    </a:ln>
                    <a:solidFill>
                      <a:schemeClr val="tx1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। </a:t>
                </a:r>
                <a:endParaRPr lang="bn-BD" sz="4000" dirty="0">
                  <a:ln w="0">
                    <a:noFill/>
                  </a:ln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1B1D756-AEB2-45CE-2462-7CB6AF694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834" y="2051507"/>
                <a:ext cx="6881736" cy="3348584"/>
              </a:xfrm>
              <a:prstGeom prst="rect">
                <a:avLst/>
              </a:prstGeom>
              <a:blipFill>
                <a:blip r:embed="rId4"/>
                <a:stretch>
                  <a:fillRect t="-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9E6706C-F5D8-13BD-7F87-8EC010D893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2826" y="1942496"/>
            <a:ext cx="1873089" cy="4252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4A3C46-C634-8078-5EE6-F4F12B567A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02" y="862972"/>
            <a:ext cx="2602160" cy="4933169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2EF1404-2304-BAB9-3020-E76A85FA81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3" y="122361"/>
            <a:ext cx="1979172" cy="1448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84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4B8239-8570-42FB-C97E-71AFCE539353}"/>
              </a:ext>
            </a:extLst>
          </p:cNvPr>
          <p:cNvSpPr txBox="1"/>
          <p:nvPr/>
        </p:nvSpPr>
        <p:spPr>
          <a:xfrm>
            <a:off x="3029562" y="2529594"/>
            <a:ext cx="662853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প্রতীক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কোনটি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endParaRPr lang="en-GB" sz="3200" dirty="0">
              <a:ln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49A46E-9E4C-5937-150A-A9E0F2CBD20C}"/>
              </a:ext>
            </a:extLst>
          </p:cNvPr>
          <p:cNvSpPr txBox="1"/>
          <p:nvPr/>
        </p:nvSpPr>
        <p:spPr>
          <a:xfrm>
            <a:off x="2962466" y="4224052"/>
            <a:ext cx="614343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২৪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লোক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৬০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লোকের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…%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D44C65-1EC1-AF71-C701-3A9D021F00C7}"/>
              </a:ext>
            </a:extLst>
          </p:cNvPr>
          <p:cNvSpPr txBox="1"/>
          <p:nvPr/>
        </p:nvSpPr>
        <p:spPr>
          <a:xfrm>
            <a:off x="3036096" y="858382"/>
            <a:ext cx="561545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……………….? </a:t>
            </a:r>
            <a:endParaRPr lang="en-GB" sz="3200" dirty="0">
              <a:ln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C5F427-0323-8E21-81DA-6A20E4C9E4DD}"/>
              </a:ext>
            </a:extLst>
          </p:cNvPr>
          <p:cNvSpPr txBox="1"/>
          <p:nvPr/>
        </p:nvSpPr>
        <p:spPr>
          <a:xfrm>
            <a:off x="3417483" y="1397369"/>
            <a:ext cx="2133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(ক)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গুণ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660E7-5D8B-ACBB-1F05-80722493DB28}"/>
              </a:ext>
            </a:extLst>
          </p:cNvPr>
          <p:cNvSpPr txBox="1"/>
          <p:nvPr/>
        </p:nvSpPr>
        <p:spPr>
          <a:xfrm>
            <a:off x="6191045" y="1397370"/>
            <a:ext cx="198853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(খ)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ভগ্নাংশ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503219-B44C-B7BB-9DBF-C4831DB92507}"/>
              </a:ext>
            </a:extLst>
          </p:cNvPr>
          <p:cNvSpPr txBox="1"/>
          <p:nvPr/>
        </p:nvSpPr>
        <p:spPr>
          <a:xfrm>
            <a:off x="3435412" y="1958646"/>
            <a:ext cx="193183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(গ)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যোগ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7BB658-1869-9AA7-A00C-35E72CE5C618}"/>
              </a:ext>
            </a:extLst>
          </p:cNvPr>
          <p:cNvSpPr txBox="1"/>
          <p:nvPr/>
        </p:nvSpPr>
        <p:spPr>
          <a:xfrm>
            <a:off x="3465848" y="4758427"/>
            <a:ext cx="257899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(ক)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৪০%</a:t>
            </a:r>
            <a:endParaRPr lang="bn-BD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BB7B0-FF67-CE52-C4F6-90D2624E2556}"/>
              </a:ext>
            </a:extLst>
          </p:cNvPr>
          <p:cNvSpPr txBox="1"/>
          <p:nvPr/>
        </p:nvSpPr>
        <p:spPr>
          <a:xfrm>
            <a:off x="6174416" y="1953515"/>
            <a:ext cx="218511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(ঘ)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বিয়োগ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F50A5A-42C4-D443-0864-FEA8D9C3ABD6}"/>
              </a:ext>
            </a:extLst>
          </p:cNvPr>
          <p:cNvSpPr/>
          <p:nvPr/>
        </p:nvSpPr>
        <p:spPr>
          <a:xfrm>
            <a:off x="3439100" y="3071028"/>
            <a:ext cx="2656900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(ক)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%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454B4-EED3-E619-E7CD-0D3272E398E4}"/>
              </a:ext>
            </a:extLst>
          </p:cNvPr>
          <p:cNvSpPr/>
          <p:nvPr/>
        </p:nvSpPr>
        <p:spPr>
          <a:xfrm>
            <a:off x="6708265" y="3088230"/>
            <a:ext cx="246906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(খ)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@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D0AE2F-5FBB-22A0-5A6F-5ECEC3668D42}"/>
              </a:ext>
            </a:extLst>
          </p:cNvPr>
          <p:cNvSpPr/>
          <p:nvPr/>
        </p:nvSpPr>
        <p:spPr>
          <a:xfrm>
            <a:off x="3449935" y="3655177"/>
            <a:ext cx="1512589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(গ)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#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8D1914-D809-55CA-2325-D896D28701D8}"/>
              </a:ext>
            </a:extLst>
          </p:cNvPr>
          <p:cNvSpPr/>
          <p:nvPr/>
        </p:nvSpPr>
        <p:spPr>
          <a:xfrm>
            <a:off x="6740304" y="3661849"/>
            <a:ext cx="2917791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(ঘ)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&amp;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BE2608-4C60-4E7C-F67D-79462F10CF74}"/>
              </a:ext>
            </a:extLst>
          </p:cNvPr>
          <p:cNvSpPr/>
          <p:nvPr/>
        </p:nvSpPr>
        <p:spPr>
          <a:xfrm>
            <a:off x="6199344" y="4763598"/>
            <a:ext cx="1893871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(খ)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৫০%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F358C9-3F4D-656F-948B-6A2C1FEE0B15}"/>
              </a:ext>
            </a:extLst>
          </p:cNvPr>
          <p:cNvSpPr/>
          <p:nvPr/>
        </p:nvSpPr>
        <p:spPr>
          <a:xfrm>
            <a:off x="3473371" y="5353254"/>
            <a:ext cx="1893871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(গ)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৬০%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0E3C8E-CE4E-1BC7-70F5-181E1B14EBAD}"/>
              </a:ext>
            </a:extLst>
          </p:cNvPr>
          <p:cNvSpPr/>
          <p:nvPr/>
        </p:nvSpPr>
        <p:spPr>
          <a:xfrm>
            <a:off x="6170563" y="5355018"/>
            <a:ext cx="2188965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bn-IN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(ঘ)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৭০%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Cloud 34">
            <a:extLst>
              <a:ext uri="{FF2B5EF4-FFF2-40B4-BE49-F238E27FC236}">
                <a16:creationId xmlns:a16="http://schemas.microsoft.com/office/drawing/2014/main" id="{14FBFD19-3202-E45C-7823-43A35DD78A39}"/>
              </a:ext>
            </a:extLst>
          </p:cNvPr>
          <p:cNvSpPr/>
          <p:nvPr/>
        </p:nvSpPr>
        <p:spPr>
          <a:xfrm>
            <a:off x="8489622" y="4103281"/>
            <a:ext cx="3158933" cy="1926044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8153 w 43256"/>
              <a:gd name="connsiteY9" fmla="*/ 33490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8153 w 43256"/>
              <a:gd name="connsiteY9" fmla="*/ 33490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6375 w 43256"/>
              <a:gd name="connsiteY8" fmla="*/ 27770 h 43219"/>
              <a:gd name="connsiteX9" fmla="*/ 38153 w 43256"/>
              <a:gd name="connsiteY9" fmla="*/ 33490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6375 w 43256"/>
              <a:gd name="connsiteY8" fmla="*/ 27770 h 43219"/>
              <a:gd name="connsiteX9" fmla="*/ 38153 w 43256"/>
              <a:gd name="connsiteY9" fmla="*/ 34198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3747 w 43256"/>
              <a:gd name="connsiteY0" fmla="*/ 26744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8339 w 43256"/>
              <a:gd name="connsiteY8" fmla="*/ 32019 h 43219"/>
              <a:gd name="connsiteX9" fmla="*/ 38153 w 43256"/>
              <a:gd name="connsiteY9" fmla="*/ 34198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3747" y="26744"/>
                </a:moveTo>
                <a:cubicBezTo>
                  <a:pt x="2863" y="26838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8339" y="32019"/>
                </a:moveTo>
                <a:cubicBezTo>
                  <a:pt x="40343" y="33347"/>
                  <a:pt x="38171" y="31166"/>
                  <a:pt x="38153" y="34198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2"/>
          </a:solidFill>
          <a:ln w="444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9C2C76-4F96-FED7-6DBE-6058A28B933A}"/>
              </a:ext>
            </a:extLst>
          </p:cNvPr>
          <p:cNvSpPr/>
          <p:nvPr/>
        </p:nvSpPr>
        <p:spPr>
          <a:xfrm>
            <a:off x="8840016" y="4473657"/>
            <a:ext cx="2678446" cy="1077218"/>
          </a:xfrm>
          <a:prstGeom prst="rect">
            <a:avLst/>
          </a:prstGeom>
          <a:ln w="635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সঠিক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উত্তরের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জন্য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ক্লিক</a:t>
            </a:r>
            <a:r>
              <a:rPr lang="bn-BD" sz="32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করুন।</a:t>
            </a:r>
            <a:endParaRPr lang="en-GB" sz="3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EC3858-881D-40FF-71D2-A04E94C82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96610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0563" y="1161907"/>
            <a:ext cx="996540" cy="816608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8342E8-87C3-9941-207B-10B980A84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96610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372" y="2833167"/>
            <a:ext cx="996540" cy="816608"/>
          </a:xfrm>
          <a:prstGeom prst="rect">
            <a:avLst/>
          </a:prstGeom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72B67E-4988-72F3-BA6D-E3509C25F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96610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372" y="4528829"/>
            <a:ext cx="996540" cy="816608"/>
          </a:xfrm>
          <a:prstGeom prst="rect">
            <a:avLst/>
          </a:prstGeom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079B32-115A-2671-B110-FDC6D2679F50}"/>
              </a:ext>
            </a:extLst>
          </p:cNvPr>
          <p:cNvSpPr txBox="1"/>
          <p:nvPr/>
        </p:nvSpPr>
        <p:spPr>
          <a:xfrm>
            <a:off x="8801396" y="146728"/>
            <a:ext cx="2849058" cy="120032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7200" b="1" kern="0" dirty="0">
                <a:ln w="11430"/>
                <a:effectLst>
                  <a:outerShdw blurRad="60007" dist="200025" dir="15000000" sy="30000" kx="-1800000" algn="bl" rotWithShape="0">
                    <a:schemeClr val="accent1">
                      <a:lumMod val="75000"/>
                      <a:alpha val="32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মূল্যায়ন </a:t>
            </a:r>
            <a:endParaRPr lang="en-US" sz="2400" b="1" kern="0" dirty="0">
              <a:ln w="11430"/>
              <a:effectLst>
                <a:outerShdw blurRad="60007" dist="200025" dir="15000000" sy="30000" kx="-1800000" algn="bl" rotWithShape="0">
                  <a:schemeClr val="accent1">
                    <a:lumMod val="75000"/>
                    <a:alpha val="32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67A1EF9C-441A-C267-3FD0-BDB0FA3DEA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50" y="276684"/>
            <a:ext cx="2036021" cy="16592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6090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7CEDD9-5618-4863-B96E-1E2EAC458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675" y="123245"/>
            <a:ext cx="2855252" cy="2430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E09F09-B28F-4C49-8B26-A5AD9BA4E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" y="133124"/>
            <a:ext cx="2563968" cy="16135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4B4EF0-DAB0-4545-B0E9-4FBFD91C751B}"/>
              </a:ext>
            </a:extLst>
          </p:cNvPr>
          <p:cNvSpPr/>
          <p:nvPr/>
        </p:nvSpPr>
        <p:spPr>
          <a:xfrm>
            <a:off x="3815540" y="454974"/>
            <a:ext cx="4256120" cy="690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10" tIns="41455" rIns="82910" bIns="41455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7200" b="1" dirty="0">
                <a:solidFill>
                  <a:srgbClr val="990033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বাড়ির</a:t>
            </a:r>
            <a:r>
              <a:rPr lang="bn-IN" sz="7200" b="1" dirty="0">
                <a:solidFill>
                  <a:srgbClr val="990033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কাজ </a:t>
            </a:r>
            <a:endParaRPr lang="en-US" sz="7200" b="1" dirty="0" err="1">
              <a:solidFill>
                <a:srgbClr val="990033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12731C-B8B8-5CF4-C39B-4A37EFFBEBBE}"/>
                  </a:ext>
                </a:extLst>
              </p:cNvPr>
              <p:cNvSpPr txBox="1"/>
              <p:nvPr/>
            </p:nvSpPr>
            <p:spPr>
              <a:xfrm>
                <a:off x="547466" y="1823246"/>
                <a:ext cx="10792268" cy="3977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১.  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ভগ্নাংশ ও দশমিকে প্রকাশ করঃ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২৫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%,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৭২%,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১২৫%</a:t>
                </a:r>
              </a:p>
              <a:p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২.  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 প্রতীক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(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%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)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ব্যবহার করে প্রকাশ করঃ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৩৭</m:t>
                        </m:r>
                      </m:num>
                      <m:den>
                        <m:r>
                          <a:rPr lang="bn-IN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০.৫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৩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,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০.৩</a:t>
                </a:r>
              </a:p>
              <a:p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৩.  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খালি ঘর পূরণ করঃ</a:t>
                </a:r>
              </a:p>
              <a:p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(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ক) ২৫ লিটার ৫০ লিটারের......%</a:t>
                </a:r>
              </a:p>
              <a:p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(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খ) ১২০ কিলোগ্রামের ২০% হলো.........কিলোগ্রাম।</a:t>
                </a:r>
              </a:p>
              <a:p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(</a:t>
                </a:r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গ) ১৬ জন লোক হলো......জন লোকের ৩২%।</a:t>
                </a:r>
                <a:endParaRPr lang="en-US" sz="2800" b="1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endParaRPr lang="bn-IN" sz="1000" b="1" dirty="0"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r>
                  <a:rPr lang="bn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৪. 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খিদির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প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ু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র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গ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্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র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া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ম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ে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র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ম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ো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ট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জ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ন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স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ংখ্যা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১২৮০ 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জন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। 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তার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ম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ধ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্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য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ে ৪০%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ল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ো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ক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শ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ি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ক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্ষিত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।  </a:t>
                </a:r>
              </a:p>
              <a:p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  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শিক্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ষ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ি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ত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ল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ো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ক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ে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র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স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ংখ্যা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800" b="1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নির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্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ণ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য়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as-IN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ক</a:t>
                </a:r>
                <a:r>
                  <a:rPr lang="en-US" sz="2800" b="1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র।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12731C-B8B8-5CF4-C39B-4A37EFFBE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66" y="1823246"/>
                <a:ext cx="10792268" cy="3977435"/>
              </a:xfrm>
              <a:prstGeom prst="rect">
                <a:avLst/>
              </a:prstGeom>
              <a:blipFill>
                <a:blip r:embed="rId6"/>
                <a:stretch>
                  <a:fillRect l="-1186" t="-1531" b="-3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0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843C9D1-AAAB-41B1-BC68-3AA1FCA9415F}"/>
              </a:ext>
            </a:extLst>
          </p:cNvPr>
          <p:cNvSpPr txBox="1"/>
          <p:nvPr/>
        </p:nvSpPr>
        <p:spPr>
          <a:xfrm>
            <a:off x="3050392" y="315715"/>
            <a:ext cx="6316159" cy="926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4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আজকের </a:t>
            </a:r>
            <a:r>
              <a:rPr lang="en-US" sz="5440" b="1" dirty="0" err="1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মত</a:t>
            </a:r>
            <a:r>
              <a:rPr lang="en-US" sz="544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440" b="1" dirty="0" err="1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সবাইকে</a:t>
            </a:r>
            <a:r>
              <a:rPr lang="bn-BD" sz="544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...</a:t>
            </a:r>
            <a:endParaRPr lang="en-US" sz="5440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EAA86F2D-6A49-4E1F-80C6-142DC3D71B17}"/>
              </a:ext>
            </a:extLst>
          </p:cNvPr>
          <p:cNvSpPr/>
          <p:nvPr/>
        </p:nvSpPr>
        <p:spPr>
          <a:xfrm>
            <a:off x="2085952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781A925-3F37-40CB-BC3C-9A16B756641A}"/>
              </a:ext>
            </a:extLst>
          </p:cNvPr>
          <p:cNvSpPr/>
          <p:nvPr/>
        </p:nvSpPr>
        <p:spPr>
          <a:xfrm flipV="1">
            <a:off x="2085952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339933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D8336-07A1-42F6-A20B-64E9B0B1923A}"/>
              </a:ext>
            </a:extLst>
          </p:cNvPr>
          <p:cNvSpPr txBox="1"/>
          <p:nvPr/>
        </p:nvSpPr>
        <p:spPr>
          <a:xfrm>
            <a:off x="2290348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ধ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5F3E5-7A62-429C-86A9-C0E2279B5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51" y="3680030"/>
            <a:ext cx="1683848" cy="1657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4E38D64C-BC8D-4DA9-87FE-D86A7CD3ACE2}"/>
              </a:ext>
            </a:extLst>
          </p:cNvPr>
          <p:cNvSpPr/>
          <p:nvPr/>
        </p:nvSpPr>
        <p:spPr>
          <a:xfrm>
            <a:off x="4159295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A1618C8-ACBA-4F11-931D-5C37AB329E0A}"/>
              </a:ext>
            </a:extLst>
          </p:cNvPr>
          <p:cNvSpPr/>
          <p:nvPr/>
        </p:nvSpPr>
        <p:spPr>
          <a:xfrm flipV="1">
            <a:off x="4159295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339933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A78D68-78E3-4966-906B-A4E8AFA43A71}"/>
              </a:ext>
            </a:extLst>
          </p:cNvPr>
          <p:cNvSpPr txBox="1"/>
          <p:nvPr/>
        </p:nvSpPr>
        <p:spPr>
          <a:xfrm>
            <a:off x="4394398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ন্য</a:t>
            </a:r>
            <a:endParaRPr lang="en-US" sz="12513" b="1" dirty="0"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3A4C5344-229E-4ED9-8D2C-AA8BB478EA3C}"/>
              </a:ext>
            </a:extLst>
          </p:cNvPr>
          <p:cNvSpPr/>
          <p:nvPr/>
        </p:nvSpPr>
        <p:spPr>
          <a:xfrm>
            <a:off x="6232638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0AA72BE-97E3-4E5E-8750-59754AA7243A}"/>
              </a:ext>
            </a:extLst>
          </p:cNvPr>
          <p:cNvSpPr/>
          <p:nvPr/>
        </p:nvSpPr>
        <p:spPr>
          <a:xfrm flipV="1">
            <a:off x="6232638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339933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1C165F-531C-4AD0-AFD5-FBA905D31BD7}"/>
              </a:ext>
            </a:extLst>
          </p:cNvPr>
          <p:cNvSpPr txBox="1"/>
          <p:nvPr/>
        </p:nvSpPr>
        <p:spPr>
          <a:xfrm>
            <a:off x="6452388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endParaRPr lang="en-US" sz="12513" b="1" dirty="0"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73BED595-6028-4E55-830C-A598F83093F7}"/>
              </a:ext>
            </a:extLst>
          </p:cNvPr>
          <p:cNvSpPr/>
          <p:nvPr/>
        </p:nvSpPr>
        <p:spPr>
          <a:xfrm>
            <a:off x="8305981" y="1404892"/>
            <a:ext cx="1744561" cy="2072746"/>
          </a:xfrm>
          <a:prstGeom prst="round2SameRect">
            <a:avLst>
              <a:gd name="adj1" fmla="val 25578"/>
              <a:gd name="adj2" fmla="val 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0CC0129-6C1D-49F2-B49C-DD183046C131}"/>
              </a:ext>
            </a:extLst>
          </p:cNvPr>
          <p:cNvSpPr/>
          <p:nvPr/>
        </p:nvSpPr>
        <p:spPr>
          <a:xfrm flipV="1">
            <a:off x="8305981" y="2794232"/>
            <a:ext cx="1744561" cy="2746388"/>
          </a:xfrm>
          <a:custGeom>
            <a:avLst/>
            <a:gdLst>
              <a:gd name="connsiteX0" fmla="*/ 0 w 1924050"/>
              <a:gd name="connsiteY0" fmla="*/ 3028950 h 3028950"/>
              <a:gd name="connsiteX1" fmla="*/ 225636 w 1924050"/>
              <a:gd name="connsiteY1" fmla="*/ 3028950 h 3028950"/>
              <a:gd name="connsiteX2" fmla="*/ 230267 w 1924050"/>
              <a:gd name="connsiteY2" fmla="*/ 2998605 h 3028950"/>
              <a:gd name="connsiteX3" fmla="*/ 962025 w 1924050"/>
              <a:gd name="connsiteY3" fmla="*/ 2402205 h 3028950"/>
              <a:gd name="connsiteX4" fmla="*/ 1693783 w 1924050"/>
              <a:gd name="connsiteY4" fmla="*/ 2998605 h 3028950"/>
              <a:gd name="connsiteX5" fmla="*/ 1698414 w 1924050"/>
              <a:gd name="connsiteY5" fmla="*/ 3028950 h 3028950"/>
              <a:gd name="connsiteX6" fmla="*/ 1924050 w 1924050"/>
              <a:gd name="connsiteY6" fmla="*/ 3028950 h 3028950"/>
              <a:gd name="connsiteX7" fmla="*/ 1924050 w 1924050"/>
              <a:gd name="connsiteY7" fmla="*/ 511182 h 3028950"/>
              <a:gd name="connsiteX8" fmla="*/ 1412868 w 1924050"/>
              <a:gd name="connsiteY8" fmla="*/ 0 h 3028950"/>
              <a:gd name="connsiteX9" fmla="*/ 511182 w 1924050"/>
              <a:gd name="connsiteY9" fmla="*/ 0 h 3028950"/>
              <a:gd name="connsiteX10" fmla="*/ 0 w 1924050"/>
              <a:gd name="connsiteY10" fmla="*/ 511182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4050" h="3028950">
                <a:moveTo>
                  <a:pt x="0" y="3028950"/>
                </a:moveTo>
                <a:lnTo>
                  <a:pt x="225636" y="3028950"/>
                </a:lnTo>
                <a:lnTo>
                  <a:pt x="230267" y="2998605"/>
                </a:lnTo>
                <a:cubicBezTo>
                  <a:pt x="299916" y="2658240"/>
                  <a:pt x="601070" y="2402205"/>
                  <a:pt x="962025" y="2402205"/>
                </a:cubicBezTo>
                <a:cubicBezTo>
                  <a:pt x="1322980" y="2402205"/>
                  <a:pt x="1624135" y="2658240"/>
                  <a:pt x="1693783" y="2998605"/>
                </a:cubicBezTo>
                <a:lnTo>
                  <a:pt x="1698414" y="3028950"/>
                </a:lnTo>
                <a:lnTo>
                  <a:pt x="1924050" y="3028950"/>
                </a:lnTo>
                <a:lnTo>
                  <a:pt x="1924050" y="511182"/>
                </a:lnTo>
                <a:cubicBezTo>
                  <a:pt x="1924050" y="228864"/>
                  <a:pt x="1695186" y="0"/>
                  <a:pt x="1412868" y="0"/>
                </a:cubicBezTo>
                <a:lnTo>
                  <a:pt x="511182" y="0"/>
                </a:lnTo>
                <a:cubicBezTo>
                  <a:pt x="228864" y="0"/>
                  <a:pt x="0" y="228864"/>
                  <a:pt x="0" y="511182"/>
                </a:cubicBezTo>
                <a:close/>
              </a:path>
            </a:pathLst>
          </a:custGeom>
          <a:solidFill>
            <a:srgbClr val="339933"/>
          </a:solidFill>
          <a:ln w="38100">
            <a:noFill/>
          </a:ln>
          <a:effectLst>
            <a:outerShdw blurRad="127000" sx="108000" sy="108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n-BD" sz="1567" dirty="0"/>
              <a:t>  </a:t>
            </a:r>
            <a:endParaRPr lang="en-US" sz="1567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3752B7-3D27-42B3-9C98-7F5104BFD81A}"/>
              </a:ext>
            </a:extLst>
          </p:cNvPr>
          <p:cNvSpPr txBox="1"/>
          <p:nvPr/>
        </p:nvSpPr>
        <p:spPr>
          <a:xfrm>
            <a:off x="8571791" y="1458820"/>
            <a:ext cx="1243648" cy="20152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12513" b="1" dirty="0"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দ</a:t>
            </a:r>
            <a:endParaRPr lang="en-US" sz="12513" b="1" dirty="0"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EB6FA20-EACC-4F87-B3FC-FC346ECC96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5025" y="3912708"/>
            <a:ext cx="1367457" cy="1458222"/>
          </a:xfrm>
          <a:prstGeom prst="ellipse">
            <a:avLst/>
          </a:prstGeom>
          <a:ln w="381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1E7145-CE4A-43B8-A00D-273DB8B94B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39" y="3792198"/>
            <a:ext cx="1701956" cy="15450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D9B81D9-1662-46E0-B568-8B2881AB34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28" y="3792198"/>
            <a:ext cx="1701956" cy="1545057"/>
          </a:xfrm>
          <a:prstGeom prst="rect">
            <a:avLst/>
          </a:prstGeom>
        </p:spPr>
      </p:pic>
      <p:pic>
        <p:nvPicPr>
          <p:cNvPr id="29" name="Picture 4" descr="J:\ataur picture\vc4op.gif">
            <a:extLst>
              <a:ext uri="{FF2B5EF4-FFF2-40B4-BE49-F238E27FC236}">
                <a16:creationId xmlns:a16="http://schemas.microsoft.com/office/drawing/2014/main" id="{1A286AC7-F51B-4D61-8F08-2F119A91A0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407" y="315715"/>
            <a:ext cx="1009683" cy="5285747"/>
          </a:xfrm>
          <a:prstGeom prst="rect">
            <a:avLst/>
          </a:prstGeom>
          <a:noFill/>
        </p:spPr>
      </p:pic>
      <p:pic>
        <p:nvPicPr>
          <p:cNvPr id="30" name="Picture 4" descr="J:\ataur picture\vc4op.gif">
            <a:extLst>
              <a:ext uri="{FF2B5EF4-FFF2-40B4-BE49-F238E27FC236}">
                <a16:creationId xmlns:a16="http://schemas.microsoft.com/office/drawing/2014/main" id="{8E43E91E-CA7A-4438-B06F-18D2E4F96A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3699" y="315715"/>
            <a:ext cx="1009683" cy="5285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456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 animBg="1"/>
      <p:bldP spid="5" grpId="0" animBg="1"/>
      <p:bldP spid="6" grpId="0"/>
      <p:bldP spid="8" grpId="0" animBg="1"/>
      <p:bldP spid="9" grpId="0" animBg="1"/>
      <p:bldP spid="10" grpId="0"/>
      <p:bldP spid="12" grpId="0" animBg="1"/>
      <p:bldP spid="13" grpId="0" animBg="1"/>
      <p:bldP spid="14" grpId="0"/>
      <p:bldP spid="16" grpId="0" animBg="1"/>
      <p:bldP spid="17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2A6F79-6167-4912-B935-FFB9AD49E4B9}"/>
              </a:ext>
            </a:extLst>
          </p:cNvPr>
          <p:cNvSpPr txBox="1"/>
          <p:nvPr/>
        </p:nvSpPr>
        <p:spPr>
          <a:xfrm>
            <a:off x="5943601" y="1066065"/>
            <a:ext cx="3730943" cy="10106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71450">
              <a:bevelT w="419100" h="342900"/>
              <a:bevelB w="266700" h="298450"/>
            </a:sp3d>
          </a:bodyPr>
          <a:lstStyle/>
          <a:p>
            <a:r>
              <a:rPr lang="en-US" sz="5984" b="1" dirty="0" err="1">
                <a:gradFill flip="none" rotWithShape="1">
                  <a:gsLst>
                    <a:gs pos="16000">
                      <a:srgbClr val="FF0000"/>
                    </a:gs>
                    <a:gs pos="38000">
                      <a:srgbClr val="008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5984" b="1" dirty="0">
                <a:gradFill flip="none" rotWithShape="1">
                  <a:gsLst>
                    <a:gs pos="16000">
                      <a:srgbClr val="FF0000"/>
                    </a:gs>
                    <a:gs pos="38000">
                      <a:srgbClr val="008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984" b="1" dirty="0" err="1">
                <a:gradFill flip="none" rotWithShape="1">
                  <a:gsLst>
                    <a:gs pos="16000">
                      <a:srgbClr val="FF0000"/>
                    </a:gs>
                    <a:gs pos="38000">
                      <a:srgbClr val="008000"/>
                    </a:gs>
                    <a:gs pos="78000">
                      <a:srgbClr val="FF0000"/>
                    </a:gs>
                    <a:gs pos="56000">
                      <a:srgbClr val="E40EE4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5984" b="1" dirty="0">
              <a:gradFill flip="none" rotWithShape="1">
                <a:gsLst>
                  <a:gs pos="16000">
                    <a:srgbClr val="FF0000"/>
                  </a:gs>
                  <a:gs pos="38000">
                    <a:srgbClr val="008000"/>
                  </a:gs>
                  <a:gs pos="78000">
                    <a:srgbClr val="FF0000"/>
                  </a:gs>
                  <a:gs pos="56000">
                    <a:srgbClr val="E40EE4"/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 descr="KijRbMriq.png">
            <a:extLst>
              <a:ext uri="{FF2B5EF4-FFF2-40B4-BE49-F238E27FC236}">
                <a16:creationId xmlns:a16="http://schemas.microsoft.com/office/drawing/2014/main" id="{69891DA7-1DD0-4AA0-90A1-30BFF9C99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646110" y="-403838"/>
            <a:ext cx="2442172" cy="2527301"/>
          </a:xfrm>
          <a:prstGeom prst="rect">
            <a:avLst/>
          </a:prstGeom>
        </p:spPr>
      </p:pic>
      <p:pic>
        <p:nvPicPr>
          <p:cNvPr id="4" name="Picture 3" descr="KijRbMriq.png">
            <a:extLst>
              <a:ext uri="{FF2B5EF4-FFF2-40B4-BE49-F238E27FC236}">
                <a16:creationId xmlns:a16="http://schemas.microsoft.com/office/drawing/2014/main" id="{8765CC9D-0823-4864-803B-CE7283D5A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-258817" y="-432039"/>
            <a:ext cx="2442170" cy="2527300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C2F321C3-FAE6-40D5-AACD-548D35E508EB}"/>
              </a:ext>
            </a:extLst>
          </p:cNvPr>
          <p:cNvSpPr/>
          <p:nvPr/>
        </p:nvSpPr>
        <p:spPr>
          <a:xfrm>
            <a:off x="1987174" y="1235826"/>
            <a:ext cx="3247262" cy="4005620"/>
          </a:xfrm>
          <a:prstGeom prst="frame">
            <a:avLst>
              <a:gd name="adj1" fmla="val 2383"/>
            </a:avLst>
          </a:prstGeom>
          <a:solidFill>
            <a:srgbClr val="80008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038296F2-5F00-4463-84E1-84FC3B522E52}"/>
              </a:ext>
            </a:extLst>
          </p:cNvPr>
          <p:cNvSpPr/>
          <p:nvPr/>
        </p:nvSpPr>
        <p:spPr>
          <a:xfrm>
            <a:off x="1809805" y="1060390"/>
            <a:ext cx="3597320" cy="4353132"/>
          </a:xfrm>
          <a:prstGeom prst="frame">
            <a:avLst>
              <a:gd name="adj1" fmla="val 3462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2A27736-BDB6-4181-97D7-BCE74EB49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654219"/>
              </p:ext>
            </p:extLst>
          </p:nvPr>
        </p:nvGraphicFramePr>
        <p:xfrm>
          <a:off x="5897541" y="2116758"/>
          <a:ext cx="5245587" cy="329676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32078">
                  <a:extLst>
                    <a:ext uri="{9D8B030D-6E8A-4147-A177-3AD203B41FA5}">
                      <a16:colId xmlns:a16="http://schemas.microsoft.com/office/drawing/2014/main" val="189604312"/>
                    </a:ext>
                  </a:extLst>
                </a:gridCol>
                <a:gridCol w="3713509">
                  <a:extLst>
                    <a:ext uri="{9D8B030D-6E8A-4147-A177-3AD203B41FA5}">
                      <a16:colId xmlns:a16="http://schemas.microsoft.com/office/drawing/2014/main" val="1452276987"/>
                    </a:ext>
                  </a:extLst>
                </a:gridCol>
              </a:tblGrid>
              <a:tr h="824191">
                <a:tc>
                  <a:txBody>
                    <a:bodyPr/>
                    <a:lstStyle/>
                    <a:p>
                      <a:pPr algn="r"/>
                      <a:r>
                        <a:rPr lang="bn-BD" sz="36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শ্রেণি</a:t>
                      </a:r>
                      <a:r>
                        <a:rPr lang="en-US" sz="3600" b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:</a:t>
                      </a:r>
                      <a:endParaRPr lang="en-US" sz="36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পঞ্চম</a:t>
                      </a:r>
                      <a:endParaRPr lang="bn-BD" sz="3600" b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110822"/>
                  </a:ext>
                </a:extLst>
              </a:tr>
              <a:tr h="82419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বিষয়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 :            </a:t>
                      </a:r>
                      <a:endParaRPr kumimoji="0" lang="bn-BD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72EA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Kalpurush" panose="02000600000000000000" pitchFamily="2" charset="0"/>
                        <a:ea typeface="+mn-ea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প্রাথমিক</a:t>
                      </a:r>
                      <a:r>
                        <a:rPr lang="en-US" sz="3600" b="1" dirty="0"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গণিত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72EA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          </a:t>
                      </a:r>
                      <a:endParaRPr kumimoji="0" lang="bn-BD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72EA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Kalpurush" panose="02000600000000000000" pitchFamily="2" charset="0"/>
                        <a:ea typeface="+mn-ea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1125894"/>
                  </a:ext>
                </a:extLst>
              </a:tr>
              <a:tr h="82419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সময়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 </a:t>
                      </a: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:</a:t>
                      </a: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purush" panose="02000600000000000000" pitchFamily="2" charset="0"/>
                          <a:ea typeface="+mn-ea"/>
                          <a:cs typeface="Kalpurush" panose="02000600000000000000" pitchFamily="2" charset="0"/>
                        </a:rPr>
                        <a:t>৫০ মিনিট</a:t>
                      </a: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1117999"/>
                  </a:ext>
                </a:extLst>
              </a:tr>
              <a:tr h="824191">
                <a:tc>
                  <a:txBody>
                    <a:bodyPr/>
                    <a:lstStyle/>
                    <a:p>
                      <a:pPr algn="r"/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তারিখ</a:t>
                      </a: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: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endParaRPr lang="en-US" sz="36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৩০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-</a:t>
                      </a: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০৭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-২০২</a:t>
                      </a:r>
                      <a:r>
                        <a:rPr lang="en-US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৬</a:t>
                      </a:r>
                      <a:r>
                        <a:rPr lang="bn-BD" sz="3600" b="1" dirty="0"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খ্রি.</a:t>
                      </a:r>
                      <a:endParaRPr lang="en-US" sz="3600" b="1" dirty="0"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L="82910" marR="82910" marT="41455" marB="4145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77629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7BEB7FA-99A8-F143-B519-485166E18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36" y="1289616"/>
            <a:ext cx="3049473" cy="3870369"/>
          </a:xfrm>
          <a:prstGeom prst="rect">
            <a:avLst/>
          </a:prstGeom>
          <a:ln w="28575">
            <a:solidFill>
              <a:srgbClr val="80008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34F8C7-C80F-333D-5759-0193AE46B5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01227" y="200896"/>
            <a:ext cx="308393" cy="33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17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910697-68DD-4433-8323-6C93B8B476A8}"/>
              </a:ext>
            </a:extLst>
          </p:cNvPr>
          <p:cNvSpPr txBox="1"/>
          <p:nvPr/>
        </p:nvSpPr>
        <p:spPr>
          <a:xfrm>
            <a:off x="3411750" y="141203"/>
            <a:ext cx="506370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এসো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মনোযোগ সহকার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ে দেখি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505C8F6-C8BD-24DA-5244-525E067C0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851308"/>
              </p:ext>
            </p:extLst>
          </p:nvPr>
        </p:nvGraphicFramePr>
        <p:xfrm>
          <a:off x="281305" y="835159"/>
          <a:ext cx="4932050" cy="4932360"/>
        </p:xfrm>
        <a:graphic>
          <a:graphicData uri="http://schemas.openxmlformats.org/drawingml/2006/table">
            <a:tbl>
              <a:tblPr firstRow="1" lastRow="1" bandRow="1">
                <a:tableStyleId>{5940675A-B579-460E-94D1-54222C63F5DA}</a:tableStyleId>
              </a:tblPr>
              <a:tblGrid>
                <a:gridCol w="493205">
                  <a:extLst>
                    <a:ext uri="{9D8B030D-6E8A-4147-A177-3AD203B41FA5}">
                      <a16:colId xmlns:a16="http://schemas.microsoft.com/office/drawing/2014/main" val="3658230428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631882471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3553096785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1499458958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3750888703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3476649681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3228930691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1843854603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787029196"/>
                    </a:ext>
                  </a:extLst>
                </a:gridCol>
                <a:gridCol w="493205">
                  <a:extLst>
                    <a:ext uri="{9D8B030D-6E8A-4147-A177-3AD203B41FA5}">
                      <a16:colId xmlns:a16="http://schemas.microsoft.com/office/drawing/2014/main" val="1673423576"/>
                    </a:ext>
                  </a:extLst>
                </a:gridCol>
              </a:tblGrid>
              <a:tr h="493236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516929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84088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645829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15695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795719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264703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309027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58972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610217"/>
                  </a:ext>
                </a:extLst>
              </a:tr>
              <a:tr h="493236"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n w="5715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36433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F0409BA-7105-4AB2-671B-C833197D0BA4}"/>
              </a:ext>
            </a:extLst>
          </p:cNvPr>
          <p:cNvSpPr/>
          <p:nvPr/>
        </p:nvSpPr>
        <p:spPr>
          <a:xfrm>
            <a:off x="5697786" y="952835"/>
            <a:ext cx="5655907" cy="1495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বাম</a:t>
            </a:r>
            <a:r>
              <a:rPr lang="bn-IN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পাশের চিত্রে আমরা কী দেখতে পাচ্ছি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1FE05B-8E82-C6EB-5F9A-C1A6A4919ACD}"/>
              </a:ext>
            </a:extLst>
          </p:cNvPr>
          <p:cNvSpPr/>
          <p:nvPr/>
        </p:nvSpPr>
        <p:spPr>
          <a:xfrm rot="10800000" flipV="1">
            <a:off x="6783668" y="1966490"/>
            <a:ext cx="3808131" cy="844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বড়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বর্গক্ষেত্র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222504-67E3-0916-94D8-1B46438638F1}"/>
              </a:ext>
            </a:extLst>
          </p:cNvPr>
          <p:cNvSpPr/>
          <p:nvPr/>
        </p:nvSpPr>
        <p:spPr>
          <a:xfrm rot="10800000" flipV="1">
            <a:off x="5647497" y="2349815"/>
            <a:ext cx="5655907" cy="1495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বর্গক্ষেত্রটিকে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কতটি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ছোট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বর্গে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E91664-89E7-D421-A68A-6E5C406DA55F}"/>
              </a:ext>
            </a:extLst>
          </p:cNvPr>
          <p:cNvSpPr/>
          <p:nvPr/>
        </p:nvSpPr>
        <p:spPr>
          <a:xfrm rot="10800000" flipV="1">
            <a:off x="7257234" y="3267697"/>
            <a:ext cx="2013765" cy="844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১০০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5660777-AE76-F6D1-F6D3-B8447BDA1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20974"/>
              </p:ext>
            </p:extLst>
          </p:nvPr>
        </p:nvGraphicFramePr>
        <p:xfrm>
          <a:off x="1780673" y="854521"/>
          <a:ext cx="3419983" cy="2460180"/>
        </p:xfrm>
        <a:graphic>
          <a:graphicData uri="http://schemas.openxmlformats.org/drawingml/2006/table">
            <a:tbl>
              <a:tblPr firstRow="1" lastRow="1" bandRow="1">
                <a:tableStyleId>{8A107856-5554-42FB-B03E-39F5DBC370BA}</a:tableStyleId>
              </a:tblPr>
              <a:tblGrid>
                <a:gridCol w="488569">
                  <a:extLst>
                    <a:ext uri="{9D8B030D-6E8A-4147-A177-3AD203B41FA5}">
                      <a16:colId xmlns:a16="http://schemas.microsoft.com/office/drawing/2014/main" val="3575727445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826978250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1346228128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4286703079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2027294628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1716129343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761547183"/>
                    </a:ext>
                  </a:extLst>
                </a:gridCol>
              </a:tblGrid>
              <a:tr h="4846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145394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432358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509129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186934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92723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A13E197-0E28-44DB-BE97-76D4B0E0CC41}"/>
              </a:ext>
            </a:extLst>
          </p:cNvPr>
          <p:cNvSpPr/>
          <p:nvPr/>
        </p:nvSpPr>
        <p:spPr>
          <a:xfrm>
            <a:off x="5482492" y="3259451"/>
            <a:ext cx="6086496" cy="968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কতটি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ছোট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বর্গ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রং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4432A1-DF74-2DD5-4F1D-B383DA5E84EF}"/>
              </a:ext>
            </a:extLst>
          </p:cNvPr>
          <p:cNvSpPr/>
          <p:nvPr/>
        </p:nvSpPr>
        <p:spPr>
          <a:xfrm rot="10800000" flipV="1">
            <a:off x="7007750" y="2771816"/>
            <a:ext cx="2512731" cy="844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৩৫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633A1A-1359-F747-5FC7-8DD41F8244F5}"/>
              </a:ext>
            </a:extLst>
          </p:cNvPr>
          <p:cNvSpPr/>
          <p:nvPr/>
        </p:nvSpPr>
        <p:spPr>
          <a:xfrm>
            <a:off x="5472355" y="1030823"/>
            <a:ext cx="6006189" cy="1231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বড়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বর্গক্ষেত্রটির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অংশ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রং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2E4F23-CF20-18A9-8CF1-465413E45935}"/>
                  </a:ext>
                </a:extLst>
              </p:cNvPr>
              <p:cNvSpPr txBox="1"/>
              <p:nvPr/>
            </p:nvSpPr>
            <p:spPr>
              <a:xfrm>
                <a:off x="5291774" y="1980313"/>
                <a:ext cx="6380842" cy="1673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এখানে</a:t>
                </a:r>
                <a:r>
                  <a:rPr lang="en-US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bn-IN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বড় </a:t>
                </a:r>
                <a:r>
                  <a:rPr lang="en-US" sz="4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বর্গ</a:t>
                </a:r>
                <a:r>
                  <a:rPr lang="bn-IN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ক্ষেত্রটির</a:t>
                </a:r>
                <a:r>
                  <a:rPr lang="en-US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4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৩৫</m:t>
                        </m:r>
                      </m:num>
                      <m:den>
                        <m:r>
                          <a:rPr lang="en-US" sz="4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অংশ</a:t>
                </a:r>
                <a:r>
                  <a:rPr lang="en-US" sz="40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রং</a:t>
                </a:r>
                <a:r>
                  <a:rPr lang="en-US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করা</a:t>
                </a:r>
                <a:r>
                  <a:rPr lang="en-US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4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হয়েছে</a:t>
                </a:r>
                <a:r>
                  <a:rPr lang="en-US" sz="4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  <a:endParaRPr lang="bn-IN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2E4F23-CF20-18A9-8CF1-465413E45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774" y="1980313"/>
                <a:ext cx="6380842" cy="1673984"/>
              </a:xfrm>
              <a:prstGeom prst="rect">
                <a:avLst/>
              </a:prstGeom>
              <a:blipFill>
                <a:blip r:embed="rId2"/>
                <a:stretch>
                  <a:fillRect l="-3534" r="-3247" b="-16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A3C1FC-615A-7A89-AF71-364DA58C806E}"/>
                  </a:ext>
                </a:extLst>
              </p:cNvPr>
              <p:cNvSpPr txBox="1"/>
              <p:nvPr/>
            </p:nvSpPr>
            <p:spPr>
              <a:xfrm>
                <a:off x="5421110" y="3575324"/>
                <a:ext cx="6228442" cy="2623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৩৫</m:t>
                        </m:r>
                      </m:num>
                      <m:den>
                        <m:r>
                          <a:rPr lang="en-US" sz="36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Kalpurush" panose="020006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ভগ্নাংশটিকে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নিম্নরূপে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পড়া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যায়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</a:p>
              <a:p>
                <a:pPr marL="1485900" lvl="2" indent="-571500">
                  <a:buFont typeface="Wingdings" panose="05000000000000000000" pitchFamily="2" charset="2"/>
                  <a:buChar char="q"/>
                </a:pP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১00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ভাগের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৩৫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ভাগ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।</a:t>
                </a:r>
              </a:p>
              <a:p>
                <a:pPr marL="1485900" lvl="2" indent="-571500">
                  <a:buFont typeface="Wingdings" panose="05000000000000000000" pitchFamily="2" charset="2"/>
                  <a:buChar char="q"/>
                </a:pP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প্রতি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শতে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৩৫</a:t>
                </a:r>
              </a:p>
              <a:p>
                <a:pPr marL="1485900" lvl="2" indent="-571500">
                  <a:buFont typeface="Wingdings" panose="05000000000000000000" pitchFamily="2" charset="2"/>
                  <a:buChar char="q"/>
                </a:pPr>
                <a:r>
                  <a:rPr lang="en-US" sz="36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শতকরা</a:t>
                </a:r>
                <a:r>
                  <a:rPr lang="en-US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৩৫ </a:t>
                </a:r>
                <a:endParaRPr lang="bn-IN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A3C1FC-615A-7A89-AF71-364DA58C8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110" y="3575324"/>
                <a:ext cx="6228442" cy="2623860"/>
              </a:xfrm>
              <a:prstGeom prst="rect">
                <a:avLst/>
              </a:prstGeom>
              <a:blipFill>
                <a:blip r:embed="rId3"/>
                <a:stretch>
                  <a:fillRect r="-2348" b="-9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854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2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6" grpId="1"/>
      <p:bldP spid="8" grpId="0"/>
      <p:bldP spid="8" grpId="1"/>
      <p:bldP spid="10" grpId="0"/>
      <p:bldP spid="10" grpId="1"/>
      <p:bldP spid="11" grpId="0"/>
      <p:bldP spid="11" grpId="1"/>
      <p:bldP spid="1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E22F5B-61B8-43C9-9038-1C5501B26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08" y="1306268"/>
            <a:ext cx="6430353" cy="49119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06C506-F856-44FB-9C89-63F0A86C57EA}"/>
              </a:ext>
            </a:extLst>
          </p:cNvPr>
          <p:cNvSpPr txBox="1"/>
          <p:nvPr/>
        </p:nvSpPr>
        <p:spPr>
          <a:xfrm>
            <a:off x="2381684" y="385353"/>
            <a:ext cx="7123833" cy="926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bn-BD" sz="5440" b="1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আমাদের </a:t>
            </a:r>
            <a:r>
              <a:rPr lang="bn-IN" sz="5440" b="1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</a:t>
            </a:r>
            <a:r>
              <a:rPr lang="bn-BD" sz="5440" b="1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জকের </a:t>
            </a:r>
            <a:r>
              <a:rPr lang="en-US" sz="5440" b="1" dirty="0" err="1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bn-BD" sz="5440" b="1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5440" b="1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...</a:t>
            </a:r>
            <a:r>
              <a:rPr lang="bn-BD" sz="5440" b="1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..</a:t>
            </a:r>
            <a:endParaRPr lang="en-US" sz="5440" b="1" dirty="0">
              <a:ln w="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D50F75-9DB8-4977-B8B2-37853D5C9EDB}"/>
              </a:ext>
            </a:extLst>
          </p:cNvPr>
          <p:cNvSpPr/>
          <p:nvPr/>
        </p:nvSpPr>
        <p:spPr>
          <a:xfrm>
            <a:off x="1882647" y="1532303"/>
            <a:ext cx="5831287" cy="2654295"/>
          </a:xfrm>
          <a:prstGeom prst="rect">
            <a:avLst/>
          </a:prstGeom>
          <a:noFill/>
          <a:ln w="28575">
            <a:noFill/>
          </a:ln>
        </p:spPr>
        <p:txBody>
          <a:bodyPr wrap="square" lIns="82910" tIns="41455" rIns="82910" bIns="41455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6600">
                  <a:solidFill>
                    <a:srgbClr val="990033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endParaRPr lang="bn-BD" sz="5400" b="1" dirty="0">
              <a:ln w="6600">
                <a:solidFill>
                  <a:srgbClr val="990033"/>
                </a:solidFill>
                <a:prstDash val="solid"/>
              </a:ln>
              <a:solidFill>
                <a:srgbClr val="FF0066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352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অধ্যায়: </a:t>
            </a:r>
            <a:r>
              <a:rPr lang="en-US" sz="4352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BD" sz="4352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352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4352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পাঠ্যাংশ</a:t>
            </a:r>
            <a:r>
              <a:rPr lang="bn-BD" sz="4352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sz="4352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352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শতকরার</a:t>
            </a:r>
            <a:r>
              <a:rPr lang="en-US" sz="4352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352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ধারণা</a:t>
            </a:r>
            <a:endParaRPr lang="bn-IN" sz="4352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BC1B02-D3DB-454C-8183-189845C7B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52" y="2845511"/>
            <a:ext cx="3756990" cy="33480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142541-7771-46A1-9FDF-CF0F9E8EBF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41131" y="695369"/>
            <a:ext cx="2812640" cy="5928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560477-642A-4389-97F3-292272ED02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165" y="29752"/>
            <a:ext cx="1326905" cy="12765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3B92F7D4-4F7B-12B5-5B82-6C67AA5A0EFC}"/>
              </a:ext>
            </a:extLst>
          </p:cNvPr>
          <p:cNvSpPr/>
          <p:nvPr/>
        </p:nvSpPr>
        <p:spPr>
          <a:xfrm>
            <a:off x="261130" y="125852"/>
            <a:ext cx="1217867" cy="1276516"/>
          </a:xfrm>
          <a:prstGeom prst="roundRect">
            <a:avLst>
              <a:gd name="adj" fmla="val 30745"/>
            </a:avLst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1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4835CA-8B14-4CC8-8DD4-CEA4449886A8}"/>
              </a:ext>
            </a:extLst>
          </p:cNvPr>
          <p:cNvSpPr txBox="1"/>
          <p:nvPr/>
        </p:nvSpPr>
        <p:spPr>
          <a:xfrm>
            <a:off x="1527647" y="2650486"/>
            <a:ext cx="9866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bn-BD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ধারণা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লাভ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প্রতীকের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সাহায্যে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প্রকাশ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</a:p>
        </p:txBody>
      </p:sp>
      <p:sp>
        <p:nvSpPr>
          <p:cNvPr id="3" name="Chevron 4">
            <a:extLst>
              <a:ext uri="{FF2B5EF4-FFF2-40B4-BE49-F238E27FC236}">
                <a16:creationId xmlns:a16="http://schemas.microsoft.com/office/drawing/2014/main" id="{0FB6D029-E7DE-47D5-A27E-74B6E21B2D25}"/>
              </a:ext>
            </a:extLst>
          </p:cNvPr>
          <p:cNvSpPr/>
          <p:nvPr/>
        </p:nvSpPr>
        <p:spPr>
          <a:xfrm>
            <a:off x="296541" y="2659755"/>
            <a:ext cx="1148754" cy="458635"/>
          </a:xfrm>
          <a:prstGeom prst="chevron">
            <a:avLst/>
          </a:prstGeom>
          <a:solidFill>
            <a:srgbClr val="990033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91DA98-17D5-4723-9F6D-F97EA6CC4A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648" y="3172820"/>
            <a:ext cx="482353" cy="482353"/>
          </a:xfrm>
          <a:prstGeom prst="rect">
            <a:avLst/>
          </a:prstGeom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78F63AC-0EBA-4428-A5E4-37703CD009DC}"/>
              </a:ext>
            </a:extLst>
          </p:cNvPr>
          <p:cNvSpPr txBox="1"/>
          <p:nvPr/>
        </p:nvSpPr>
        <p:spPr>
          <a:xfrm>
            <a:off x="4377805" y="366090"/>
            <a:ext cx="3131591" cy="10106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71450">
              <a:bevelT w="419100" h="342900" prst="riblet"/>
              <a:bevelB w="266700" h="298450"/>
            </a:sp3d>
          </a:bodyPr>
          <a:lstStyle/>
          <a:p>
            <a:pPr algn="ctr"/>
            <a:r>
              <a:rPr lang="en-US" sz="5984" b="1" dirty="0" err="1">
                <a:gradFill flip="none" rotWithShape="1">
                  <a:gsLst>
                    <a:gs pos="22000">
                      <a:srgbClr val="FF0066"/>
                    </a:gs>
                    <a:gs pos="56000">
                      <a:srgbClr val="C00000"/>
                    </a:gs>
                    <a:gs pos="75000">
                      <a:srgbClr val="00B050"/>
                    </a:gs>
                    <a:gs pos="93000">
                      <a:srgbClr val="0033CC"/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শিখনফল</a:t>
            </a:r>
            <a:endParaRPr lang="en-US" sz="5984" b="1" dirty="0">
              <a:gradFill flip="none" rotWithShape="1">
                <a:gsLst>
                  <a:gs pos="22000">
                    <a:srgbClr val="FF0066"/>
                  </a:gs>
                  <a:gs pos="56000">
                    <a:srgbClr val="C00000"/>
                  </a:gs>
                  <a:gs pos="75000">
                    <a:srgbClr val="00B050"/>
                  </a:gs>
                  <a:gs pos="93000">
                    <a:srgbClr val="0033CC"/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446420-DC9F-4E15-BCD4-4ED4FBB3FCC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7671" y="56708"/>
            <a:ext cx="1950235" cy="173718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5909E2-05C6-4FE1-8AB8-1C93E97B48FE}"/>
              </a:ext>
            </a:extLst>
          </p:cNvPr>
          <p:cNvSpPr txBox="1"/>
          <p:nvPr/>
        </p:nvSpPr>
        <p:spPr>
          <a:xfrm>
            <a:off x="910399" y="1793892"/>
            <a:ext cx="5502037" cy="75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352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99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এই পাঠ শেষে শিক্ষার্থীরা..</a:t>
            </a:r>
            <a:r>
              <a:rPr lang="bn-IN" sz="399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endParaRPr lang="en-US" sz="4896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F4AA85-7E0C-1B61-6045-85E3A207BA10}"/>
              </a:ext>
            </a:extLst>
          </p:cNvPr>
          <p:cNvSpPr txBox="1"/>
          <p:nvPr/>
        </p:nvSpPr>
        <p:spPr>
          <a:xfrm>
            <a:off x="1491783" y="3645568"/>
            <a:ext cx="9866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bn-BD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শতকরাকে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সাধারণ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ভগ্নাংশে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রূপান্তর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bn-IN" sz="28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:a16="http://schemas.microsoft.com/office/drawing/2014/main" id="{28AD3746-996E-BB32-42D8-F3FF4C834D8B}"/>
              </a:ext>
            </a:extLst>
          </p:cNvPr>
          <p:cNvSpPr/>
          <p:nvPr/>
        </p:nvSpPr>
        <p:spPr>
          <a:xfrm>
            <a:off x="260677" y="3654837"/>
            <a:ext cx="1148754" cy="458635"/>
          </a:xfrm>
          <a:prstGeom prst="chevron">
            <a:avLst/>
          </a:prstGeom>
          <a:solidFill>
            <a:srgbClr val="990033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4D4B16-994D-075C-D58B-256266F13C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784" y="4167902"/>
            <a:ext cx="482353" cy="482353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9D1AA3-C76D-D7CB-8628-75FAA457F68B}"/>
              </a:ext>
            </a:extLst>
          </p:cNvPr>
          <p:cNvSpPr txBox="1"/>
          <p:nvPr/>
        </p:nvSpPr>
        <p:spPr>
          <a:xfrm>
            <a:off x="1473852" y="4685467"/>
            <a:ext cx="9866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.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bn-BD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সাধারণ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ভগ্নাংশকে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শতকরায়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রূপান্তর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bn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  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bn-IN" sz="28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Chevron 4">
            <a:extLst>
              <a:ext uri="{FF2B5EF4-FFF2-40B4-BE49-F238E27FC236}">
                <a16:creationId xmlns:a16="http://schemas.microsoft.com/office/drawing/2014/main" id="{00369C99-AA7F-283C-AE8D-844FBE2E5E23}"/>
              </a:ext>
            </a:extLst>
          </p:cNvPr>
          <p:cNvSpPr/>
          <p:nvPr/>
        </p:nvSpPr>
        <p:spPr>
          <a:xfrm>
            <a:off x="242746" y="4694736"/>
            <a:ext cx="1148754" cy="458635"/>
          </a:xfrm>
          <a:prstGeom prst="chevron">
            <a:avLst/>
          </a:prstGeom>
          <a:solidFill>
            <a:srgbClr val="990033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67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B4DED0-8C83-A65C-3845-D92B1EFA2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853" y="5207801"/>
            <a:ext cx="482353" cy="482353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C19D79-29B9-4DC4-19CE-BFB09B7A236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0677" y="117486"/>
            <a:ext cx="1468530" cy="13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9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6752E-6 5.43784E-7 L 0.82198 -0.0186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92" y="-9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9.39495E-7 L 0.61806 -0.009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3" y="-4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-7.50574E-7 L 0.61298 -0.0125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49" y="-6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279452-4FF0-4282-8BE6-B5828FD40E91}"/>
              </a:ext>
            </a:extLst>
          </p:cNvPr>
          <p:cNvSpPr txBox="1"/>
          <p:nvPr/>
        </p:nvSpPr>
        <p:spPr>
          <a:xfrm>
            <a:off x="2298563" y="99594"/>
            <a:ext cx="7290074" cy="64776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চের ছবি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মনোযোগ সহকার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ে দেখি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041D854-B7FA-AB7C-C0CF-CED34E1296BB}"/>
              </a:ext>
            </a:extLst>
          </p:cNvPr>
          <p:cNvGrpSpPr/>
          <p:nvPr/>
        </p:nvGrpSpPr>
        <p:grpSpPr>
          <a:xfrm>
            <a:off x="2726394" y="708684"/>
            <a:ext cx="6434412" cy="4291363"/>
            <a:chOff x="2726394" y="896763"/>
            <a:chExt cx="6434412" cy="429136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4D14C31-0928-859B-DB25-CE09C1E8C9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6394" y="896763"/>
              <a:ext cx="6434412" cy="42913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8996E4-365F-080B-A4E8-57EBF6365D2E}"/>
                </a:ext>
              </a:extLst>
            </p:cNvPr>
            <p:cNvGrpSpPr/>
            <p:nvPr/>
          </p:nvGrpSpPr>
          <p:grpSpPr>
            <a:xfrm>
              <a:off x="3924300" y="1486221"/>
              <a:ext cx="3419475" cy="615553"/>
              <a:chOff x="3924300" y="3191196"/>
              <a:chExt cx="3419475" cy="61555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D2D0948-BC54-3474-8439-436BC5BF2C76}"/>
                  </a:ext>
                </a:extLst>
              </p:cNvPr>
              <p:cNvSpPr/>
              <p:nvPr/>
            </p:nvSpPr>
            <p:spPr>
              <a:xfrm>
                <a:off x="3924300" y="3227510"/>
                <a:ext cx="3419475" cy="54292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94D669-2E10-1487-2967-25D602E21C6A}"/>
                  </a:ext>
                </a:extLst>
              </p:cNvPr>
              <p:cNvSpPr txBox="1"/>
              <p:nvPr/>
            </p:nvSpPr>
            <p:spPr>
              <a:xfrm>
                <a:off x="3971925" y="3191196"/>
                <a:ext cx="3324225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মিমো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20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বস্ত্রবিতান</a:t>
                </a:r>
                <a:endPara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  <a:p>
                <a:pPr algn="ctr"/>
                <a:r>
                  <a:rPr lang="en-US" sz="1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এখানে</a:t>
                </a:r>
                <a:r>
                  <a:rPr lang="en-US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সব </a:t>
                </a:r>
                <a:r>
                  <a:rPr lang="en-US" sz="1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ধরনের</a:t>
                </a:r>
                <a:r>
                  <a:rPr lang="en-US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1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কাপড়</a:t>
                </a:r>
                <a:r>
                  <a:rPr lang="en-US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1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বিক্রয়</a:t>
                </a:r>
                <a:r>
                  <a:rPr lang="en-US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1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করা</a:t>
                </a:r>
                <a:r>
                  <a:rPr lang="en-US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1400" b="1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হয়</a:t>
                </a:r>
                <a:endParaRPr lang="en-U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A26F86-D0E4-49AD-1B67-A112F1DCE365}"/>
                </a:ext>
              </a:extLst>
            </p:cNvPr>
            <p:cNvSpPr/>
            <p:nvPr/>
          </p:nvSpPr>
          <p:spPr>
            <a:xfrm>
              <a:off x="6657975" y="4238625"/>
              <a:ext cx="352425" cy="247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D6B287-58F0-B373-DB20-AB42DAC006C8}"/>
                </a:ext>
              </a:extLst>
            </p:cNvPr>
            <p:cNvSpPr txBox="1"/>
            <p:nvPr/>
          </p:nvSpPr>
          <p:spPr>
            <a:xfrm>
              <a:off x="6362700" y="4193887"/>
              <a:ext cx="8667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২৫%</a:t>
              </a:r>
              <a:r>
                <a:rPr lang="bn-BD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endPara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BBBE28B-4718-F215-8375-B9197FC01270}"/>
              </a:ext>
            </a:extLst>
          </p:cNvPr>
          <p:cNvSpPr/>
          <p:nvPr/>
        </p:nvSpPr>
        <p:spPr>
          <a:xfrm>
            <a:off x="2566988" y="5219916"/>
            <a:ext cx="6753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উপরে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ছবিতে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এটি কীসের দোকান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080854-72B5-8620-C410-6FC26A8766F9}"/>
              </a:ext>
            </a:extLst>
          </p:cNvPr>
          <p:cNvSpPr/>
          <p:nvPr/>
        </p:nvSpPr>
        <p:spPr>
          <a:xfrm>
            <a:off x="2566988" y="5187441"/>
            <a:ext cx="6753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এটি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কাপড়ে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র দোকান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।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D0EAF5-2956-A630-FDFA-9B1035E45955}"/>
              </a:ext>
            </a:extLst>
          </p:cNvPr>
          <p:cNvSpPr/>
          <p:nvPr/>
        </p:nvSpPr>
        <p:spPr>
          <a:xfrm>
            <a:off x="2206921" y="5224885"/>
            <a:ext cx="7473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এখানে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 টাকা ছাড়ের কথা বলা হয়েছে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CF7FA1-1B28-649C-0DA4-96F7CB37E5CD}"/>
              </a:ext>
            </a:extLst>
          </p:cNvPr>
          <p:cNvSpPr/>
          <p:nvPr/>
        </p:nvSpPr>
        <p:spPr>
          <a:xfrm>
            <a:off x="5053535" y="5181340"/>
            <a:ext cx="2060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২৫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7E1089-399D-547B-0FD7-A4FA11E5DD5C}"/>
              </a:ext>
            </a:extLst>
          </p:cNvPr>
          <p:cNvSpPr/>
          <p:nvPr/>
        </p:nvSpPr>
        <p:spPr>
          <a:xfrm>
            <a:off x="1758044" y="5214406"/>
            <a:ext cx="8371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 টাকায় ২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টাকা ছাড়ের কথা বলা হয়েছে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1BD907-8E02-2D33-5CAB-49FCD9C7D1AA}"/>
              </a:ext>
            </a:extLst>
          </p:cNvPr>
          <p:cNvSpPr/>
          <p:nvPr/>
        </p:nvSpPr>
        <p:spPr>
          <a:xfrm>
            <a:off x="1898118" y="5116430"/>
            <a:ext cx="83562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১০০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টাকায় </a:t>
            </a:r>
            <a:r>
              <a:rPr lang="bn-BD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bn-BD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 ছাড়ের কথা বলা হয়েছে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।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D3A173-00B7-2833-73E5-F6F576F11325}"/>
              </a:ext>
            </a:extLst>
          </p:cNvPr>
          <p:cNvSpPr/>
          <p:nvPr/>
        </p:nvSpPr>
        <p:spPr>
          <a:xfrm>
            <a:off x="1765487" y="5159970"/>
            <a:ext cx="8356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এর সামনে যে চিহ্ন আছে এটি কী চিহ্ন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4772030-FFAF-8C6B-6E1D-7A7B5E8E2E1A}"/>
              </a:ext>
            </a:extLst>
          </p:cNvPr>
          <p:cNvSpPr/>
          <p:nvPr/>
        </p:nvSpPr>
        <p:spPr>
          <a:xfrm>
            <a:off x="2580915" y="5116431"/>
            <a:ext cx="672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%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(</a:t>
            </a:r>
            <a:r>
              <a:rPr lang="bn-BD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এটি শতকরা চিহ্ন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)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50EC67C4-0A7B-31B9-5871-ECD495A9C55D}"/>
              </a:ext>
            </a:extLst>
          </p:cNvPr>
          <p:cNvSpPr/>
          <p:nvPr/>
        </p:nvSpPr>
        <p:spPr>
          <a:xfrm>
            <a:off x="6507159" y="3921675"/>
            <a:ext cx="640080" cy="548640"/>
          </a:xfrm>
          <a:prstGeom prst="donut">
            <a:avLst>
              <a:gd name="adj" fmla="val 1069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19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2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8DF763-A7C6-44B9-B352-BD9A1BB2D115}"/>
              </a:ext>
            </a:extLst>
          </p:cNvPr>
          <p:cNvSpPr txBox="1"/>
          <p:nvPr/>
        </p:nvSpPr>
        <p:spPr>
          <a:xfrm>
            <a:off x="1720575" y="133759"/>
            <a:ext cx="844605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bn-BD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এসো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bn-BD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চের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মনোযোগ সহকার</a:t>
            </a:r>
            <a:r>
              <a:rPr lang="bn-BD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লক্ষ্য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531B4-E646-E4B2-5788-DECD65331FF7}"/>
              </a:ext>
            </a:extLst>
          </p:cNvPr>
          <p:cNvSpPr txBox="1"/>
          <p:nvPr/>
        </p:nvSpPr>
        <p:spPr>
          <a:xfrm>
            <a:off x="391886" y="741796"/>
            <a:ext cx="11103429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কোনো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বিদ্যালয়ের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চতুর্থ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৫০জন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২০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পঞ্চম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২৫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১২জন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তুলনামূলকভাবে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শ্রেণিতে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বেশি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52C4D-08C5-3C72-7C72-02D926FAADE2}"/>
              </a:ext>
            </a:extLst>
          </p:cNvPr>
          <p:cNvSpPr/>
          <p:nvPr/>
        </p:nvSpPr>
        <p:spPr>
          <a:xfrm>
            <a:off x="2640786" y="1828942"/>
            <a:ext cx="66056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সমস্যাটিকে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নিম্নের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ছকে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দেখানো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451AA8-413B-005A-A68B-DD37B7D36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04476"/>
              </p:ext>
            </p:extLst>
          </p:nvPr>
        </p:nvGraphicFramePr>
        <p:xfrm>
          <a:off x="2569028" y="2464731"/>
          <a:ext cx="6458070" cy="17373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52690">
                  <a:extLst>
                    <a:ext uri="{9D8B030D-6E8A-4147-A177-3AD203B41FA5}">
                      <a16:colId xmlns:a16="http://schemas.microsoft.com/office/drawing/2014/main" val="3140388283"/>
                    </a:ext>
                  </a:extLst>
                </a:gridCol>
                <a:gridCol w="2152690">
                  <a:extLst>
                    <a:ext uri="{9D8B030D-6E8A-4147-A177-3AD203B41FA5}">
                      <a16:colId xmlns:a16="http://schemas.microsoft.com/office/drawing/2014/main" val="1571302619"/>
                    </a:ext>
                  </a:extLst>
                </a:gridCol>
                <a:gridCol w="2152690">
                  <a:extLst>
                    <a:ext uri="{9D8B030D-6E8A-4147-A177-3AD203B41FA5}">
                      <a16:colId xmlns:a16="http://schemas.microsoft.com/office/drawing/2014/main" val="1604982937"/>
                    </a:ext>
                  </a:extLst>
                </a:gridCol>
              </a:tblGrid>
              <a:tr h="5064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শ্রেণি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মোট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ছাত্রী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5201"/>
                  </a:ext>
                </a:extLst>
              </a:tr>
              <a:tr h="506480"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চতুর্থ</a:t>
                      </a:r>
                      <a:r>
                        <a:rPr lang="bn-IN" sz="3200" b="1" baseline="0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শ্রেণি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৫০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২০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840156"/>
                  </a:ext>
                </a:extLst>
              </a:tr>
              <a:tr h="506480"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পঞ্চম</a:t>
                      </a:r>
                      <a:r>
                        <a:rPr lang="bn-IN" sz="3200" b="1" baseline="0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শ্রেণি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২৫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১২ </a:t>
                      </a:r>
                      <a:endParaRPr lang="en-US" sz="3200" b="1" dirty="0"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58368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3154940-FEF2-6BEC-F955-D88AB7B34535}"/>
              </a:ext>
            </a:extLst>
          </p:cNvPr>
          <p:cNvSpPr txBox="1"/>
          <p:nvPr/>
        </p:nvSpPr>
        <p:spPr>
          <a:xfrm>
            <a:off x="341755" y="4277929"/>
            <a:ext cx="2048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চতুর্থ শ্রেণি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697E80-5971-DB06-8D06-8D46940390A9}"/>
              </a:ext>
            </a:extLst>
          </p:cNvPr>
          <p:cNvSpPr txBox="1"/>
          <p:nvPr/>
        </p:nvSpPr>
        <p:spPr>
          <a:xfrm>
            <a:off x="944202" y="5652979"/>
            <a:ext cx="74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২০ 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516970-0F00-A8F4-AB96-4F57FE013F20}"/>
              </a:ext>
            </a:extLst>
          </p:cNvPr>
          <p:cNvSpPr txBox="1"/>
          <p:nvPr/>
        </p:nvSpPr>
        <p:spPr>
          <a:xfrm>
            <a:off x="10984067" y="4976697"/>
            <a:ext cx="692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২৫ 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6F4ECF8-A7FD-1915-4AEC-00C9E623E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460742"/>
              </p:ext>
            </p:extLst>
          </p:nvPr>
        </p:nvGraphicFramePr>
        <p:xfrm>
          <a:off x="6564086" y="4809953"/>
          <a:ext cx="4365170" cy="91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034">
                  <a:extLst>
                    <a:ext uri="{9D8B030D-6E8A-4147-A177-3AD203B41FA5}">
                      <a16:colId xmlns:a16="http://schemas.microsoft.com/office/drawing/2014/main" val="3382896793"/>
                    </a:ext>
                  </a:extLst>
                </a:gridCol>
                <a:gridCol w="873034">
                  <a:extLst>
                    <a:ext uri="{9D8B030D-6E8A-4147-A177-3AD203B41FA5}">
                      <a16:colId xmlns:a16="http://schemas.microsoft.com/office/drawing/2014/main" val="1510476203"/>
                    </a:ext>
                  </a:extLst>
                </a:gridCol>
                <a:gridCol w="873034">
                  <a:extLst>
                    <a:ext uri="{9D8B030D-6E8A-4147-A177-3AD203B41FA5}">
                      <a16:colId xmlns:a16="http://schemas.microsoft.com/office/drawing/2014/main" val="3255996796"/>
                    </a:ext>
                  </a:extLst>
                </a:gridCol>
                <a:gridCol w="873034">
                  <a:extLst>
                    <a:ext uri="{9D8B030D-6E8A-4147-A177-3AD203B41FA5}">
                      <a16:colId xmlns:a16="http://schemas.microsoft.com/office/drawing/2014/main" val="735743128"/>
                    </a:ext>
                  </a:extLst>
                </a:gridCol>
                <a:gridCol w="873034">
                  <a:extLst>
                    <a:ext uri="{9D8B030D-6E8A-4147-A177-3AD203B41FA5}">
                      <a16:colId xmlns:a16="http://schemas.microsoft.com/office/drawing/2014/main" val="1077243641"/>
                    </a:ext>
                  </a:extLst>
                </a:gridCol>
              </a:tblGrid>
              <a:tr h="9182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3389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F0A2B67-7CDE-ABE3-D851-043E53389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904548"/>
              </p:ext>
            </p:extLst>
          </p:nvPr>
        </p:nvGraphicFramePr>
        <p:xfrm>
          <a:off x="298209" y="4809954"/>
          <a:ext cx="4900130" cy="91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0026">
                  <a:extLst>
                    <a:ext uri="{9D8B030D-6E8A-4147-A177-3AD203B41FA5}">
                      <a16:colId xmlns:a16="http://schemas.microsoft.com/office/drawing/2014/main" val="3382896793"/>
                    </a:ext>
                  </a:extLst>
                </a:gridCol>
                <a:gridCol w="980026">
                  <a:extLst>
                    <a:ext uri="{9D8B030D-6E8A-4147-A177-3AD203B41FA5}">
                      <a16:colId xmlns:a16="http://schemas.microsoft.com/office/drawing/2014/main" val="1510476203"/>
                    </a:ext>
                  </a:extLst>
                </a:gridCol>
                <a:gridCol w="980026">
                  <a:extLst>
                    <a:ext uri="{9D8B030D-6E8A-4147-A177-3AD203B41FA5}">
                      <a16:colId xmlns:a16="http://schemas.microsoft.com/office/drawing/2014/main" val="3255996796"/>
                    </a:ext>
                  </a:extLst>
                </a:gridCol>
                <a:gridCol w="980026">
                  <a:extLst>
                    <a:ext uri="{9D8B030D-6E8A-4147-A177-3AD203B41FA5}">
                      <a16:colId xmlns:a16="http://schemas.microsoft.com/office/drawing/2014/main" val="735743128"/>
                    </a:ext>
                  </a:extLst>
                </a:gridCol>
                <a:gridCol w="980026">
                  <a:extLst>
                    <a:ext uri="{9D8B030D-6E8A-4147-A177-3AD203B41FA5}">
                      <a16:colId xmlns:a16="http://schemas.microsoft.com/office/drawing/2014/main" val="1077243641"/>
                    </a:ext>
                  </a:extLst>
                </a:gridCol>
              </a:tblGrid>
              <a:tr h="9182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3389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5CBBE85-0B86-A569-64C2-D5C9E8F42D04}"/>
              </a:ext>
            </a:extLst>
          </p:cNvPr>
          <p:cNvSpPr txBox="1"/>
          <p:nvPr/>
        </p:nvSpPr>
        <p:spPr>
          <a:xfrm>
            <a:off x="7497956" y="5710015"/>
            <a:ext cx="62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১২ 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E706A3-EF9B-F417-836F-10A457F37E8F}"/>
              </a:ext>
            </a:extLst>
          </p:cNvPr>
          <p:cNvSpPr txBox="1"/>
          <p:nvPr/>
        </p:nvSpPr>
        <p:spPr>
          <a:xfrm>
            <a:off x="8935108" y="4253105"/>
            <a:ext cx="204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পঞ্চম শ্রেণি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3432A2-6095-9983-792D-DCC348978FC9}"/>
              </a:ext>
            </a:extLst>
          </p:cNvPr>
          <p:cNvSpPr txBox="1"/>
          <p:nvPr/>
        </p:nvSpPr>
        <p:spPr>
          <a:xfrm>
            <a:off x="5202480" y="5015252"/>
            <a:ext cx="6495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৫০</a:t>
            </a:r>
            <a:endParaRPr lang="en-US" sz="32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D33AA608-11AE-2B0E-51DD-3EF6DABEA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04630"/>
              </p:ext>
            </p:extLst>
          </p:nvPr>
        </p:nvGraphicFramePr>
        <p:xfrm>
          <a:off x="315683" y="4832688"/>
          <a:ext cx="192677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3387">
                  <a:extLst>
                    <a:ext uri="{9D8B030D-6E8A-4147-A177-3AD203B41FA5}">
                      <a16:colId xmlns:a16="http://schemas.microsoft.com/office/drawing/2014/main" val="4224044442"/>
                    </a:ext>
                  </a:extLst>
                </a:gridCol>
                <a:gridCol w="963387">
                  <a:extLst>
                    <a:ext uri="{9D8B030D-6E8A-4147-A177-3AD203B41FA5}">
                      <a16:colId xmlns:a16="http://schemas.microsoft.com/office/drawing/2014/main" val="281257310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86381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55D2F86-9121-238F-3F5D-AD7C9BF113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814757"/>
              </p:ext>
            </p:extLst>
          </p:nvPr>
        </p:nvGraphicFramePr>
        <p:xfrm>
          <a:off x="6574964" y="4832684"/>
          <a:ext cx="192677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3387">
                  <a:extLst>
                    <a:ext uri="{9D8B030D-6E8A-4147-A177-3AD203B41FA5}">
                      <a16:colId xmlns:a16="http://schemas.microsoft.com/office/drawing/2014/main" val="4224044442"/>
                    </a:ext>
                  </a:extLst>
                </a:gridCol>
                <a:gridCol w="963387">
                  <a:extLst>
                    <a:ext uri="{9D8B030D-6E8A-4147-A177-3AD203B41FA5}">
                      <a16:colId xmlns:a16="http://schemas.microsoft.com/office/drawing/2014/main" val="281257310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863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517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eelOff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5531B4-E646-E4B2-5788-DECD65331FF7}"/>
              </a:ext>
            </a:extLst>
          </p:cNvPr>
          <p:cNvSpPr txBox="1"/>
          <p:nvPr/>
        </p:nvSpPr>
        <p:spPr>
          <a:xfrm>
            <a:off x="391886" y="241052"/>
            <a:ext cx="11103429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কোনো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বিদ্যালয়ের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চতুর্থ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৫০জন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২০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পঞ্চম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২৫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১২জন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তুলনামূলকভাবে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শ্রেণিতে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ছাত্রী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বেশি</a:t>
            </a:r>
            <a:r>
              <a:rPr lang="en-US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90033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52C4D-08C5-3C72-7C72-02D926FAADE2}"/>
              </a:ext>
            </a:extLst>
          </p:cNvPr>
          <p:cNvSpPr/>
          <p:nvPr/>
        </p:nvSpPr>
        <p:spPr>
          <a:xfrm>
            <a:off x="2640786" y="1328198"/>
            <a:ext cx="66056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সমস্যাটিকে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নিম্নভাবে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দেখানো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যায়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154940-FEF2-6BEC-F955-D88AB7B34535}"/>
              </a:ext>
            </a:extLst>
          </p:cNvPr>
          <p:cNvSpPr txBox="1"/>
          <p:nvPr/>
        </p:nvSpPr>
        <p:spPr>
          <a:xfrm>
            <a:off x="442171" y="1809705"/>
            <a:ext cx="2048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চতুর্থ শ্রেণি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697E80-5971-DB06-8D06-8D46940390A9}"/>
              </a:ext>
            </a:extLst>
          </p:cNvPr>
          <p:cNvSpPr txBox="1"/>
          <p:nvPr/>
        </p:nvSpPr>
        <p:spPr>
          <a:xfrm>
            <a:off x="3490373" y="3307510"/>
            <a:ext cx="742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০ 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516970-0F00-A8F4-AB96-4F57FE013F20}"/>
              </a:ext>
            </a:extLst>
          </p:cNvPr>
          <p:cNvSpPr txBox="1"/>
          <p:nvPr/>
        </p:nvSpPr>
        <p:spPr>
          <a:xfrm>
            <a:off x="10440996" y="4367914"/>
            <a:ext cx="98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১০০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6F4ECF8-A7FD-1915-4AEC-00C9E623E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733543"/>
              </p:ext>
            </p:extLst>
          </p:nvPr>
        </p:nvGraphicFramePr>
        <p:xfrm>
          <a:off x="469317" y="4309209"/>
          <a:ext cx="9774140" cy="91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7414">
                  <a:extLst>
                    <a:ext uri="{9D8B030D-6E8A-4147-A177-3AD203B41FA5}">
                      <a16:colId xmlns:a16="http://schemas.microsoft.com/office/drawing/2014/main" val="338289679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51047620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25599679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735743128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077243641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220452008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4049123298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413196590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054858835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885296550"/>
                    </a:ext>
                  </a:extLst>
                </a:gridCol>
              </a:tblGrid>
              <a:tr h="9182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3389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F0A2B67-7CDE-ABE3-D851-043E53389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045390"/>
              </p:ext>
            </p:extLst>
          </p:nvPr>
        </p:nvGraphicFramePr>
        <p:xfrm>
          <a:off x="469317" y="2404522"/>
          <a:ext cx="9774140" cy="918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7414">
                  <a:extLst>
                    <a:ext uri="{9D8B030D-6E8A-4147-A177-3AD203B41FA5}">
                      <a16:colId xmlns:a16="http://schemas.microsoft.com/office/drawing/2014/main" val="338289679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51047620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25599679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735743128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077243641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846274456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4077515600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179432453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283253035"/>
                    </a:ext>
                  </a:extLst>
                </a:gridCol>
                <a:gridCol w="977414">
                  <a:extLst>
                    <a:ext uri="{9D8B030D-6E8A-4147-A177-3AD203B41FA5}">
                      <a16:colId xmlns:a16="http://schemas.microsoft.com/office/drawing/2014/main" val="3129461558"/>
                    </a:ext>
                  </a:extLst>
                </a:gridCol>
              </a:tblGrid>
              <a:tr h="9182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03389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5CBBE85-0B86-A569-64C2-D5C9E8F42D04}"/>
              </a:ext>
            </a:extLst>
          </p:cNvPr>
          <p:cNvSpPr txBox="1"/>
          <p:nvPr/>
        </p:nvSpPr>
        <p:spPr>
          <a:xfrm>
            <a:off x="4153869" y="5234696"/>
            <a:ext cx="862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৪৮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E706A3-EF9B-F417-836F-10A457F37E8F}"/>
              </a:ext>
            </a:extLst>
          </p:cNvPr>
          <p:cNvSpPr txBox="1"/>
          <p:nvPr/>
        </p:nvSpPr>
        <p:spPr>
          <a:xfrm>
            <a:off x="8194498" y="3721583"/>
            <a:ext cx="204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পঞ্চম শ্রেণি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3432A2-6095-9983-792D-DCC348978FC9}"/>
              </a:ext>
            </a:extLst>
          </p:cNvPr>
          <p:cNvSpPr txBox="1"/>
          <p:nvPr/>
        </p:nvSpPr>
        <p:spPr>
          <a:xfrm>
            <a:off x="10440997" y="2509711"/>
            <a:ext cx="987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১০</a:t>
            </a:r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০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D33AA608-11AE-2B0E-51DD-3EF6DABEA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402475"/>
              </p:ext>
            </p:extLst>
          </p:nvPr>
        </p:nvGraphicFramePr>
        <p:xfrm>
          <a:off x="458432" y="2404522"/>
          <a:ext cx="395028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7571">
                  <a:extLst>
                    <a:ext uri="{9D8B030D-6E8A-4147-A177-3AD203B41FA5}">
                      <a16:colId xmlns:a16="http://schemas.microsoft.com/office/drawing/2014/main" val="4224044442"/>
                    </a:ext>
                  </a:extLst>
                </a:gridCol>
                <a:gridCol w="987571">
                  <a:extLst>
                    <a:ext uri="{9D8B030D-6E8A-4147-A177-3AD203B41FA5}">
                      <a16:colId xmlns:a16="http://schemas.microsoft.com/office/drawing/2014/main" val="2812573107"/>
                    </a:ext>
                  </a:extLst>
                </a:gridCol>
                <a:gridCol w="987571">
                  <a:extLst>
                    <a:ext uri="{9D8B030D-6E8A-4147-A177-3AD203B41FA5}">
                      <a16:colId xmlns:a16="http://schemas.microsoft.com/office/drawing/2014/main" val="3048845126"/>
                    </a:ext>
                  </a:extLst>
                </a:gridCol>
                <a:gridCol w="987571">
                  <a:extLst>
                    <a:ext uri="{9D8B030D-6E8A-4147-A177-3AD203B41FA5}">
                      <a16:colId xmlns:a16="http://schemas.microsoft.com/office/drawing/2014/main" val="39168842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86381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55D2F86-9121-238F-3F5D-AD7C9BF113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901152"/>
              </p:ext>
            </p:extLst>
          </p:nvPr>
        </p:nvGraphicFramePr>
        <p:xfrm>
          <a:off x="481491" y="4323958"/>
          <a:ext cx="4623910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782">
                  <a:extLst>
                    <a:ext uri="{9D8B030D-6E8A-4147-A177-3AD203B41FA5}">
                      <a16:colId xmlns:a16="http://schemas.microsoft.com/office/drawing/2014/main" val="4224044442"/>
                    </a:ext>
                  </a:extLst>
                </a:gridCol>
                <a:gridCol w="924782">
                  <a:extLst>
                    <a:ext uri="{9D8B030D-6E8A-4147-A177-3AD203B41FA5}">
                      <a16:colId xmlns:a16="http://schemas.microsoft.com/office/drawing/2014/main" val="2812573107"/>
                    </a:ext>
                  </a:extLst>
                </a:gridCol>
                <a:gridCol w="924782">
                  <a:extLst>
                    <a:ext uri="{9D8B030D-6E8A-4147-A177-3AD203B41FA5}">
                      <a16:colId xmlns:a16="http://schemas.microsoft.com/office/drawing/2014/main" val="3662012237"/>
                    </a:ext>
                  </a:extLst>
                </a:gridCol>
                <a:gridCol w="924782">
                  <a:extLst>
                    <a:ext uri="{9D8B030D-6E8A-4147-A177-3AD203B41FA5}">
                      <a16:colId xmlns:a16="http://schemas.microsoft.com/office/drawing/2014/main" val="3890141613"/>
                    </a:ext>
                  </a:extLst>
                </a:gridCol>
                <a:gridCol w="924782">
                  <a:extLst>
                    <a:ext uri="{9D8B030D-6E8A-4147-A177-3AD203B41FA5}">
                      <a16:colId xmlns:a16="http://schemas.microsoft.com/office/drawing/2014/main" val="315827453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863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705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4065</TotalTime>
  <Words>1130</Words>
  <Application>Microsoft Office PowerPoint</Application>
  <PresentationFormat>Custom</PresentationFormat>
  <Paragraphs>214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Amasis MT Pro Black</vt:lpstr>
      <vt:lpstr>Arial</vt:lpstr>
      <vt:lpstr>Calibri</vt:lpstr>
      <vt:lpstr>Calibri Light</vt:lpstr>
      <vt:lpstr>Cambria Math</vt:lpstr>
      <vt:lpstr>Kalpurush</vt:lpstr>
      <vt:lpstr>Li Alinur Bahubrihi Unicode</vt:lpstr>
      <vt:lpstr>Li Sweet Shreyam Unicode</vt:lpstr>
      <vt:lpstr>NikoshBAN</vt:lpstr>
      <vt:lpstr>Poppins</vt:lpstr>
      <vt:lpstr>SutonnyMJ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Mubarak</dc:creator>
  <cp:lastModifiedBy>Mubarak Hossain</cp:lastModifiedBy>
  <cp:revision>585</cp:revision>
  <dcterms:created xsi:type="dcterms:W3CDTF">2021-08-04T05:09:48Z</dcterms:created>
  <dcterms:modified xsi:type="dcterms:W3CDTF">2026-07-30T07:36:57Z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6106574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