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6" r:id="rId2"/>
    <p:sldId id="257" r:id="rId3"/>
    <p:sldId id="258" r:id="rId4"/>
    <p:sldId id="259" r:id="rId5"/>
    <p:sldId id="278" r:id="rId6"/>
    <p:sldId id="270" r:id="rId7"/>
    <p:sldId id="279" r:id="rId8"/>
    <p:sldId id="261" r:id="rId9"/>
    <p:sldId id="271" r:id="rId10"/>
    <p:sldId id="272" r:id="rId11"/>
    <p:sldId id="273" r:id="rId12"/>
    <p:sldId id="274" r:id="rId13"/>
    <p:sldId id="280" r:id="rId14"/>
    <p:sldId id="275" r:id="rId15"/>
    <p:sldId id="281" r:id="rId16"/>
    <p:sldId id="282" r:id="rId17"/>
    <p:sldId id="262" r:id="rId18"/>
    <p:sldId id="263" r:id="rId19"/>
    <p:sldId id="264" r:id="rId20"/>
    <p:sldId id="265" r:id="rId21"/>
    <p:sldId id="266" r:id="rId22"/>
    <p:sldId id="267" r:id="rId23"/>
    <p:sldId id="277" r:id="rId24"/>
    <p:sldId id="268" r:id="rId25"/>
    <p:sldId id="269" r:id="rId26"/>
    <p:sldId id="284"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0" d="100"/>
          <a:sy n="80" d="100"/>
        </p:scale>
        <p:origin x="-965" y="-7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40" name="Frame 39"/>
          <p:cNvSpPr/>
          <p:nvPr userDrawn="1"/>
        </p:nvSpPr>
        <p:spPr>
          <a:xfrm>
            <a:off x="152400" y="152400"/>
            <a:ext cx="8839200" cy="6553200"/>
          </a:xfrm>
          <a:prstGeom prst="frame">
            <a:avLst>
              <a:gd name="adj1" fmla="val 2664"/>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black"/>
              </a:solidFill>
            </a:endParaRPr>
          </a:p>
        </p:txBody>
      </p:sp>
      <p:sp>
        <p:nvSpPr>
          <p:cNvPr id="41" name="Frame 40"/>
          <p:cNvSpPr/>
          <p:nvPr userDrawn="1"/>
        </p:nvSpPr>
        <p:spPr>
          <a:xfrm>
            <a:off x="0" y="0"/>
            <a:ext cx="9155752" cy="6858000"/>
          </a:xfrm>
          <a:prstGeom prst="frame">
            <a:avLst>
              <a:gd name="adj1" fmla="val 2664"/>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black"/>
              </a:solidFill>
            </a:endParaRPr>
          </a:p>
        </p:txBody>
      </p:sp>
    </p:spTree>
    <p:extLst>
      <p:ext uri="{BB962C8B-B14F-4D97-AF65-F5344CB8AC3E}">
        <p14:creationId xmlns="" xmlns:p14="http://schemas.microsoft.com/office/powerpoint/2010/main" val="102844262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8.png"/><Relationship Id="rId1" Type="http://schemas.openxmlformats.org/officeDocument/2006/relationships/slideLayout" Target="../slideLayouts/slideLayout12.xml"/><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2.xm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2.xml"/><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76211" y="575284"/>
            <a:ext cx="8370678" cy="900246"/>
          </a:xfrm>
          <a:prstGeom prst="rect">
            <a:avLst/>
          </a:prstGeom>
          <a:solidFill>
            <a:schemeClr val="accent5">
              <a:lumMod val="60000"/>
              <a:lumOff val="40000"/>
            </a:schemeClr>
          </a:solid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lnSpc>
                <a:spcPts val="6300"/>
              </a:lnSpc>
            </a:pPr>
            <a:r>
              <a:rPr lang="bn-BD" sz="4400" b="1" dirty="0" smtClean="0">
                <a:ln w="11430"/>
                <a:solidFill>
                  <a:srgbClr val="FF0000"/>
                </a:solidFill>
                <a:effectLst>
                  <a:outerShdw blurRad="50800" dist="39000" dir="5460000" algn="tl">
                    <a:srgbClr val="000000">
                      <a:alpha val="38000"/>
                    </a:srgbClr>
                  </a:outerShdw>
                </a:effectLst>
                <a:latin typeface="NikoshBAN" pitchFamily="2" charset="0"/>
                <a:cs typeface="NikoshBAN" pitchFamily="2" charset="0"/>
              </a:rPr>
              <a:t> </a:t>
            </a:r>
            <a:r>
              <a:rPr lang="en-US" sz="4400" b="1" dirty="0" err="1" smtClean="0">
                <a:ln w="11430"/>
                <a:solidFill>
                  <a:srgbClr val="7030A0"/>
                </a:solidFill>
                <a:effectLst>
                  <a:outerShdw blurRad="50800" dist="39000" dir="5460000" algn="tl">
                    <a:srgbClr val="000000">
                      <a:alpha val="38000"/>
                    </a:srgbClr>
                  </a:outerShdw>
                </a:effectLst>
                <a:latin typeface="NikoshBAN" pitchFamily="2" charset="0"/>
                <a:cs typeface="NikoshBAN" pitchFamily="2" charset="0"/>
              </a:rPr>
              <a:t>সবাইকে</a:t>
            </a:r>
            <a:r>
              <a:rPr lang="en-US" sz="4400" b="1" dirty="0" smtClean="0">
                <a:ln w="11430"/>
                <a:solidFill>
                  <a:srgbClr val="7030A0"/>
                </a:solidFill>
                <a:effectLst>
                  <a:outerShdw blurRad="50800" dist="39000" dir="5460000" algn="tl">
                    <a:srgbClr val="000000">
                      <a:alpha val="38000"/>
                    </a:srgbClr>
                  </a:outerShdw>
                </a:effectLst>
                <a:latin typeface="NikoshBAN" pitchFamily="2" charset="0"/>
                <a:cs typeface="NikoshBAN" pitchFamily="2" charset="0"/>
              </a:rPr>
              <a:t> </a:t>
            </a:r>
            <a:r>
              <a:rPr lang="en-US" sz="4400" b="1" dirty="0" err="1" smtClean="0">
                <a:ln w="11430"/>
                <a:solidFill>
                  <a:srgbClr val="7030A0"/>
                </a:solidFill>
                <a:effectLst>
                  <a:outerShdw blurRad="50800" dist="39000" dir="5460000" algn="tl">
                    <a:srgbClr val="000000">
                      <a:alpha val="38000"/>
                    </a:srgbClr>
                  </a:outerShdw>
                </a:effectLst>
                <a:latin typeface="NikoshBAN" pitchFamily="2" charset="0"/>
                <a:cs typeface="NikoshBAN" pitchFamily="2" charset="0"/>
              </a:rPr>
              <a:t>মাল্টি</a:t>
            </a:r>
            <a:r>
              <a:rPr lang="bn-BD" sz="4400" b="1" dirty="0">
                <a:ln w="11430"/>
                <a:solidFill>
                  <a:srgbClr val="7030A0"/>
                </a:solidFill>
                <a:effectLst>
                  <a:outerShdw blurRad="50800" dist="39000" dir="5460000" algn="tl">
                    <a:srgbClr val="000000">
                      <a:alpha val="38000"/>
                    </a:srgbClr>
                  </a:outerShdw>
                </a:effectLst>
                <a:latin typeface="NikoshBAN" pitchFamily="2" charset="0"/>
                <a:cs typeface="NikoshBAN" pitchFamily="2" charset="0"/>
              </a:rPr>
              <a:t>মিডিয়া </a:t>
            </a:r>
            <a:r>
              <a:rPr lang="en-US" sz="4400" b="1" dirty="0" err="1" smtClean="0">
                <a:ln w="11430"/>
                <a:solidFill>
                  <a:srgbClr val="7030A0"/>
                </a:solidFill>
                <a:effectLst>
                  <a:outerShdw blurRad="50800" dist="39000" dir="5460000" algn="tl">
                    <a:srgbClr val="000000">
                      <a:alpha val="38000"/>
                    </a:srgbClr>
                  </a:outerShdw>
                </a:effectLst>
                <a:latin typeface="NikoshBAN" pitchFamily="2" charset="0"/>
                <a:cs typeface="NikoshBAN" pitchFamily="2" charset="0"/>
              </a:rPr>
              <a:t>ক্লাসে</a:t>
            </a:r>
            <a:r>
              <a:rPr lang="en-US" sz="4400" b="1" dirty="0" smtClean="0">
                <a:ln w="11430"/>
                <a:solidFill>
                  <a:srgbClr val="7030A0"/>
                </a:solidFill>
                <a:effectLst>
                  <a:outerShdw blurRad="50800" dist="39000" dir="5460000" algn="tl">
                    <a:srgbClr val="000000">
                      <a:alpha val="38000"/>
                    </a:srgbClr>
                  </a:outerShdw>
                </a:effectLst>
                <a:latin typeface="NikoshBAN" pitchFamily="2" charset="0"/>
                <a:cs typeface="NikoshBAN" pitchFamily="2" charset="0"/>
              </a:rPr>
              <a:t> </a:t>
            </a:r>
            <a:r>
              <a:rPr lang="en-US" sz="4400" b="1" dirty="0" err="1" smtClean="0">
                <a:ln w="11430"/>
                <a:solidFill>
                  <a:srgbClr val="7030A0"/>
                </a:solidFill>
                <a:effectLst>
                  <a:outerShdw blurRad="50800" dist="39000" dir="5460000" algn="tl">
                    <a:srgbClr val="000000">
                      <a:alpha val="38000"/>
                    </a:srgbClr>
                  </a:outerShdw>
                </a:effectLst>
                <a:latin typeface="NikoshBAN" pitchFamily="2" charset="0"/>
                <a:cs typeface="NikoshBAN" pitchFamily="2" charset="0"/>
              </a:rPr>
              <a:t>স্বাগতম</a:t>
            </a:r>
            <a:endParaRPr lang="bn-IN" sz="4400" b="1" dirty="0">
              <a:ln w="11430"/>
              <a:solidFill>
                <a:srgbClr val="7030A0"/>
              </a:solidFill>
              <a:effectLst>
                <a:outerShdw blurRad="50800" dist="39000" dir="5460000" algn="tl">
                  <a:srgbClr val="000000">
                    <a:alpha val="38000"/>
                  </a:srgbClr>
                </a:outerShdw>
              </a:effectLst>
              <a:latin typeface="NikoshBAN" pitchFamily="2" charset="0"/>
              <a:cs typeface="NikoshBAN" pitchFamily="2" charset="0"/>
            </a:endParaRPr>
          </a:p>
        </p:txBody>
      </p:sp>
      <p:pic>
        <p:nvPicPr>
          <p:cNvPr id="10" name="Picture 9"/>
          <p:cNvPicPr>
            <a:picLocks noChangeAspect="1"/>
          </p:cNvPicPr>
          <p:nvPr/>
        </p:nvPicPr>
        <p:blipFill>
          <a:blip r:embed="rId2">
            <a:clrChange>
              <a:clrFrom>
                <a:srgbClr val="EFF0F2"/>
              </a:clrFrom>
              <a:clrTo>
                <a:srgbClr val="EFF0F2">
                  <a:alpha val="0"/>
                </a:srgbClr>
              </a:clrTo>
            </a:clrChange>
            <a:extLst>
              <a:ext uri="{28A0092B-C50C-407E-A947-70E740481C1C}">
                <a14:useLocalDpi xmlns="" xmlns:a14="http://schemas.microsoft.com/office/drawing/2010/main" val="0"/>
              </a:ext>
            </a:extLst>
          </a:blip>
          <a:stretch>
            <a:fillRect/>
          </a:stretch>
        </p:blipFill>
        <p:spPr>
          <a:xfrm>
            <a:off x="376211" y="1438386"/>
            <a:ext cx="8370678" cy="5191014"/>
          </a:xfrm>
          <a:prstGeom prst="rect">
            <a:avLst/>
          </a:prstGeom>
          <a:solidFill>
            <a:schemeClr val="accent2">
              <a:lumMod val="50000"/>
            </a:schemeClr>
          </a:solidFill>
        </p:spPr>
      </p:pic>
    </p:spTree>
    <p:extLst>
      <p:ext uri="{BB962C8B-B14F-4D97-AF65-F5344CB8AC3E}">
        <p14:creationId xmlns="" xmlns:p14="http://schemas.microsoft.com/office/powerpoint/2010/main" val="1101401996"/>
      </p:ext>
    </p:extLst>
  </p:cSld>
  <p:clrMapOvr>
    <a:masterClrMapping/>
  </p:clrMapOvr>
  <mc:AlternateContent xmlns:mc="http://schemas.openxmlformats.org/markup-compatibility/2006">
    <mc:Choice xmlns=""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a:xfrm>
            <a:off x="383376" y="2438400"/>
            <a:ext cx="8151024" cy="4419600"/>
          </a:xfrm>
        </p:spPr>
        <p:style>
          <a:lnRef idx="2">
            <a:schemeClr val="accent3">
              <a:shade val="50000"/>
            </a:schemeClr>
          </a:lnRef>
          <a:fillRef idx="1">
            <a:schemeClr val="accent3"/>
          </a:fillRef>
          <a:effectRef idx="0">
            <a:schemeClr val="accent3"/>
          </a:effectRef>
          <a:fontRef idx="minor">
            <a:schemeClr val="lt1"/>
          </a:fontRef>
        </p:style>
        <p:txBody>
          <a:bodyPr/>
          <a:lstStyle/>
          <a:p>
            <a:pPr marL="0" indent="0" algn="just">
              <a:buNone/>
            </a:pPr>
            <a:r>
              <a:rPr lang="as-IN" sz="3200" b="1" dirty="0">
                <a:latin typeface="NikoshBAN" panose="02000000000000000000" pitchFamily="2" charset="0"/>
                <a:cs typeface="NikoshBAN" panose="02000000000000000000" pitchFamily="2" charset="0"/>
              </a:rPr>
              <a:t>হ্যাকিং</a:t>
            </a:r>
            <a:r>
              <a:rPr lang="as-IN" dirty="0">
                <a:latin typeface="NikoshBAN" panose="02000000000000000000" pitchFamily="2" charset="0"/>
                <a:cs typeface="NikoshBAN" panose="02000000000000000000" pitchFamily="2" charset="0"/>
              </a:rPr>
              <a:t> হল কম্পিউটার বা ডিজিটাল ডিভাইসের সমন্ব</a:t>
            </a:r>
            <a:r>
              <a:rPr lang="en-US" dirty="0" err="1">
                <a:latin typeface="NikoshBAN" panose="02000000000000000000" pitchFamily="2" charset="0"/>
                <a:cs typeface="NikoshBAN" panose="02000000000000000000" pitchFamily="2" charset="0"/>
              </a:rPr>
              <a:t>য়ে</a:t>
            </a:r>
            <a:r>
              <a:rPr lang="as-IN" dirty="0">
                <a:latin typeface="NikoshBAN" panose="02000000000000000000" pitchFamily="2" charset="0"/>
                <a:cs typeface="NikoshBAN" panose="02000000000000000000" pitchFamily="2" charset="0"/>
              </a:rPr>
              <a:t> তৈরি নেটও</a:t>
            </a:r>
            <a:r>
              <a:rPr lang="en-US" dirty="0" err="1">
                <a:latin typeface="NikoshBAN" panose="02000000000000000000" pitchFamily="2" charset="0"/>
                <a:cs typeface="NikoshBAN" panose="02000000000000000000" pitchFamily="2" charset="0"/>
              </a:rPr>
              <a:t>য়া</a:t>
            </a:r>
            <a:r>
              <a:rPr lang="as-IN" dirty="0">
                <a:latin typeface="NikoshBAN" panose="02000000000000000000" pitchFamily="2" charset="0"/>
                <a:cs typeface="NikoshBAN" panose="02000000000000000000" pitchFamily="2" charset="0"/>
              </a:rPr>
              <a:t>র্ককে অবৈধভাবে নি</a:t>
            </a:r>
            <a:r>
              <a:rPr lang="en-US" dirty="0">
                <a:latin typeface="NikoshBAN" panose="02000000000000000000" pitchFamily="2" charset="0"/>
                <a:cs typeface="NikoshBAN" panose="02000000000000000000" pitchFamily="2" charset="0"/>
              </a:rPr>
              <a:t>য়</a:t>
            </a:r>
            <a:r>
              <a:rPr lang="as-IN" dirty="0">
                <a:latin typeface="NikoshBAN" panose="02000000000000000000" pitchFamily="2" charset="0"/>
                <a:cs typeface="NikoshBAN" panose="02000000000000000000" pitchFamily="2" charset="0"/>
              </a:rPr>
              <a:t>ন্ত্রণে নেও</a:t>
            </a:r>
            <a:r>
              <a:rPr lang="en-US" dirty="0" err="1">
                <a:latin typeface="NikoshBAN" panose="02000000000000000000" pitchFamily="2" charset="0"/>
                <a:cs typeface="NikoshBAN" panose="02000000000000000000" pitchFamily="2" charset="0"/>
              </a:rPr>
              <a:t>য়া</a:t>
            </a:r>
            <a:r>
              <a:rPr lang="as-IN" dirty="0">
                <a:latin typeface="NikoshBAN" panose="02000000000000000000" pitchFamily="2" charset="0"/>
                <a:cs typeface="NikoshBAN" panose="02000000000000000000" pitchFamily="2" charset="0"/>
              </a:rPr>
              <a:t>র একটি প্রচেষ্টা। সহজ কথা</a:t>
            </a:r>
            <a:r>
              <a:rPr lang="en-US" dirty="0">
                <a:latin typeface="NikoshBAN" panose="02000000000000000000" pitchFamily="2" charset="0"/>
                <a:cs typeface="NikoshBAN" panose="02000000000000000000" pitchFamily="2" charset="0"/>
              </a:rPr>
              <a:t>য়</a:t>
            </a:r>
            <a:r>
              <a:rPr lang="as-IN" dirty="0">
                <a:latin typeface="NikoshBAN" panose="02000000000000000000" pitchFamily="2" charset="0"/>
                <a:cs typeface="NikoshBAN" panose="02000000000000000000" pitchFamily="2" charset="0"/>
              </a:rPr>
              <a:t> বলতে গেলে, অসৎ উদ্দেশ্যে কম্পিউটারের নিরাপত্তা ব্যবস্থাকে অবৈধভাবে নি</a:t>
            </a:r>
            <a:r>
              <a:rPr lang="en-US" dirty="0">
                <a:latin typeface="NikoshBAN" panose="02000000000000000000" pitchFamily="2" charset="0"/>
                <a:cs typeface="NikoshBAN" panose="02000000000000000000" pitchFamily="2" charset="0"/>
              </a:rPr>
              <a:t>য়</a:t>
            </a:r>
            <a:r>
              <a:rPr lang="as-IN" dirty="0">
                <a:latin typeface="NikoshBAN" panose="02000000000000000000" pitchFamily="2" charset="0"/>
                <a:cs typeface="NikoshBAN" panose="02000000000000000000" pitchFamily="2" charset="0"/>
              </a:rPr>
              <a:t>ন্ত্রণ করাকে হ্যাকিং বলা হ</a:t>
            </a:r>
            <a:r>
              <a:rPr lang="en-US" dirty="0" err="1">
                <a:latin typeface="NikoshBAN" panose="02000000000000000000" pitchFamily="2" charset="0"/>
                <a:cs typeface="NikoshBAN" panose="02000000000000000000" pitchFamily="2" charset="0"/>
              </a:rPr>
              <a:t>য়ে</a:t>
            </a:r>
            <a:r>
              <a:rPr lang="as-IN" dirty="0">
                <a:latin typeface="NikoshBAN" panose="02000000000000000000" pitchFamily="2" charset="0"/>
                <a:cs typeface="NikoshBAN" panose="02000000000000000000" pitchFamily="2" charset="0"/>
              </a:rPr>
              <a:t> থাকে। অসৎ ব্যক্তিরা বিভিন্নভাবে এবং বিভিন্ন কারণে হ্যাকিং করে থাকে।</a:t>
            </a:r>
            <a:endParaRPr lang="en-US" dirty="0">
              <a:latin typeface="NikoshBAN" panose="02000000000000000000" pitchFamily="2" charset="0"/>
              <a:cs typeface="NikoshBAN" panose="02000000000000000000" pitchFamily="2" charset="0"/>
            </a:endParaRPr>
          </a:p>
          <a:p>
            <a:endParaRPr lang="en-US" dirty="0"/>
          </a:p>
        </p:txBody>
      </p:sp>
      <p:sp>
        <p:nvSpPr>
          <p:cNvPr id="6" name="Rectangle 5"/>
          <p:cNvSpPr/>
          <p:nvPr/>
        </p:nvSpPr>
        <p:spPr>
          <a:xfrm>
            <a:off x="381000" y="381000"/>
            <a:ext cx="8077200" cy="2057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b="1" dirty="0" err="1" smtClean="0">
                <a:solidFill>
                  <a:srgbClr val="FF0000"/>
                </a:solidFill>
                <a:latin typeface="NikoshBAN" panose="02000000000000000000" pitchFamily="2" charset="0"/>
                <a:cs typeface="NikoshBAN" panose="02000000000000000000" pitchFamily="2" charset="0"/>
              </a:rPr>
              <a:t>হ্যাকিং</a:t>
            </a:r>
            <a:endParaRPr lang="en-US" sz="8800" b="1" dirty="0">
              <a:solidFill>
                <a:srgbClr val="FF0000"/>
              </a:solidFill>
              <a:latin typeface="NikoshBAN" panose="02000000000000000000" pitchFamily="2" charset="0"/>
              <a:cs typeface="NikoshBAN" panose="02000000000000000000" pitchFamily="2" charset="0"/>
            </a:endParaRPr>
          </a:p>
        </p:txBody>
      </p:sp>
    </p:spTree>
    <p:extLst>
      <p:ext uri="{BB962C8B-B14F-4D97-AF65-F5344CB8AC3E}">
        <p14:creationId xmlns="" xmlns:p14="http://schemas.microsoft.com/office/powerpoint/2010/main" val="3793705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9703" y="4114800"/>
            <a:ext cx="7892716" cy="2723078"/>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as-IN" sz="2800" b="1" dirty="0">
                <a:solidFill>
                  <a:srgbClr val="FF0000"/>
                </a:solidFill>
                <a:latin typeface="NikoshBAN" panose="02000000000000000000" pitchFamily="2" charset="0"/>
                <a:cs typeface="NikoshBAN" panose="02000000000000000000" pitchFamily="2" charset="0"/>
              </a:rPr>
              <a:t>ব্রুট ফোর্স অ্যাটাক </a:t>
            </a:r>
            <a:r>
              <a:rPr lang="bn-BD" sz="2800" b="1" dirty="0" smtClean="0">
                <a:solidFill>
                  <a:srgbClr val="FF0000"/>
                </a:solidFill>
                <a:latin typeface="NikoshBAN" panose="02000000000000000000" pitchFamily="2" charset="0"/>
                <a:cs typeface="NikoshBAN" panose="02000000000000000000" pitchFamily="2" charset="0"/>
              </a:rPr>
              <a:t>(Brute Force Attack)</a:t>
            </a:r>
            <a:r>
              <a:rPr lang="as-IN" sz="2400" dirty="0" smtClean="0">
                <a:latin typeface="NikoshBAN" panose="02000000000000000000" pitchFamily="2" charset="0"/>
                <a:cs typeface="NikoshBAN" panose="02000000000000000000" pitchFamily="2" charset="0"/>
              </a:rPr>
              <a:t>হল </a:t>
            </a:r>
            <a:r>
              <a:rPr lang="as-IN" sz="2400" dirty="0">
                <a:latin typeface="NikoshBAN" panose="02000000000000000000" pitchFamily="2" charset="0"/>
                <a:cs typeface="NikoshBAN" panose="02000000000000000000" pitchFamily="2" charset="0"/>
              </a:rPr>
              <a:t>একটি সাইবার আক্রমণ যেখানে হ্যাকাররা একটি সিস্টেমে অননুমোদিত প্রবেশাধিকার পেতে বা ডেটা ডিক্রিপ্ট করতে পাসও</a:t>
            </a:r>
            <a:r>
              <a:rPr lang="en-US" sz="2400" dirty="0" err="1">
                <a:latin typeface="NikoshBAN" panose="02000000000000000000" pitchFamily="2" charset="0"/>
                <a:cs typeface="NikoshBAN" panose="02000000000000000000" pitchFamily="2" charset="0"/>
              </a:rPr>
              <a:t>য়া</a:t>
            </a:r>
            <a:r>
              <a:rPr lang="as-IN" sz="2400" dirty="0">
                <a:latin typeface="NikoshBAN" panose="02000000000000000000" pitchFamily="2" charset="0"/>
                <a:cs typeface="NikoshBAN" panose="02000000000000000000" pitchFamily="2" charset="0"/>
              </a:rPr>
              <a:t>র্ড, লগইন তথ্য বা এনক্রিপশন কী-এর সম্ভাব্য সকল সংমিশ্রণ বারবার অনুমান করে। এই পদ্ধতিতে একটি কম্পিউটার প্রোগ্রাম ব্যবহার করে স্ব</a:t>
            </a:r>
            <a:r>
              <a:rPr lang="en-US" sz="2400" dirty="0" err="1">
                <a:latin typeface="NikoshBAN" panose="02000000000000000000" pitchFamily="2" charset="0"/>
                <a:cs typeface="NikoshBAN" panose="02000000000000000000" pitchFamily="2" charset="0"/>
              </a:rPr>
              <a:t>য়ং</a:t>
            </a:r>
            <a:r>
              <a:rPr lang="as-IN" sz="2400" dirty="0">
                <a:latin typeface="NikoshBAN" panose="02000000000000000000" pitchFamily="2" charset="0"/>
                <a:cs typeface="NikoshBAN" panose="02000000000000000000" pitchFamily="2" charset="0"/>
              </a:rPr>
              <a:t>ক্রি</a:t>
            </a:r>
            <a:r>
              <a:rPr lang="en-US" sz="2400" dirty="0">
                <a:latin typeface="NikoshBAN" panose="02000000000000000000" pitchFamily="2" charset="0"/>
                <a:cs typeface="NikoshBAN" panose="02000000000000000000" pitchFamily="2" charset="0"/>
              </a:rPr>
              <a:t>য়</a:t>
            </a:r>
            <a:r>
              <a:rPr lang="as-IN" sz="2400" dirty="0">
                <a:latin typeface="NikoshBAN" panose="02000000000000000000" pitchFamily="2" charset="0"/>
                <a:cs typeface="NikoshBAN" panose="02000000000000000000" pitchFamily="2" charset="0"/>
              </a:rPr>
              <a:t>ভাবে একটির পর একটি সম্ভাব্য পাসও</a:t>
            </a:r>
            <a:r>
              <a:rPr lang="en-US" sz="2400" dirty="0" err="1">
                <a:latin typeface="NikoshBAN" panose="02000000000000000000" pitchFamily="2" charset="0"/>
                <a:cs typeface="NikoshBAN" panose="02000000000000000000" pitchFamily="2" charset="0"/>
              </a:rPr>
              <a:t>য়া</a:t>
            </a:r>
            <a:r>
              <a:rPr lang="as-IN" sz="2400" dirty="0">
                <a:latin typeface="NikoshBAN" panose="02000000000000000000" pitchFamily="2" charset="0"/>
                <a:cs typeface="NikoshBAN" panose="02000000000000000000" pitchFamily="2" charset="0"/>
              </a:rPr>
              <a:t>র্ড চেষ্টা করা হ</a:t>
            </a:r>
            <a:r>
              <a:rPr lang="en-US" sz="2400" dirty="0">
                <a:latin typeface="NikoshBAN" panose="02000000000000000000" pitchFamily="2" charset="0"/>
                <a:cs typeface="NikoshBAN" panose="02000000000000000000" pitchFamily="2" charset="0"/>
              </a:rPr>
              <a:t>য়</a:t>
            </a:r>
            <a:r>
              <a:rPr lang="as-IN" sz="2400" dirty="0">
                <a:latin typeface="NikoshBAN" panose="02000000000000000000" pitchFamily="2" charset="0"/>
                <a:cs typeface="NikoshBAN" panose="02000000000000000000" pitchFamily="2" charset="0"/>
              </a:rPr>
              <a:t>, যতক্ষণ না সঠিক সংমিশ্রণটি পাও</a:t>
            </a:r>
            <a:r>
              <a:rPr lang="en-US" sz="2400" dirty="0" err="1">
                <a:latin typeface="NikoshBAN" panose="02000000000000000000" pitchFamily="2" charset="0"/>
                <a:cs typeface="NikoshBAN" panose="02000000000000000000" pitchFamily="2" charset="0"/>
              </a:rPr>
              <a:t>য়া</a:t>
            </a:r>
            <a:r>
              <a:rPr lang="as-IN" sz="2400" dirty="0">
                <a:latin typeface="NikoshBAN" panose="02000000000000000000" pitchFamily="2" charset="0"/>
                <a:cs typeface="NikoshBAN" panose="02000000000000000000" pitchFamily="2" charset="0"/>
              </a:rPr>
              <a:t> যা</a:t>
            </a:r>
            <a:r>
              <a:rPr lang="en-US" sz="2400" dirty="0">
                <a:latin typeface="NikoshBAN" panose="02000000000000000000" pitchFamily="2" charset="0"/>
                <a:cs typeface="NikoshBAN" panose="02000000000000000000" pitchFamily="2" charset="0"/>
              </a:rPr>
              <a:t>য়।</a:t>
            </a:r>
            <a:r>
              <a:rPr lang="as-IN" sz="2400" dirty="0">
                <a:latin typeface="NikoshBAN" panose="02000000000000000000" pitchFamily="2" charset="0"/>
                <a:cs typeface="NikoshBAN" panose="02000000000000000000" pitchFamily="2" charset="0"/>
              </a:rPr>
              <a:t> </a:t>
            </a:r>
            <a:endParaRPr lang="en-US" sz="2400" dirty="0">
              <a:latin typeface="NikoshBAN" panose="02000000000000000000" pitchFamily="2" charset="0"/>
              <a:cs typeface="NikoshBAN" panose="02000000000000000000" pitchFamily="2" charset="0"/>
            </a:endParaRPr>
          </a:p>
          <a:p>
            <a:endParaRPr lang="en-US" dirty="0"/>
          </a:p>
        </p:txBody>
      </p:sp>
      <p:pic>
        <p:nvPicPr>
          <p:cNvPr id="5" name="Picture 4"/>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948931" y="1637655"/>
            <a:ext cx="5294258" cy="2629546"/>
          </a:xfrm>
          <a:prstGeom prst="rect">
            <a:avLst/>
          </a:prstGeom>
        </p:spPr>
      </p:pic>
      <p:sp>
        <p:nvSpPr>
          <p:cNvPr id="6" name="Rectangle 5"/>
          <p:cNvSpPr/>
          <p:nvPr/>
        </p:nvSpPr>
        <p:spPr>
          <a:xfrm>
            <a:off x="1295400" y="457200"/>
            <a:ext cx="6705600" cy="12192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s-IN" sz="6600" b="1" dirty="0" smtClean="0">
                <a:solidFill>
                  <a:srgbClr val="FF0000"/>
                </a:solidFill>
                <a:latin typeface="NikoshBAN" panose="02000000000000000000" pitchFamily="2" charset="0"/>
                <a:cs typeface="NikoshBAN" panose="02000000000000000000" pitchFamily="2" charset="0"/>
              </a:rPr>
              <a:t>ব্রুট ফোর্স অ্যাটাক</a:t>
            </a:r>
            <a:endParaRPr lang="en-US" sz="6600" b="1" dirty="0">
              <a:solidFill>
                <a:srgbClr val="FF0000"/>
              </a:solidFill>
            </a:endParaRPr>
          </a:p>
        </p:txBody>
      </p:sp>
    </p:spTree>
    <p:extLst>
      <p:ext uri="{BB962C8B-B14F-4D97-AF65-F5344CB8AC3E}">
        <p14:creationId xmlns="" xmlns:p14="http://schemas.microsoft.com/office/powerpoint/2010/main" val="3303014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p:cTn id="25"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600200" y="1981200"/>
            <a:ext cx="6096000" cy="2286000"/>
          </a:xfrm>
          <a:prstGeom prst="rect">
            <a:avLst/>
          </a:prstGeom>
        </p:spPr>
      </p:pic>
      <p:sp>
        <p:nvSpPr>
          <p:cNvPr id="3" name="TextBox 2"/>
          <p:cNvSpPr txBox="1"/>
          <p:nvPr/>
        </p:nvSpPr>
        <p:spPr>
          <a:xfrm>
            <a:off x="0" y="4489609"/>
            <a:ext cx="9144000" cy="2215991"/>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just"/>
            <a:r>
              <a:rPr lang="as-IN" sz="2400" dirty="0">
                <a:solidFill>
                  <a:srgbClr val="FF0000"/>
                </a:solidFill>
                <a:latin typeface="NikoshBAN" panose="02000000000000000000" pitchFamily="2" charset="0"/>
                <a:cs typeface="NikoshBAN" panose="02000000000000000000" pitchFamily="2" charset="0"/>
              </a:rPr>
              <a:t>ডেটা ইন্টারসেপশন </a:t>
            </a:r>
            <a:r>
              <a:rPr lang="bn-BD" sz="2400" dirty="0" smtClean="0">
                <a:solidFill>
                  <a:srgbClr val="FF0000"/>
                </a:solidFill>
                <a:latin typeface="NikoshBAN" panose="02000000000000000000" pitchFamily="2" charset="0"/>
                <a:cs typeface="NikoshBAN" panose="02000000000000000000" pitchFamily="2" charset="0"/>
              </a:rPr>
              <a:t>(Data Interception):</a:t>
            </a:r>
            <a:r>
              <a:rPr lang="as-IN" sz="2400" dirty="0" smtClean="0">
                <a:solidFill>
                  <a:srgbClr val="FF0000"/>
                </a:solidFill>
                <a:latin typeface="NikoshBAN" panose="02000000000000000000" pitchFamily="2" charset="0"/>
                <a:cs typeface="NikoshBAN" panose="02000000000000000000" pitchFamily="2" charset="0"/>
              </a:rPr>
              <a:t>হলো </a:t>
            </a:r>
            <a:r>
              <a:rPr lang="as-IN" sz="2400" dirty="0">
                <a:solidFill>
                  <a:srgbClr val="FF0000"/>
                </a:solidFill>
                <a:latin typeface="NikoshBAN" panose="02000000000000000000" pitchFamily="2" charset="0"/>
                <a:cs typeface="NikoshBAN" panose="02000000000000000000" pitchFamily="2" charset="0"/>
              </a:rPr>
              <a:t>একটি সাইবার আক্রমণ, যেখানে একজন হ্যাকার বা অননুমোদিত ব্যক্তি আপনার ডিভাইস ও সার্ভারের মধ্যে ডেটা আদান-প্রদানের পথে গোপনে আড়ি পেতে সেই তথ্য চুরি করে, দেখে বা পরিবর্তন করে ফেলে—যেমন ইমেল, মেসেজ, পাসওয়ার্ড, বা আর্থিক তথ্য, যা সাধারণত প্যাকেট স্নিফিং (</a:t>
            </a:r>
            <a:r>
              <a:rPr lang="en-US" sz="2400" dirty="0">
                <a:solidFill>
                  <a:srgbClr val="FF0000"/>
                </a:solidFill>
                <a:latin typeface="NikoshBAN" panose="02000000000000000000" pitchFamily="2" charset="0"/>
                <a:cs typeface="NikoshBAN" panose="02000000000000000000" pitchFamily="2" charset="0"/>
              </a:rPr>
              <a:t>packet sniffing) </a:t>
            </a:r>
            <a:r>
              <a:rPr lang="as-IN" sz="2400" dirty="0">
                <a:solidFill>
                  <a:srgbClr val="FF0000"/>
                </a:solidFill>
                <a:latin typeface="NikoshBAN" panose="02000000000000000000" pitchFamily="2" charset="0"/>
                <a:cs typeface="NikoshBAN" panose="02000000000000000000" pitchFamily="2" charset="0"/>
              </a:rPr>
              <a:t>এর মাধ্যমে ঘটে, যেখানে ডেটা প্যাকেটগুলোকে আটকানো হয়। </a:t>
            </a:r>
            <a:endParaRPr lang="en-US" sz="2400" dirty="0">
              <a:solidFill>
                <a:srgbClr val="FF0000"/>
              </a:solidFill>
              <a:latin typeface="NikoshBAN" panose="02000000000000000000" pitchFamily="2" charset="0"/>
              <a:cs typeface="NikoshBAN" panose="02000000000000000000" pitchFamily="2" charset="0"/>
            </a:endParaRPr>
          </a:p>
          <a:p>
            <a:endParaRPr lang="en-US" dirty="0"/>
          </a:p>
        </p:txBody>
      </p:sp>
      <p:sp>
        <p:nvSpPr>
          <p:cNvPr id="5" name="Hexagon 4"/>
          <p:cNvSpPr/>
          <p:nvPr/>
        </p:nvSpPr>
        <p:spPr>
          <a:xfrm>
            <a:off x="1600200" y="76200"/>
            <a:ext cx="5943600" cy="1752600"/>
          </a:xfrm>
          <a:prstGeom prst="hexag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s-IN" sz="3600" b="1" dirty="0" smtClean="0">
                <a:solidFill>
                  <a:srgbClr val="FF0000"/>
                </a:solidFill>
                <a:latin typeface="NikoshBAN" panose="02000000000000000000" pitchFamily="2" charset="0"/>
                <a:cs typeface="NikoshBAN" panose="02000000000000000000" pitchFamily="2" charset="0"/>
              </a:rPr>
              <a:t>ডেটা ইন্টারসেপশন</a:t>
            </a:r>
            <a:endParaRPr lang="en-US" sz="3600" b="1" dirty="0">
              <a:solidFill>
                <a:srgbClr val="FF0000"/>
              </a:solidFill>
            </a:endParaRPr>
          </a:p>
        </p:txBody>
      </p:sp>
    </p:spTree>
    <p:extLst>
      <p:ext uri="{BB962C8B-B14F-4D97-AF65-F5344CB8AC3E}">
        <p14:creationId xmlns="" xmlns:p14="http://schemas.microsoft.com/office/powerpoint/2010/main" val="2821714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heel(4)">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676400" y="457200"/>
            <a:ext cx="5257800" cy="1219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4800" dirty="0" err="1" smtClean="0">
                <a:solidFill>
                  <a:srgbClr val="C00000"/>
                </a:solidFill>
              </a:rPr>
              <a:t>ডি</a:t>
            </a:r>
            <a:r>
              <a:rPr lang="en-US" sz="4800" dirty="0" smtClean="0">
                <a:solidFill>
                  <a:srgbClr val="C00000"/>
                </a:solidFill>
              </a:rPr>
              <a:t> </a:t>
            </a:r>
            <a:r>
              <a:rPr lang="en-US" sz="4800" dirty="0" err="1" smtClean="0">
                <a:solidFill>
                  <a:srgbClr val="C00000"/>
                </a:solidFill>
              </a:rPr>
              <a:t>ডস</a:t>
            </a:r>
            <a:r>
              <a:rPr lang="en-US" sz="4800" dirty="0" smtClean="0">
                <a:solidFill>
                  <a:srgbClr val="C00000"/>
                </a:solidFill>
              </a:rPr>
              <a:t> </a:t>
            </a:r>
            <a:r>
              <a:rPr lang="en-US" sz="4800" dirty="0" err="1" smtClean="0">
                <a:solidFill>
                  <a:srgbClr val="C00000"/>
                </a:solidFill>
              </a:rPr>
              <a:t>আক্রমণ</a:t>
            </a:r>
            <a:endParaRPr lang="en-US" sz="4800" dirty="0">
              <a:solidFill>
                <a:srgbClr val="C00000"/>
              </a:solidFill>
            </a:endParaRPr>
          </a:p>
        </p:txBody>
      </p:sp>
      <p:sp>
        <p:nvSpPr>
          <p:cNvPr id="3" name="Round Single Corner Rectangle 2"/>
          <p:cNvSpPr/>
          <p:nvPr/>
        </p:nvSpPr>
        <p:spPr>
          <a:xfrm>
            <a:off x="1447800" y="2438400"/>
            <a:ext cx="6477000" cy="3581400"/>
          </a:xfrm>
          <a:prstGeom prst="round1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bn-BD" sz="3200" dirty="0" smtClean="0">
                <a:solidFill>
                  <a:srgbClr val="FF0000"/>
                </a:solidFill>
              </a:rPr>
              <a:t>ডি ডস আক্রমণ হল একই সময়ে একাধিক ডিভাইস ব্যবহার করে একটি নির্দিষ্ট টার্গেটে আক্রমণ করা।</a:t>
            </a:r>
            <a:endParaRPr lang="en-US" sz="32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61394" y="3657600"/>
            <a:ext cx="7396806" cy="2123658"/>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as-IN" sz="2200" dirty="0" smtClean="0">
                <a:solidFill>
                  <a:srgbClr val="0070C0"/>
                </a:solidFill>
                <a:latin typeface="NikoshBAN" panose="02000000000000000000" pitchFamily="2" charset="0"/>
                <a:cs typeface="NikoshBAN" panose="02000000000000000000" pitchFamily="2" charset="0"/>
              </a:rPr>
              <a:t>(</a:t>
            </a:r>
            <a:r>
              <a:rPr lang="en-US" sz="2200" dirty="0">
                <a:solidFill>
                  <a:srgbClr val="0070C0"/>
                </a:solidFill>
                <a:latin typeface="NikoshBAN" panose="02000000000000000000" pitchFamily="2" charset="0"/>
                <a:cs typeface="NikoshBAN" panose="02000000000000000000" pitchFamily="2" charset="0"/>
              </a:rPr>
              <a:t>Malware) </a:t>
            </a:r>
            <a:r>
              <a:rPr lang="as-IN" sz="2200" dirty="0">
                <a:solidFill>
                  <a:srgbClr val="0070C0"/>
                </a:solidFill>
                <a:latin typeface="NikoshBAN" panose="02000000000000000000" pitchFamily="2" charset="0"/>
                <a:cs typeface="NikoshBAN" panose="02000000000000000000" pitchFamily="2" charset="0"/>
              </a:rPr>
              <a:t>হলো এক ধরনের ক্ষতিকর </a:t>
            </a:r>
            <a:r>
              <a:rPr lang="as-IN" sz="2200" dirty="0" smtClean="0">
                <a:solidFill>
                  <a:srgbClr val="0070C0"/>
                </a:solidFill>
                <a:latin typeface="NikoshBAN" panose="02000000000000000000" pitchFamily="2" charset="0"/>
                <a:cs typeface="NikoshBAN" panose="02000000000000000000" pitchFamily="2" charset="0"/>
              </a:rPr>
              <a:t>সফটও</a:t>
            </a:r>
            <a:r>
              <a:rPr lang="en-US" sz="2200" dirty="0" err="1" smtClean="0">
                <a:solidFill>
                  <a:srgbClr val="0070C0"/>
                </a:solidFill>
                <a:latin typeface="NikoshBAN" panose="02000000000000000000" pitchFamily="2" charset="0"/>
                <a:cs typeface="NikoshBAN" panose="02000000000000000000" pitchFamily="2" charset="0"/>
              </a:rPr>
              <a:t>য়ার</a:t>
            </a:r>
            <a:r>
              <a:rPr lang="as-IN" sz="2200" dirty="0" smtClean="0">
                <a:solidFill>
                  <a:srgbClr val="0070C0"/>
                </a:solidFill>
                <a:latin typeface="NikoshBAN" panose="02000000000000000000" pitchFamily="2" charset="0"/>
                <a:cs typeface="NikoshBAN" panose="02000000000000000000" pitchFamily="2" charset="0"/>
              </a:rPr>
              <a:t> </a:t>
            </a:r>
            <a:r>
              <a:rPr lang="as-IN" sz="2200" dirty="0">
                <a:solidFill>
                  <a:srgbClr val="0070C0"/>
                </a:solidFill>
                <a:latin typeface="NikoshBAN" panose="02000000000000000000" pitchFamily="2" charset="0"/>
                <a:cs typeface="NikoshBAN" panose="02000000000000000000" pitchFamily="2" charset="0"/>
              </a:rPr>
              <a:t>(</a:t>
            </a:r>
            <a:r>
              <a:rPr lang="en-US" sz="2200" dirty="0">
                <a:solidFill>
                  <a:srgbClr val="0070C0"/>
                </a:solidFill>
                <a:latin typeface="NikoshBAN" panose="02000000000000000000" pitchFamily="2" charset="0"/>
                <a:cs typeface="NikoshBAN" panose="02000000000000000000" pitchFamily="2" charset="0"/>
              </a:rPr>
              <a:t>Malicious Software) </a:t>
            </a:r>
            <a:r>
              <a:rPr lang="as-IN" sz="2200" dirty="0">
                <a:solidFill>
                  <a:srgbClr val="0070C0"/>
                </a:solidFill>
                <a:latin typeface="NikoshBAN" panose="02000000000000000000" pitchFamily="2" charset="0"/>
                <a:cs typeface="NikoshBAN" panose="02000000000000000000" pitchFamily="2" charset="0"/>
              </a:rPr>
              <a:t>যা আপনার কম্পিউটার বা মোবাইলের স্বাভাবিক কাজকে ব্যাহত করতে, তথ্য চুরি করতে, সিস্টেমের </a:t>
            </a:r>
            <a:r>
              <a:rPr lang="as-IN" sz="2200" dirty="0" smtClean="0">
                <a:solidFill>
                  <a:srgbClr val="0070C0"/>
                </a:solidFill>
                <a:latin typeface="NikoshBAN" panose="02000000000000000000" pitchFamily="2" charset="0"/>
                <a:cs typeface="NikoshBAN" panose="02000000000000000000" pitchFamily="2" charset="0"/>
              </a:rPr>
              <a:t>নি</a:t>
            </a:r>
            <a:r>
              <a:rPr lang="en-US" sz="2200" dirty="0" smtClean="0">
                <a:solidFill>
                  <a:srgbClr val="0070C0"/>
                </a:solidFill>
                <a:latin typeface="NikoshBAN" panose="02000000000000000000" pitchFamily="2" charset="0"/>
                <a:cs typeface="NikoshBAN" panose="02000000000000000000" pitchFamily="2" charset="0"/>
              </a:rPr>
              <a:t>য়</a:t>
            </a:r>
            <a:r>
              <a:rPr lang="as-IN" sz="2200" dirty="0" smtClean="0">
                <a:solidFill>
                  <a:srgbClr val="0070C0"/>
                </a:solidFill>
                <a:latin typeface="NikoshBAN" panose="02000000000000000000" pitchFamily="2" charset="0"/>
                <a:cs typeface="NikoshBAN" panose="02000000000000000000" pitchFamily="2" charset="0"/>
              </a:rPr>
              <a:t>ন্ত্রণ </a:t>
            </a:r>
            <a:r>
              <a:rPr lang="as-IN" sz="2200" dirty="0">
                <a:solidFill>
                  <a:srgbClr val="0070C0"/>
                </a:solidFill>
                <a:latin typeface="NikoshBAN" panose="02000000000000000000" pitchFamily="2" charset="0"/>
                <a:cs typeface="NikoshBAN" panose="02000000000000000000" pitchFamily="2" charset="0"/>
              </a:rPr>
              <a:t>নিতে বা অবাঞ্ছিত বিজ্ঞাপন দেখাতে তৈরি করা </a:t>
            </a:r>
            <a:r>
              <a:rPr lang="as-IN" sz="2200" dirty="0" smtClean="0">
                <a:solidFill>
                  <a:srgbClr val="0070C0"/>
                </a:solidFill>
                <a:latin typeface="NikoshBAN" panose="02000000000000000000" pitchFamily="2" charset="0"/>
                <a:cs typeface="NikoshBAN" panose="02000000000000000000" pitchFamily="2" charset="0"/>
              </a:rPr>
              <a:t>হ</a:t>
            </a:r>
            <a:r>
              <a:rPr lang="en-US" sz="2200" dirty="0" smtClean="0">
                <a:solidFill>
                  <a:srgbClr val="0070C0"/>
                </a:solidFill>
                <a:latin typeface="NikoshBAN" panose="02000000000000000000" pitchFamily="2" charset="0"/>
                <a:cs typeface="NikoshBAN" panose="02000000000000000000" pitchFamily="2" charset="0"/>
              </a:rPr>
              <a:t>য়</a:t>
            </a:r>
            <a:r>
              <a:rPr lang="as-IN" sz="2200" dirty="0" smtClean="0">
                <a:solidFill>
                  <a:srgbClr val="0070C0"/>
                </a:solidFill>
                <a:latin typeface="NikoshBAN" panose="02000000000000000000" pitchFamily="2" charset="0"/>
                <a:cs typeface="NikoshBAN" panose="02000000000000000000" pitchFamily="2" charset="0"/>
              </a:rPr>
              <a:t>; </a:t>
            </a:r>
            <a:r>
              <a:rPr lang="as-IN" sz="2200" dirty="0">
                <a:solidFill>
                  <a:srgbClr val="0070C0"/>
                </a:solidFill>
                <a:latin typeface="NikoshBAN" panose="02000000000000000000" pitchFamily="2" charset="0"/>
                <a:cs typeface="NikoshBAN" panose="02000000000000000000" pitchFamily="2" charset="0"/>
              </a:rPr>
              <a:t>এর মধ্যে ভাইরাস, </a:t>
            </a:r>
            <a:r>
              <a:rPr lang="as-IN" sz="2200" dirty="0" smtClean="0">
                <a:solidFill>
                  <a:srgbClr val="0070C0"/>
                </a:solidFill>
                <a:latin typeface="NikoshBAN" panose="02000000000000000000" pitchFamily="2" charset="0"/>
                <a:cs typeface="NikoshBAN" panose="02000000000000000000" pitchFamily="2" charset="0"/>
              </a:rPr>
              <a:t>ও</a:t>
            </a:r>
            <a:r>
              <a:rPr lang="en-US" sz="2200" dirty="0" err="1" smtClean="0">
                <a:solidFill>
                  <a:srgbClr val="0070C0"/>
                </a:solidFill>
                <a:latin typeface="NikoshBAN" panose="02000000000000000000" pitchFamily="2" charset="0"/>
                <a:cs typeface="NikoshBAN" panose="02000000000000000000" pitchFamily="2" charset="0"/>
              </a:rPr>
              <a:t>য়া</a:t>
            </a:r>
            <a:r>
              <a:rPr lang="as-IN" sz="2200" dirty="0" smtClean="0">
                <a:solidFill>
                  <a:srgbClr val="0070C0"/>
                </a:solidFill>
                <a:latin typeface="NikoshBAN" panose="02000000000000000000" pitchFamily="2" charset="0"/>
                <a:cs typeface="NikoshBAN" panose="02000000000000000000" pitchFamily="2" charset="0"/>
              </a:rPr>
              <a:t>র্ম</a:t>
            </a:r>
            <a:r>
              <a:rPr lang="as-IN" sz="2200" dirty="0">
                <a:solidFill>
                  <a:srgbClr val="0070C0"/>
                </a:solidFill>
                <a:latin typeface="NikoshBAN" panose="02000000000000000000" pitchFamily="2" charset="0"/>
                <a:cs typeface="NikoshBAN" panose="02000000000000000000" pitchFamily="2" charset="0"/>
              </a:rPr>
              <a:t>, ট্রোজান হর্স, </a:t>
            </a:r>
            <a:r>
              <a:rPr lang="as-IN" sz="2200" dirty="0" smtClean="0">
                <a:solidFill>
                  <a:srgbClr val="0070C0"/>
                </a:solidFill>
                <a:latin typeface="NikoshBAN" panose="02000000000000000000" pitchFamily="2" charset="0"/>
                <a:cs typeface="NikoshBAN" panose="02000000000000000000" pitchFamily="2" charset="0"/>
              </a:rPr>
              <a:t>স্পাইও</a:t>
            </a:r>
            <a:r>
              <a:rPr lang="en-US" sz="2200" dirty="0" err="1" smtClean="0">
                <a:solidFill>
                  <a:srgbClr val="0070C0"/>
                </a:solidFill>
                <a:latin typeface="NikoshBAN" panose="02000000000000000000" pitchFamily="2" charset="0"/>
                <a:cs typeface="NikoshBAN" panose="02000000000000000000" pitchFamily="2" charset="0"/>
              </a:rPr>
              <a:t>য়ার</a:t>
            </a:r>
            <a:r>
              <a:rPr lang="as-IN" sz="2200" dirty="0" smtClean="0">
                <a:solidFill>
                  <a:srgbClr val="0070C0"/>
                </a:solidFill>
                <a:latin typeface="NikoshBAN" panose="02000000000000000000" pitchFamily="2" charset="0"/>
                <a:cs typeface="NikoshBAN" panose="02000000000000000000" pitchFamily="2" charset="0"/>
              </a:rPr>
              <a:t>, র‍্যানসমও</a:t>
            </a:r>
            <a:r>
              <a:rPr lang="en-US" sz="2200" dirty="0" err="1" smtClean="0">
                <a:solidFill>
                  <a:srgbClr val="0070C0"/>
                </a:solidFill>
                <a:latin typeface="NikoshBAN" panose="02000000000000000000" pitchFamily="2" charset="0"/>
                <a:cs typeface="NikoshBAN" panose="02000000000000000000" pitchFamily="2" charset="0"/>
              </a:rPr>
              <a:t>য়ার</a:t>
            </a:r>
            <a:r>
              <a:rPr lang="as-IN" sz="2200" dirty="0" smtClean="0">
                <a:solidFill>
                  <a:srgbClr val="0070C0"/>
                </a:solidFill>
                <a:latin typeface="NikoshBAN" panose="02000000000000000000" pitchFamily="2" charset="0"/>
                <a:cs typeface="NikoshBAN" panose="02000000000000000000" pitchFamily="2" charset="0"/>
              </a:rPr>
              <a:t>, অ্যাডও</a:t>
            </a:r>
            <a:r>
              <a:rPr lang="en-US" sz="2200" dirty="0" err="1" smtClean="0">
                <a:solidFill>
                  <a:srgbClr val="0070C0"/>
                </a:solidFill>
                <a:latin typeface="NikoshBAN" panose="02000000000000000000" pitchFamily="2" charset="0"/>
                <a:cs typeface="NikoshBAN" panose="02000000000000000000" pitchFamily="2" charset="0"/>
              </a:rPr>
              <a:t>য়ার</a:t>
            </a:r>
            <a:r>
              <a:rPr lang="as-IN" sz="2200" dirty="0" smtClean="0">
                <a:solidFill>
                  <a:srgbClr val="0070C0"/>
                </a:solidFill>
                <a:latin typeface="NikoshBAN" panose="02000000000000000000" pitchFamily="2" charset="0"/>
                <a:cs typeface="NikoshBAN" panose="02000000000000000000" pitchFamily="2" charset="0"/>
              </a:rPr>
              <a:t> </a:t>
            </a:r>
            <a:r>
              <a:rPr lang="as-IN" sz="2200" dirty="0">
                <a:solidFill>
                  <a:srgbClr val="0070C0"/>
                </a:solidFill>
                <a:latin typeface="NikoshBAN" panose="02000000000000000000" pitchFamily="2" charset="0"/>
                <a:cs typeface="NikoshBAN" panose="02000000000000000000" pitchFamily="2" charset="0"/>
              </a:rPr>
              <a:t>ইত্যাদি প্রধান প্রকারভেদ, যা ইন্টারনেট, পেনড্রাইভ বা অজানা ফাইল থেকে সিস্টেমে প্রবেশ করে ক্ষতি করে। </a:t>
            </a:r>
            <a:endParaRPr lang="en-US" sz="2200" dirty="0">
              <a:solidFill>
                <a:srgbClr val="0070C0"/>
              </a:solidFill>
              <a:latin typeface="NikoshBAN" panose="02000000000000000000" pitchFamily="2" charset="0"/>
              <a:cs typeface="NikoshBAN" panose="02000000000000000000" pitchFamily="2" charset="0"/>
            </a:endParaRPr>
          </a:p>
        </p:txBody>
      </p:sp>
      <p:sp>
        <p:nvSpPr>
          <p:cNvPr id="5" name="Right Arrow 4"/>
          <p:cNvSpPr/>
          <p:nvPr/>
        </p:nvSpPr>
        <p:spPr>
          <a:xfrm>
            <a:off x="990600" y="152400"/>
            <a:ext cx="3810000" cy="2590800"/>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b="1" dirty="0" err="1">
                <a:solidFill>
                  <a:schemeClr val="tx1"/>
                </a:solidFill>
                <a:latin typeface="NikoshBAN" panose="02000000000000000000" pitchFamily="2" charset="0"/>
                <a:cs typeface="NikoshBAN" panose="02000000000000000000" pitchFamily="2" charset="0"/>
              </a:rPr>
              <a:t>কম্পিউটার</a:t>
            </a:r>
            <a:r>
              <a:rPr lang="en-US" sz="2400" b="1" dirty="0">
                <a:solidFill>
                  <a:schemeClr val="tx1"/>
                </a:solidFill>
                <a:latin typeface="NikoshBAN" panose="02000000000000000000" pitchFamily="2" charset="0"/>
                <a:cs typeface="NikoshBAN" panose="02000000000000000000" pitchFamily="2" charset="0"/>
              </a:rPr>
              <a:t> </a:t>
            </a:r>
            <a:r>
              <a:rPr lang="en-US" sz="2400" b="1" dirty="0" err="1" smtClean="0">
                <a:solidFill>
                  <a:schemeClr val="tx1"/>
                </a:solidFill>
                <a:latin typeface="NikoshBAN" panose="02000000000000000000" pitchFamily="2" charset="0"/>
                <a:cs typeface="NikoshBAN" panose="02000000000000000000" pitchFamily="2" charset="0"/>
              </a:rPr>
              <a:t>ম্যালওয়ার</a:t>
            </a:r>
            <a:endParaRPr lang="en-US" sz="2400" b="1" dirty="0">
              <a:solidFill>
                <a:schemeClr val="tx1"/>
              </a:solidFill>
              <a:latin typeface="NikoshBAN" panose="02000000000000000000" pitchFamily="2" charset="0"/>
              <a:cs typeface="NikoshBAN" panose="02000000000000000000" pitchFamily="2" charset="0"/>
            </a:endParaRPr>
          </a:p>
        </p:txBody>
      </p:sp>
      <p:sp>
        <p:nvSpPr>
          <p:cNvPr id="7" name="Rounded Rectangle 6"/>
          <p:cNvSpPr/>
          <p:nvPr/>
        </p:nvSpPr>
        <p:spPr>
          <a:xfrm>
            <a:off x="5029200" y="457200"/>
            <a:ext cx="3581400" cy="2060713"/>
          </a:xfrm>
          <a:prstGeom prst="roundRect">
            <a:avLst/>
          </a:prstGeom>
          <a:blipFill dpi="0" rotWithShape="1">
            <a:blip r:embed="rId2">
              <a:extLst>
                <a:ext uri="{28A0092B-C50C-407E-A947-70E740481C1C}">
                  <a14:useLocalDpi xmlns=""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396874925"/>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2057400"/>
            <a:ext cx="7772400" cy="4343400"/>
          </a:xfrm>
          <a:prstGeom prst="rect">
            <a:avLst/>
          </a:prstGeom>
          <a:blipFill dpi="0" rotWithShape="1">
            <a:blip r:embed="rId2">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600201" y="685800"/>
            <a:ext cx="5486400" cy="646331"/>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bn-BD"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ম্যালওয়ার</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এর</a:t>
            </a:r>
            <a:r>
              <a:rPr lang="en-US" sz="3600" dirty="0" smtClean="0">
                <a:latin typeface="NikoshBAN" panose="02000000000000000000" pitchFamily="2" charset="0"/>
                <a:cs typeface="NikoshBAN" panose="02000000000000000000" pitchFamily="2" charset="0"/>
              </a:rPr>
              <a:t> </a:t>
            </a:r>
            <a:r>
              <a:rPr lang="en-US" sz="3600" dirty="0" err="1" smtClean="0">
                <a:latin typeface="NikoshBAN" panose="02000000000000000000" pitchFamily="2" charset="0"/>
                <a:cs typeface="NikoshBAN" panose="02000000000000000000" pitchFamily="2" charset="0"/>
              </a:rPr>
              <a:t>প্রকারভেদ</a:t>
            </a:r>
            <a:endParaRPr lang="en-US" sz="3600" dirty="0">
              <a:latin typeface="NikoshBAN" panose="02000000000000000000" pitchFamily="2" charset="0"/>
              <a:cs typeface="NikoshBAN" panose="02000000000000000000"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76200"/>
            <a:ext cx="8610600" cy="167640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bn-BD" sz="3600" dirty="0" smtClean="0">
                <a:solidFill>
                  <a:srgbClr val="FF0000"/>
                </a:solidFill>
                <a:latin typeface="NikoshBAN" pitchFamily="2" charset="0"/>
                <a:cs typeface="NikoshBAN" pitchFamily="2" charset="0"/>
              </a:rPr>
              <a:t>সাইবার বুলিং (cyber bullying)</a:t>
            </a:r>
            <a:endParaRPr lang="en-US" sz="3600" dirty="0">
              <a:solidFill>
                <a:srgbClr val="FF0000"/>
              </a:solidFill>
              <a:latin typeface="NikoshBAN" pitchFamily="2" charset="0"/>
              <a:cs typeface="NikoshBAN" pitchFamily="2" charset="0"/>
            </a:endParaRPr>
          </a:p>
        </p:txBody>
      </p:sp>
      <p:sp>
        <p:nvSpPr>
          <p:cNvPr id="4" name="Rectangle 3"/>
          <p:cNvSpPr/>
          <p:nvPr/>
        </p:nvSpPr>
        <p:spPr>
          <a:xfrm>
            <a:off x="838200" y="2286000"/>
            <a:ext cx="7772400" cy="41910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bn-BD" sz="3600" dirty="0" smtClean="0">
                <a:solidFill>
                  <a:srgbClr val="0070C0"/>
                </a:solidFill>
                <a:latin typeface="NikoshBAN" pitchFamily="2" charset="0"/>
                <a:cs typeface="NikoshBAN" pitchFamily="2" charset="0"/>
              </a:rPr>
              <a:t>সাইবার বুলিং- </a:t>
            </a:r>
            <a:r>
              <a:rPr lang="en-US" sz="3600" dirty="0" err="1" smtClean="0">
                <a:solidFill>
                  <a:srgbClr val="0070C0"/>
                </a:solidFill>
                <a:latin typeface="NikoshBAN" pitchFamily="2" charset="0"/>
                <a:cs typeface="NikoshBAN" pitchFamily="2" charset="0"/>
              </a:rPr>
              <a:t>অনলাইন</a:t>
            </a:r>
            <a:r>
              <a:rPr lang="en-US" sz="3600" dirty="0" smtClean="0">
                <a:solidFill>
                  <a:srgbClr val="0070C0"/>
                </a:solidFill>
                <a:latin typeface="NikoshBAN" pitchFamily="2" charset="0"/>
                <a:cs typeface="NikoshBAN" pitchFamily="2" charset="0"/>
              </a:rPr>
              <a:t> </a:t>
            </a:r>
            <a:r>
              <a:rPr lang="en-US" sz="3600" dirty="0" err="1" smtClean="0">
                <a:solidFill>
                  <a:srgbClr val="0070C0"/>
                </a:solidFill>
                <a:latin typeface="NikoshBAN" pitchFamily="2" charset="0"/>
                <a:cs typeface="NikoshBAN" pitchFamily="2" charset="0"/>
              </a:rPr>
              <a:t>প্লাটফর্ম</a:t>
            </a:r>
            <a:r>
              <a:rPr lang="en-US" sz="3600" dirty="0" smtClean="0">
                <a:solidFill>
                  <a:srgbClr val="0070C0"/>
                </a:solidFill>
                <a:latin typeface="NikoshBAN" pitchFamily="2" charset="0"/>
                <a:cs typeface="NikoshBAN" pitchFamily="2" charset="0"/>
              </a:rPr>
              <a:t> </a:t>
            </a:r>
            <a:r>
              <a:rPr lang="en-US" sz="3600" dirty="0" err="1" smtClean="0">
                <a:solidFill>
                  <a:srgbClr val="0070C0"/>
                </a:solidFill>
                <a:latin typeface="NikoshBAN" pitchFamily="2" charset="0"/>
                <a:cs typeface="NikoshBAN" pitchFamily="2" charset="0"/>
              </a:rPr>
              <a:t>ব্যবহার</a:t>
            </a:r>
            <a:r>
              <a:rPr lang="en-US" sz="3600" dirty="0" smtClean="0">
                <a:solidFill>
                  <a:srgbClr val="0070C0"/>
                </a:solidFill>
                <a:latin typeface="NikoshBAN" pitchFamily="2" charset="0"/>
                <a:cs typeface="NikoshBAN" pitchFamily="2" charset="0"/>
              </a:rPr>
              <a:t> </a:t>
            </a:r>
            <a:r>
              <a:rPr lang="en-US" sz="3600" dirty="0" err="1" smtClean="0">
                <a:solidFill>
                  <a:srgbClr val="0070C0"/>
                </a:solidFill>
                <a:latin typeface="NikoshBAN" pitchFamily="2" charset="0"/>
                <a:cs typeface="NikoshBAN" pitchFamily="2" charset="0"/>
              </a:rPr>
              <a:t>করে</a:t>
            </a:r>
            <a:r>
              <a:rPr lang="en-US" sz="3600" dirty="0" smtClean="0">
                <a:solidFill>
                  <a:srgbClr val="0070C0"/>
                </a:solidFill>
                <a:latin typeface="NikoshBAN" pitchFamily="2" charset="0"/>
                <a:cs typeface="NikoshBAN" pitchFamily="2" charset="0"/>
              </a:rPr>
              <a:t> </a:t>
            </a:r>
            <a:r>
              <a:rPr lang="en-US" sz="3600" dirty="0" err="1" smtClean="0">
                <a:solidFill>
                  <a:srgbClr val="0070C0"/>
                </a:solidFill>
                <a:latin typeface="NikoshBAN" pitchFamily="2" charset="0"/>
                <a:cs typeface="NikoshBAN" pitchFamily="2" charset="0"/>
              </a:rPr>
              <a:t>ইচ্ছাকৃত</a:t>
            </a:r>
            <a:r>
              <a:rPr lang="en-US" sz="3600" dirty="0" smtClean="0">
                <a:solidFill>
                  <a:srgbClr val="0070C0"/>
                </a:solidFill>
                <a:latin typeface="NikoshBAN" pitchFamily="2" charset="0"/>
                <a:cs typeface="NikoshBAN" pitchFamily="2" charset="0"/>
              </a:rPr>
              <a:t> ও </a:t>
            </a:r>
            <a:r>
              <a:rPr lang="en-US" sz="3600" dirty="0" err="1" smtClean="0">
                <a:solidFill>
                  <a:srgbClr val="0070C0"/>
                </a:solidFill>
                <a:latin typeface="NikoshBAN" pitchFamily="2" charset="0"/>
                <a:cs typeface="NikoshBAN" pitchFamily="2" charset="0"/>
              </a:rPr>
              <a:t>বার</a:t>
            </a:r>
            <a:r>
              <a:rPr lang="en-US" sz="3600" dirty="0" smtClean="0">
                <a:solidFill>
                  <a:srgbClr val="0070C0"/>
                </a:solidFill>
                <a:latin typeface="NikoshBAN" pitchFamily="2" charset="0"/>
                <a:cs typeface="NikoshBAN" pitchFamily="2" charset="0"/>
              </a:rPr>
              <a:t> </a:t>
            </a:r>
            <a:r>
              <a:rPr lang="en-US" sz="3600" dirty="0" err="1" smtClean="0">
                <a:solidFill>
                  <a:srgbClr val="0070C0"/>
                </a:solidFill>
                <a:latin typeface="NikoshBAN" pitchFamily="2" charset="0"/>
                <a:cs typeface="NikoshBAN" pitchFamily="2" charset="0"/>
              </a:rPr>
              <a:t>বার</a:t>
            </a:r>
            <a:r>
              <a:rPr lang="en-US" sz="3600" dirty="0" smtClean="0">
                <a:solidFill>
                  <a:srgbClr val="0070C0"/>
                </a:solidFill>
                <a:latin typeface="NikoshBAN" pitchFamily="2" charset="0"/>
                <a:cs typeface="NikoshBAN" pitchFamily="2" charset="0"/>
              </a:rPr>
              <a:t> </a:t>
            </a:r>
            <a:r>
              <a:rPr lang="en-US" sz="3600" dirty="0" err="1" smtClean="0">
                <a:solidFill>
                  <a:srgbClr val="0070C0"/>
                </a:solidFill>
                <a:latin typeface="NikoshBAN" pitchFamily="2" charset="0"/>
                <a:cs typeface="NikoshBAN" pitchFamily="2" charset="0"/>
              </a:rPr>
              <a:t>কাউকে</a:t>
            </a:r>
            <a:r>
              <a:rPr lang="en-US" sz="3600" dirty="0" smtClean="0">
                <a:solidFill>
                  <a:srgbClr val="0070C0"/>
                </a:solidFill>
                <a:latin typeface="NikoshBAN" pitchFamily="2" charset="0"/>
                <a:cs typeface="NikoshBAN" pitchFamily="2" charset="0"/>
              </a:rPr>
              <a:t> </a:t>
            </a:r>
            <a:r>
              <a:rPr lang="en-US" sz="3600" dirty="0" err="1" smtClean="0">
                <a:solidFill>
                  <a:srgbClr val="0070C0"/>
                </a:solidFill>
                <a:latin typeface="NikoshBAN" pitchFamily="2" charset="0"/>
                <a:cs typeface="NikoshBAN" pitchFamily="2" charset="0"/>
              </a:rPr>
              <a:t>মানসিকভাবে</a:t>
            </a:r>
            <a:r>
              <a:rPr lang="en-US" sz="3600" dirty="0" smtClean="0">
                <a:solidFill>
                  <a:srgbClr val="0070C0"/>
                </a:solidFill>
                <a:latin typeface="NikoshBAN" pitchFamily="2" charset="0"/>
                <a:cs typeface="NikoshBAN" pitchFamily="2" charset="0"/>
              </a:rPr>
              <a:t> </a:t>
            </a:r>
            <a:r>
              <a:rPr lang="en-US" sz="3600" dirty="0" err="1" smtClean="0">
                <a:solidFill>
                  <a:srgbClr val="0070C0"/>
                </a:solidFill>
                <a:latin typeface="NikoshBAN" pitchFamily="2" charset="0"/>
                <a:cs typeface="NikoshBAN" pitchFamily="2" charset="0"/>
              </a:rPr>
              <a:t>কাউকে</a:t>
            </a:r>
            <a:r>
              <a:rPr lang="en-US" sz="3600" dirty="0" smtClean="0">
                <a:solidFill>
                  <a:srgbClr val="0070C0"/>
                </a:solidFill>
                <a:latin typeface="NikoshBAN" pitchFamily="2" charset="0"/>
                <a:cs typeface="NikoshBAN" pitchFamily="2" charset="0"/>
              </a:rPr>
              <a:t> </a:t>
            </a:r>
            <a:r>
              <a:rPr lang="en-US" sz="3600" dirty="0" err="1" smtClean="0">
                <a:solidFill>
                  <a:srgbClr val="0070C0"/>
                </a:solidFill>
                <a:latin typeface="NikoshBAN" pitchFamily="2" charset="0"/>
                <a:cs typeface="NikoshBAN" pitchFamily="2" charset="0"/>
              </a:rPr>
              <a:t>ক্ষতিগ্রস্থ</a:t>
            </a:r>
            <a:r>
              <a:rPr lang="en-US" sz="3600" dirty="0" smtClean="0">
                <a:solidFill>
                  <a:srgbClr val="0070C0"/>
                </a:solidFill>
                <a:latin typeface="NikoshBAN" pitchFamily="2" charset="0"/>
                <a:cs typeface="NikoshBAN" pitchFamily="2" charset="0"/>
              </a:rPr>
              <a:t> </a:t>
            </a:r>
            <a:r>
              <a:rPr lang="en-US" sz="3600" dirty="0" err="1" smtClean="0">
                <a:solidFill>
                  <a:srgbClr val="0070C0"/>
                </a:solidFill>
                <a:latin typeface="NikoshBAN" pitchFamily="2" charset="0"/>
                <a:cs typeface="NikoshBAN" pitchFamily="2" charset="0"/>
              </a:rPr>
              <a:t>করা,যেমন</a:t>
            </a:r>
            <a:r>
              <a:rPr lang="en-US" sz="3600" dirty="0" smtClean="0">
                <a:solidFill>
                  <a:srgbClr val="0070C0"/>
                </a:solidFill>
                <a:latin typeface="NikoshBAN" pitchFamily="2" charset="0"/>
                <a:cs typeface="NikoshBAN" pitchFamily="2" charset="0"/>
              </a:rPr>
              <a:t> </a:t>
            </a:r>
            <a:r>
              <a:rPr lang="en-US" sz="3600" dirty="0" err="1" smtClean="0">
                <a:solidFill>
                  <a:srgbClr val="0070C0"/>
                </a:solidFill>
                <a:latin typeface="NikoshBAN" pitchFamily="2" charset="0"/>
                <a:cs typeface="NikoshBAN" pitchFamily="2" charset="0"/>
              </a:rPr>
              <a:t>অপমানজনক</a:t>
            </a:r>
            <a:r>
              <a:rPr lang="en-US" sz="3600" dirty="0" smtClean="0">
                <a:solidFill>
                  <a:srgbClr val="0070C0"/>
                </a:solidFill>
                <a:latin typeface="NikoshBAN" pitchFamily="2" charset="0"/>
                <a:cs typeface="NikoshBAN" pitchFamily="2" charset="0"/>
              </a:rPr>
              <a:t> </a:t>
            </a:r>
            <a:r>
              <a:rPr lang="en-US" sz="3600" dirty="0" err="1" smtClean="0">
                <a:solidFill>
                  <a:srgbClr val="0070C0"/>
                </a:solidFill>
                <a:latin typeface="NikoshBAN" pitchFamily="2" charset="0"/>
                <a:cs typeface="NikoshBAN" pitchFamily="2" charset="0"/>
              </a:rPr>
              <a:t>বার্তা</a:t>
            </a:r>
            <a:r>
              <a:rPr lang="en-US" sz="3600" dirty="0" smtClean="0">
                <a:solidFill>
                  <a:srgbClr val="0070C0"/>
                </a:solidFill>
                <a:latin typeface="NikoshBAN" pitchFamily="2" charset="0"/>
                <a:cs typeface="NikoshBAN" pitchFamily="2" charset="0"/>
              </a:rPr>
              <a:t> </a:t>
            </a:r>
            <a:r>
              <a:rPr lang="en-US" sz="3600" dirty="0" err="1" smtClean="0">
                <a:solidFill>
                  <a:srgbClr val="0070C0"/>
                </a:solidFill>
                <a:latin typeface="NikoshBAN" pitchFamily="2" charset="0"/>
                <a:cs typeface="NikoshBAN" pitchFamily="2" charset="0"/>
              </a:rPr>
              <a:t>পাঠানো,গুজব</a:t>
            </a:r>
            <a:r>
              <a:rPr lang="en-US" sz="3600" dirty="0" smtClean="0">
                <a:solidFill>
                  <a:srgbClr val="0070C0"/>
                </a:solidFill>
                <a:latin typeface="NikoshBAN" pitchFamily="2" charset="0"/>
                <a:cs typeface="NikoshBAN" pitchFamily="2" charset="0"/>
              </a:rPr>
              <a:t> </a:t>
            </a:r>
            <a:r>
              <a:rPr lang="en-US" sz="3600" dirty="0" err="1" smtClean="0">
                <a:solidFill>
                  <a:srgbClr val="0070C0"/>
                </a:solidFill>
                <a:latin typeface="NikoshBAN" pitchFamily="2" charset="0"/>
                <a:cs typeface="NikoshBAN" pitchFamily="2" charset="0"/>
              </a:rPr>
              <a:t>ছড়ানো,ব্যক্তিগত</a:t>
            </a:r>
            <a:r>
              <a:rPr lang="en-US" sz="3600" dirty="0" smtClean="0">
                <a:solidFill>
                  <a:srgbClr val="0070C0"/>
                </a:solidFill>
                <a:latin typeface="NikoshBAN" pitchFamily="2" charset="0"/>
                <a:cs typeface="NikoshBAN" pitchFamily="2" charset="0"/>
              </a:rPr>
              <a:t> </a:t>
            </a:r>
            <a:r>
              <a:rPr lang="en-US" sz="3600" dirty="0" err="1" smtClean="0">
                <a:solidFill>
                  <a:srgbClr val="0070C0"/>
                </a:solidFill>
                <a:latin typeface="NikoshBAN" pitchFamily="2" charset="0"/>
                <a:cs typeface="NikoshBAN" pitchFamily="2" charset="0"/>
              </a:rPr>
              <a:t>তথ্য</a:t>
            </a:r>
            <a:r>
              <a:rPr lang="en-US" sz="3600" dirty="0" smtClean="0">
                <a:solidFill>
                  <a:srgbClr val="0070C0"/>
                </a:solidFill>
                <a:latin typeface="NikoshBAN" pitchFamily="2" charset="0"/>
                <a:cs typeface="NikoshBAN" pitchFamily="2" charset="0"/>
              </a:rPr>
              <a:t> </a:t>
            </a:r>
            <a:r>
              <a:rPr lang="en-US" sz="3600" dirty="0" err="1" smtClean="0">
                <a:solidFill>
                  <a:srgbClr val="0070C0"/>
                </a:solidFill>
                <a:latin typeface="NikoshBAN" pitchFamily="2" charset="0"/>
                <a:cs typeface="NikoshBAN" pitchFamily="2" charset="0"/>
              </a:rPr>
              <a:t>ফাঁস</a:t>
            </a:r>
            <a:r>
              <a:rPr lang="en-US" sz="3600" dirty="0" smtClean="0">
                <a:solidFill>
                  <a:srgbClr val="0070C0"/>
                </a:solidFill>
                <a:latin typeface="NikoshBAN" pitchFamily="2" charset="0"/>
                <a:cs typeface="NikoshBAN" pitchFamily="2" charset="0"/>
              </a:rPr>
              <a:t> </a:t>
            </a:r>
            <a:r>
              <a:rPr lang="en-US" sz="3600" dirty="0" err="1" smtClean="0">
                <a:solidFill>
                  <a:srgbClr val="0070C0"/>
                </a:solidFill>
                <a:latin typeface="NikoshBAN" pitchFamily="2" charset="0"/>
                <a:cs typeface="NikoshBAN" pitchFamily="2" charset="0"/>
              </a:rPr>
              <a:t>করা</a:t>
            </a:r>
            <a:r>
              <a:rPr lang="en-US" sz="3600" dirty="0" smtClean="0">
                <a:solidFill>
                  <a:srgbClr val="0070C0"/>
                </a:solidFill>
                <a:latin typeface="NikoshBAN" pitchFamily="2" charset="0"/>
                <a:cs typeface="NikoshBAN" pitchFamily="2" charset="0"/>
              </a:rPr>
              <a:t> </a:t>
            </a:r>
            <a:r>
              <a:rPr lang="en-US" sz="3600" dirty="0" err="1" smtClean="0">
                <a:solidFill>
                  <a:srgbClr val="0070C0"/>
                </a:solidFill>
                <a:latin typeface="NikoshBAN" pitchFamily="2" charset="0"/>
                <a:cs typeface="NikoshBAN" pitchFamily="2" charset="0"/>
              </a:rPr>
              <a:t>অথবা</a:t>
            </a:r>
            <a:r>
              <a:rPr lang="en-US" sz="3600" dirty="0" smtClean="0">
                <a:solidFill>
                  <a:srgbClr val="0070C0"/>
                </a:solidFill>
                <a:latin typeface="NikoshBAN" pitchFamily="2" charset="0"/>
                <a:cs typeface="NikoshBAN" pitchFamily="2" charset="0"/>
              </a:rPr>
              <a:t> </a:t>
            </a:r>
            <a:r>
              <a:rPr lang="en-US" sz="3600" dirty="0" err="1" smtClean="0">
                <a:solidFill>
                  <a:srgbClr val="0070C0"/>
                </a:solidFill>
                <a:latin typeface="NikoshBAN" pitchFamily="2" charset="0"/>
                <a:cs typeface="NikoshBAN" pitchFamily="2" charset="0"/>
              </a:rPr>
              <a:t>কাউকে</a:t>
            </a:r>
            <a:r>
              <a:rPr lang="en-US" sz="3600" dirty="0" smtClean="0">
                <a:solidFill>
                  <a:srgbClr val="0070C0"/>
                </a:solidFill>
                <a:latin typeface="NikoshBAN" pitchFamily="2" charset="0"/>
                <a:cs typeface="NikoshBAN" pitchFamily="2" charset="0"/>
              </a:rPr>
              <a:t> </a:t>
            </a:r>
            <a:r>
              <a:rPr lang="en-US" sz="3600" dirty="0" err="1" smtClean="0">
                <a:solidFill>
                  <a:srgbClr val="0070C0"/>
                </a:solidFill>
                <a:latin typeface="NikoshBAN" pitchFamily="2" charset="0"/>
                <a:cs typeface="NikoshBAN" pitchFamily="2" charset="0"/>
              </a:rPr>
              <a:t>সামাজিক</a:t>
            </a:r>
            <a:r>
              <a:rPr lang="en-US" sz="3600" dirty="0" smtClean="0">
                <a:solidFill>
                  <a:srgbClr val="0070C0"/>
                </a:solidFill>
                <a:latin typeface="NikoshBAN" pitchFamily="2" charset="0"/>
                <a:cs typeface="NikoshBAN" pitchFamily="2" charset="0"/>
              </a:rPr>
              <a:t> </a:t>
            </a:r>
            <a:r>
              <a:rPr lang="en-US" sz="3600" dirty="0" err="1" smtClean="0">
                <a:solidFill>
                  <a:srgbClr val="0070C0"/>
                </a:solidFill>
                <a:latin typeface="NikoshBAN" pitchFamily="2" charset="0"/>
                <a:cs typeface="NikoshBAN" pitchFamily="2" charset="0"/>
              </a:rPr>
              <a:t>মাধ্যমে</a:t>
            </a:r>
            <a:r>
              <a:rPr lang="en-US" sz="3600" dirty="0" smtClean="0">
                <a:solidFill>
                  <a:srgbClr val="0070C0"/>
                </a:solidFill>
                <a:latin typeface="NikoshBAN" pitchFamily="2" charset="0"/>
                <a:cs typeface="NikoshBAN" pitchFamily="2" charset="0"/>
              </a:rPr>
              <a:t> </a:t>
            </a:r>
            <a:r>
              <a:rPr lang="en-US" sz="3600" dirty="0" err="1" smtClean="0">
                <a:solidFill>
                  <a:srgbClr val="0070C0"/>
                </a:solidFill>
                <a:latin typeface="NikoshBAN" pitchFamily="2" charset="0"/>
                <a:cs typeface="NikoshBAN" pitchFamily="2" charset="0"/>
              </a:rPr>
              <a:t>হেয়</a:t>
            </a:r>
            <a:r>
              <a:rPr lang="en-US" sz="3600" dirty="0" smtClean="0">
                <a:solidFill>
                  <a:srgbClr val="0070C0"/>
                </a:solidFill>
                <a:latin typeface="NikoshBAN" pitchFamily="2" charset="0"/>
                <a:cs typeface="NikoshBAN" pitchFamily="2" charset="0"/>
              </a:rPr>
              <a:t> </a:t>
            </a:r>
            <a:r>
              <a:rPr lang="en-US" sz="3600" dirty="0" err="1" smtClean="0">
                <a:solidFill>
                  <a:srgbClr val="0070C0"/>
                </a:solidFill>
                <a:latin typeface="NikoshBAN" pitchFamily="2" charset="0"/>
                <a:cs typeface="NikoshBAN" pitchFamily="2" charset="0"/>
              </a:rPr>
              <a:t>করাকে</a:t>
            </a:r>
            <a:r>
              <a:rPr lang="en-US" sz="3600" dirty="0" smtClean="0">
                <a:solidFill>
                  <a:srgbClr val="0070C0"/>
                </a:solidFill>
                <a:latin typeface="NikoshBAN" pitchFamily="2" charset="0"/>
                <a:cs typeface="NikoshBAN" pitchFamily="2" charset="0"/>
              </a:rPr>
              <a:t> </a:t>
            </a:r>
            <a:r>
              <a:rPr lang="en-US" sz="3600" dirty="0" err="1" smtClean="0">
                <a:solidFill>
                  <a:srgbClr val="0070C0"/>
                </a:solidFill>
                <a:latin typeface="NikoshBAN" pitchFamily="2" charset="0"/>
                <a:cs typeface="NikoshBAN" pitchFamily="2" charset="0"/>
              </a:rPr>
              <a:t>সাইবার</a:t>
            </a:r>
            <a:r>
              <a:rPr lang="en-US" sz="3600" dirty="0" smtClean="0">
                <a:solidFill>
                  <a:srgbClr val="0070C0"/>
                </a:solidFill>
                <a:latin typeface="NikoshBAN" pitchFamily="2" charset="0"/>
                <a:cs typeface="NikoshBAN" pitchFamily="2" charset="0"/>
              </a:rPr>
              <a:t> </a:t>
            </a:r>
            <a:r>
              <a:rPr lang="en-US" sz="3600" dirty="0" err="1" smtClean="0">
                <a:solidFill>
                  <a:srgbClr val="0070C0"/>
                </a:solidFill>
                <a:latin typeface="NikoshBAN" pitchFamily="2" charset="0"/>
                <a:cs typeface="NikoshBAN" pitchFamily="2" charset="0"/>
              </a:rPr>
              <a:t>বুলিং</a:t>
            </a:r>
            <a:r>
              <a:rPr lang="en-US" sz="3600" dirty="0" smtClean="0">
                <a:solidFill>
                  <a:srgbClr val="0070C0"/>
                </a:solidFill>
                <a:latin typeface="NikoshBAN" pitchFamily="2" charset="0"/>
                <a:cs typeface="NikoshBAN" pitchFamily="2" charset="0"/>
              </a:rPr>
              <a:t> </a:t>
            </a:r>
            <a:r>
              <a:rPr lang="en-US" sz="3600" dirty="0" err="1" smtClean="0">
                <a:solidFill>
                  <a:srgbClr val="0070C0"/>
                </a:solidFill>
                <a:latin typeface="NikoshBAN" pitchFamily="2" charset="0"/>
                <a:cs typeface="NikoshBAN" pitchFamily="2" charset="0"/>
              </a:rPr>
              <a:t>বলে</a:t>
            </a:r>
            <a:r>
              <a:rPr lang="en-US" sz="3600" dirty="0" smtClean="0">
                <a:solidFill>
                  <a:srgbClr val="0070C0"/>
                </a:solidFill>
                <a:latin typeface="NikoshBAN" pitchFamily="2" charset="0"/>
                <a:cs typeface="NikoshBAN" pitchFamily="2" charset="0"/>
              </a:rPr>
              <a:t>।</a:t>
            </a:r>
            <a:endParaRPr lang="en-US" sz="3600" dirty="0">
              <a:solidFill>
                <a:srgbClr val="0070C0"/>
              </a:solidFill>
              <a:latin typeface="NikoshBAN" pitchFamily="2" charset="0"/>
              <a:cs typeface="NikoshBAN"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4)">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73607B43-968A-4B53-AAA5-48560985ECA8}"/>
              </a:ext>
            </a:extLst>
          </p:cNvPr>
          <p:cNvSpPr/>
          <p:nvPr/>
        </p:nvSpPr>
        <p:spPr>
          <a:xfrm>
            <a:off x="303059" y="341756"/>
            <a:ext cx="8548334" cy="632236"/>
          </a:xfrm>
          <a:prstGeom prst="rect">
            <a:avLst/>
          </a:prstGeom>
          <a:gradFill flip="none" rotWithShape="1">
            <a:gsLst>
              <a:gs pos="50000">
                <a:srgbClr val="00B050"/>
              </a:gs>
              <a:gs pos="0">
                <a:schemeClr val="accent1">
                  <a:lumMod val="5000"/>
                  <a:lumOff val="95000"/>
                </a:schemeClr>
              </a:gs>
              <a:gs pos="100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FF0000"/>
                </a:solidFill>
                <a:latin typeface="Nikosh" panose="02000000000000000000" pitchFamily="2" charset="0"/>
                <a:cs typeface="Nikosh" panose="02000000000000000000" pitchFamily="2" charset="0"/>
              </a:rPr>
              <a:t>সাইবার</a:t>
            </a:r>
            <a:r>
              <a:rPr lang="en-US" sz="4000" b="1" dirty="0">
                <a:solidFill>
                  <a:srgbClr val="FF0000"/>
                </a:solidFill>
                <a:latin typeface="Nikosh" panose="02000000000000000000" pitchFamily="2" charset="0"/>
                <a:cs typeface="Nikosh" panose="02000000000000000000" pitchFamily="2" charset="0"/>
              </a:rPr>
              <a:t> </a:t>
            </a:r>
            <a:r>
              <a:rPr lang="en-US" sz="4000" b="1" dirty="0" err="1">
                <a:solidFill>
                  <a:srgbClr val="FF0000"/>
                </a:solidFill>
                <a:latin typeface="Nikosh" panose="02000000000000000000" pitchFamily="2" charset="0"/>
                <a:cs typeface="Nikosh" panose="02000000000000000000" pitchFamily="2" charset="0"/>
              </a:rPr>
              <a:t>আক্রমনে</a:t>
            </a:r>
            <a:r>
              <a:rPr lang="en-US" sz="4000" b="1" dirty="0">
                <a:solidFill>
                  <a:srgbClr val="FF0000"/>
                </a:solidFill>
                <a:latin typeface="Nikosh" panose="02000000000000000000" pitchFamily="2" charset="0"/>
                <a:cs typeface="Nikosh" panose="02000000000000000000" pitchFamily="2" charset="0"/>
              </a:rPr>
              <a:t> </a:t>
            </a:r>
            <a:r>
              <a:rPr lang="en-US" sz="4000" b="1" dirty="0" err="1">
                <a:solidFill>
                  <a:srgbClr val="FF0000"/>
                </a:solidFill>
                <a:latin typeface="Nikosh" panose="02000000000000000000" pitchFamily="2" charset="0"/>
                <a:cs typeface="Nikosh" panose="02000000000000000000" pitchFamily="2" charset="0"/>
              </a:rPr>
              <a:t>করণীয়</a:t>
            </a:r>
            <a:endParaRPr lang="en-US" sz="4000" b="1" dirty="0">
              <a:solidFill>
                <a:srgbClr val="FF0000"/>
              </a:solidFill>
              <a:latin typeface="Nikosh" panose="02000000000000000000" pitchFamily="2" charset="0"/>
              <a:cs typeface="Nikosh" panose="02000000000000000000" pitchFamily="2" charset="0"/>
            </a:endParaRPr>
          </a:p>
        </p:txBody>
      </p:sp>
      <p:pic>
        <p:nvPicPr>
          <p:cNvPr id="4" name="Picture 3">
            <a:extLst>
              <a:ext uri="{FF2B5EF4-FFF2-40B4-BE49-F238E27FC236}">
                <a16:creationId xmlns="" xmlns:a16="http://schemas.microsoft.com/office/drawing/2014/main" id="{B1794F8A-A0D6-45F8-9A8C-7B4F82721830}"/>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436802" y="1303982"/>
            <a:ext cx="2508035" cy="3199954"/>
          </a:xfrm>
          <a:prstGeom prst="rect">
            <a:avLst/>
          </a:prstGeom>
          <a:ln>
            <a:solidFill>
              <a:schemeClr val="tx1"/>
            </a:solidFill>
          </a:ln>
        </p:spPr>
      </p:pic>
      <p:sp>
        <p:nvSpPr>
          <p:cNvPr id="5" name="TextBox 4">
            <a:extLst>
              <a:ext uri="{FF2B5EF4-FFF2-40B4-BE49-F238E27FC236}">
                <a16:creationId xmlns="" xmlns:a16="http://schemas.microsoft.com/office/drawing/2014/main" id="{AF13E994-F4A7-43A7-AA5C-6F2FD2C6F344}"/>
              </a:ext>
            </a:extLst>
          </p:cNvPr>
          <p:cNvSpPr txBox="1"/>
          <p:nvPr/>
        </p:nvSpPr>
        <p:spPr>
          <a:xfrm>
            <a:off x="381000" y="4648201"/>
            <a:ext cx="2676380" cy="1384995"/>
          </a:xfrm>
          <a:prstGeom prst="rect">
            <a:avLst/>
          </a:prstGeom>
          <a:ln/>
        </p:spPr>
        <p:style>
          <a:lnRef idx="1">
            <a:schemeClr val="dk1"/>
          </a:lnRef>
          <a:fillRef idx="2">
            <a:schemeClr val="dk1"/>
          </a:fillRef>
          <a:effectRef idx="1">
            <a:schemeClr val="dk1"/>
          </a:effectRef>
          <a:fontRef idx="minor">
            <a:schemeClr val="dk1"/>
          </a:fontRef>
        </p:style>
        <p:txBody>
          <a:bodyPr wrap="square">
            <a:spAutoFit/>
          </a:bodyPr>
          <a:lstStyle/>
          <a:p>
            <a:pPr algn="ctr"/>
            <a:r>
              <a:rPr lang="en-US" sz="2800" dirty="0">
                <a:solidFill>
                  <a:srgbClr val="FF0000"/>
                </a:solidFill>
                <a:latin typeface="NikoshBAN" pitchFamily="2" charset="0"/>
                <a:cs typeface="NikoshBAN" pitchFamily="2" charset="0"/>
              </a:rPr>
              <a:t>BTRC- </a:t>
            </a:r>
            <a:r>
              <a:rPr lang="en-US" sz="2800" dirty="0" err="1">
                <a:solidFill>
                  <a:srgbClr val="FF0000"/>
                </a:solidFill>
                <a:latin typeface="NikoshBAN" pitchFamily="2" charset="0"/>
                <a:cs typeface="NikoshBAN" pitchFamily="2" charset="0"/>
              </a:rPr>
              <a:t>বরাবর</a:t>
            </a:r>
            <a:r>
              <a:rPr lang="en-US" sz="2800" dirty="0">
                <a:solidFill>
                  <a:srgbClr val="FF0000"/>
                </a:solidFill>
                <a:latin typeface="NikoshBAN" pitchFamily="2" charset="0"/>
                <a:cs typeface="NikoshBAN" pitchFamily="2" charset="0"/>
              </a:rPr>
              <a:t> </a:t>
            </a:r>
          </a:p>
          <a:p>
            <a:pPr algn="ctr"/>
            <a:r>
              <a:rPr lang="en-US" sz="2800" dirty="0" err="1">
                <a:solidFill>
                  <a:srgbClr val="FF0000"/>
                </a:solidFill>
                <a:latin typeface="NikoshBAN" pitchFamily="2" charset="0"/>
                <a:cs typeface="NikoshBAN" pitchFamily="2" charset="0"/>
              </a:rPr>
              <a:t>লিখিত</a:t>
            </a:r>
            <a:r>
              <a:rPr lang="en-US" sz="2800" dirty="0">
                <a:solidFill>
                  <a:srgbClr val="FF0000"/>
                </a:solidFill>
                <a:latin typeface="NikoshBAN" pitchFamily="2" charset="0"/>
                <a:cs typeface="NikoshBAN" pitchFamily="2" charset="0"/>
              </a:rPr>
              <a:t> </a:t>
            </a:r>
            <a:r>
              <a:rPr lang="en-US" sz="2800" dirty="0" err="1">
                <a:solidFill>
                  <a:srgbClr val="FF0000"/>
                </a:solidFill>
                <a:latin typeface="NikoshBAN" pitchFamily="2" charset="0"/>
                <a:cs typeface="NikoshBAN" pitchFamily="2" charset="0"/>
              </a:rPr>
              <a:t>অভিযোগ</a:t>
            </a:r>
            <a:r>
              <a:rPr lang="en-US" sz="2800" dirty="0">
                <a:solidFill>
                  <a:srgbClr val="FF0000"/>
                </a:solidFill>
                <a:latin typeface="NikoshBAN" pitchFamily="2" charset="0"/>
                <a:cs typeface="NikoshBAN" pitchFamily="2" charset="0"/>
              </a:rPr>
              <a:t> </a:t>
            </a:r>
            <a:r>
              <a:rPr lang="en-US" sz="2800" dirty="0" err="1">
                <a:solidFill>
                  <a:srgbClr val="FF0000"/>
                </a:solidFill>
                <a:latin typeface="NikoshBAN" pitchFamily="2" charset="0"/>
                <a:cs typeface="NikoshBAN" pitchFamily="2" charset="0"/>
              </a:rPr>
              <a:t>জানাতে</a:t>
            </a:r>
            <a:r>
              <a:rPr lang="en-US" sz="2800" dirty="0">
                <a:solidFill>
                  <a:srgbClr val="FF0000"/>
                </a:solidFill>
                <a:latin typeface="NikoshBAN" pitchFamily="2" charset="0"/>
                <a:cs typeface="NikoshBAN" pitchFamily="2" charset="0"/>
              </a:rPr>
              <a:t> </a:t>
            </a:r>
            <a:r>
              <a:rPr lang="en-US" sz="2800" dirty="0" err="1">
                <a:solidFill>
                  <a:srgbClr val="FF0000"/>
                </a:solidFill>
                <a:latin typeface="NikoshBAN" pitchFamily="2" charset="0"/>
                <a:cs typeface="NikoshBAN" pitchFamily="2" charset="0"/>
              </a:rPr>
              <a:t>হবে</a:t>
            </a:r>
            <a:r>
              <a:rPr lang="en-US" sz="2800" dirty="0">
                <a:solidFill>
                  <a:srgbClr val="FF0000"/>
                </a:solidFill>
                <a:latin typeface="NikoshBAN" pitchFamily="2" charset="0"/>
                <a:cs typeface="NikoshBAN" pitchFamily="2" charset="0"/>
              </a:rPr>
              <a:t>।</a:t>
            </a:r>
          </a:p>
        </p:txBody>
      </p:sp>
      <p:pic>
        <p:nvPicPr>
          <p:cNvPr id="6" name="Picture 5">
            <a:extLst>
              <a:ext uri="{FF2B5EF4-FFF2-40B4-BE49-F238E27FC236}">
                <a16:creationId xmlns="" xmlns:a16="http://schemas.microsoft.com/office/drawing/2014/main" id="{7A5008E0-1EA9-42A3-AF17-951A3915A198}"/>
              </a:ext>
            </a:extLst>
          </p:cNvPr>
          <p:cNvPicPr>
            <a:picLocks noChangeAspect="1"/>
          </p:cNvPicPr>
          <p:nvPr/>
        </p:nvPicPr>
        <p:blipFill rotWithShape="1">
          <a:blip r:embed="rId3">
            <a:extLst>
              <a:ext uri="{28A0092B-C50C-407E-A947-70E740481C1C}">
                <a14:useLocalDpi xmlns="" xmlns:a14="http://schemas.microsoft.com/office/drawing/2010/main" val="0"/>
              </a:ext>
            </a:extLst>
          </a:blip>
          <a:srcRect/>
          <a:stretch/>
        </p:blipFill>
        <p:spPr>
          <a:xfrm>
            <a:off x="6396111" y="1395997"/>
            <a:ext cx="2371679" cy="3099803"/>
          </a:xfrm>
          <a:prstGeom prst="rect">
            <a:avLst/>
          </a:prstGeom>
          <a:ln>
            <a:solidFill>
              <a:schemeClr val="tx1"/>
            </a:solidFill>
          </a:ln>
        </p:spPr>
      </p:pic>
      <p:sp>
        <p:nvSpPr>
          <p:cNvPr id="7" name="TextBox 6">
            <a:extLst>
              <a:ext uri="{FF2B5EF4-FFF2-40B4-BE49-F238E27FC236}">
                <a16:creationId xmlns="" xmlns:a16="http://schemas.microsoft.com/office/drawing/2014/main" id="{3E43A30F-72A9-4193-BABB-9405FBBD3B59}"/>
              </a:ext>
            </a:extLst>
          </p:cNvPr>
          <p:cNvSpPr txBox="1"/>
          <p:nvPr/>
        </p:nvSpPr>
        <p:spPr>
          <a:xfrm>
            <a:off x="6335417" y="4648200"/>
            <a:ext cx="2455282" cy="1384995"/>
          </a:xfrm>
          <a:prstGeom prst="rect">
            <a:avLst/>
          </a:prstGeom>
          <a:ln/>
        </p:spPr>
        <p:style>
          <a:lnRef idx="1">
            <a:schemeClr val="dk1"/>
          </a:lnRef>
          <a:fillRef idx="2">
            <a:schemeClr val="dk1"/>
          </a:fillRef>
          <a:effectRef idx="1">
            <a:schemeClr val="dk1"/>
          </a:effectRef>
          <a:fontRef idx="minor">
            <a:schemeClr val="dk1"/>
          </a:fontRef>
        </p:style>
        <p:txBody>
          <a:bodyPr wrap="square">
            <a:spAutoFit/>
          </a:bodyPr>
          <a:lstStyle/>
          <a:p>
            <a:pPr algn="ctr"/>
            <a:r>
              <a:rPr lang="en-US" sz="2800" dirty="0" err="1">
                <a:solidFill>
                  <a:srgbClr val="FF0000"/>
                </a:solidFill>
                <a:latin typeface="Nikosh" panose="02000000000000000000" pitchFamily="2" charset="0"/>
                <a:cs typeface="Nikosh" panose="02000000000000000000" pitchFamily="2" charset="0"/>
              </a:rPr>
              <a:t>নিকটস্থ</a:t>
            </a:r>
            <a:r>
              <a:rPr lang="en-US" sz="2800" dirty="0">
                <a:solidFill>
                  <a:srgbClr val="FF0000"/>
                </a:solidFill>
                <a:latin typeface="Nikosh" panose="02000000000000000000" pitchFamily="2" charset="0"/>
                <a:cs typeface="Nikosh" panose="02000000000000000000" pitchFamily="2" charset="0"/>
              </a:rPr>
              <a:t> </a:t>
            </a:r>
            <a:r>
              <a:rPr lang="en-US" sz="2800" dirty="0" err="1">
                <a:solidFill>
                  <a:srgbClr val="FF0000"/>
                </a:solidFill>
                <a:latin typeface="Nikosh" panose="02000000000000000000" pitchFamily="2" charset="0"/>
                <a:cs typeface="Nikosh" panose="02000000000000000000" pitchFamily="2" charset="0"/>
              </a:rPr>
              <a:t>থানায়</a:t>
            </a:r>
            <a:r>
              <a:rPr lang="en-US" sz="2800" dirty="0">
                <a:solidFill>
                  <a:srgbClr val="FF0000"/>
                </a:solidFill>
                <a:latin typeface="Nikosh" panose="02000000000000000000" pitchFamily="2" charset="0"/>
                <a:cs typeface="Nikosh" panose="02000000000000000000" pitchFamily="2" charset="0"/>
              </a:rPr>
              <a:t> </a:t>
            </a:r>
          </a:p>
          <a:p>
            <a:pPr algn="ctr"/>
            <a:r>
              <a:rPr lang="en-US" sz="2800" dirty="0" err="1">
                <a:solidFill>
                  <a:srgbClr val="FF0000"/>
                </a:solidFill>
                <a:latin typeface="Nikosh" panose="02000000000000000000" pitchFamily="2" charset="0"/>
                <a:cs typeface="Nikosh" panose="02000000000000000000" pitchFamily="2" charset="0"/>
              </a:rPr>
              <a:t>থানায়</a:t>
            </a:r>
            <a:r>
              <a:rPr lang="en-US" sz="2800" dirty="0">
                <a:solidFill>
                  <a:srgbClr val="FF0000"/>
                </a:solidFill>
                <a:latin typeface="Nikosh" panose="02000000000000000000" pitchFamily="2" charset="0"/>
                <a:cs typeface="Nikosh" panose="02000000000000000000" pitchFamily="2" charset="0"/>
              </a:rPr>
              <a:t> </a:t>
            </a:r>
            <a:r>
              <a:rPr lang="en-US" sz="2800" dirty="0" err="1">
                <a:solidFill>
                  <a:srgbClr val="FF0000"/>
                </a:solidFill>
                <a:latin typeface="Nikosh" panose="02000000000000000000" pitchFamily="2" charset="0"/>
                <a:cs typeface="Nikosh" panose="02000000000000000000" pitchFamily="2" charset="0"/>
              </a:rPr>
              <a:t>জিডি</a:t>
            </a:r>
            <a:r>
              <a:rPr lang="en-US" sz="2800" dirty="0">
                <a:solidFill>
                  <a:srgbClr val="FF0000"/>
                </a:solidFill>
                <a:latin typeface="Nikosh" panose="02000000000000000000" pitchFamily="2" charset="0"/>
                <a:cs typeface="Nikosh" panose="02000000000000000000" pitchFamily="2" charset="0"/>
              </a:rPr>
              <a:t> </a:t>
            </a:r>
            <a:r>
              <a:rPr lang="en-US" sz="2800" dirty="0" err="1">
                <a:solidFill>
                  <a:srgbClr val="FF0000"/>
                </a:solidFill>
                <a:latin typeface="Nikosh" panose="02000000000000000000" pitchFamily="2" charset="0"/>
                <a:cs typeface="Nikosh" panose="02000000000000000000" pitchFamily="2" charset="0"/>
              </a:rPr>
              <a:t>করতে</a:t>
            </a:r>
            <a:r>
              <a:rPr lang="en-US" sz="2800" dirty="0">
                <a:solidFill>
                  <a:srgbClr val="FF0000"/>
                </a:solidFill>
                <a:latin typeface="Nikosh" panose="02000000000000000000" pitchFamily="2" charset="0"/>
                <a:cs typeface="Nikosh" panose="02000000000000000000" pitchFamily="2" charset="0"/>
              </a:rPr>
              <a:t> </a:t>
            </a:r>
            <a:r>
              <a:rPr lang="en-US" sz="2800" dirty="0" err="1">
                <a:solidFill>
                  <a:srgbClr val="FF0000"/>
                </a:solidFill>
                <a:latin typeface="Nikosh" panose="02000000000000000000" pitchFamily="2" charset="0"/>
                <a:cs typeface="Nikosh" panose="02000000000000000000" pitchFamily="2" charset="0"/>
              </a:rPr>
              <a:t>হবে</a:t>
            </a:r>
            <a:r>
              <a:rPr lang="en-US" sz="2800" dirty="0">
                <a:solidFill>
                  <a:srgbClr val="FF0000"/>
                </a:solidFill>
                <a:latin typeface="Nikosh" panose="02000000000000000000" pitchFamily="2" charset="0"/>
                <a:cs typeface="Nikosh" panose="02000000000000000000" pitchFamily="2" charset="0"/>
              </a:rPr>
              <a:t>। </a:t>
            </a:r>
          </a:p>
        </p:txBody>
      </p:sp>
      <p:pic>
        <p:nvPicPr>
          <p:cNvPr id="5122" name="Picture 2" descr="C:\Users\ICT LAB TEACHER COMP\Desktop\images (1).pn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3244948" y="1319796"/>
            <a:ext cx="2944837" cy="3199953"/>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p:cNvSpPr/>
          <p:nvPr/>
        </p:nvSpPr>
        <p:spPr>
          <a:xfrm>
            <a:off x="3526303" y="4648200"/>
            <a:ext cx="2663483" cy="1371600"/>
          </a:xfrm>
          <a:prstGeom prst="rect">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en-US" sz="2400" dirty="0" err="1" smtClean="0">
                <a:solidFill>
                  <a:srgbClr val="FF0000"/>
                </a:solidFill>
              </a:rPr>
              <a:t>ঘরে</a:t>
            </a:r>
            <a:r>
              <a:rPr lang="en-US" sz="2400" dirty="0" smtClean="0">
                <a:solidFill>
                  <a:srgbClr val="FF0000"/>
                </a:solidFill>
              </a:rPr>
              <a:t> </a:t>
            </a:r>
            <a:r>
              <a:rPr lang="en-US" sz="2400" dirty="0" err="1" smtClean="0">
                <a:solidFill>
                  <a:srgbClr val="FF0000"/>
                </a:solidFill>
              </a:rPr>
              <a:t>বসে</a:t>
            </a:r>
            <a:r>
              <a:rPr lang="en-US" sz="2400" dirty="0" smtClean="0">
                <a:solidFill>
                  <a:srgbClr val="FF0000"/>
                </a:solidFill>
              </a:rPr>
              <a:t> </a:t>
            </a:r>
            <a:r>
              <a:rPr lang="en-US" sz="2400" dirty="0" err="1" smtClean="0">
                <a:solidFill>
                  <a:srgbClr val="FF0000"/>
                </a:solidFill>
              </a:rPr>
              <a:t>অনলাইনে</a:t>
            </a:r>
            <a:r>
              <a:rPr lang="en-US" sz="2400" dirty="0" smtClean="0">
                <a:solidFill>
                  <a:srgbClr val="FF0000"/>
                </a:solidFill>
              </a:rPr>
              <a:t> </a:t>
            </a:r>
            <a:r>
              <a:rPr lang="en-US" sz="2400" dirty="0" err="1" smtClean="0">
                <a:solidFill>
                  <a:srgbClr val="FF0000"/>
                </a:solidFill>
              </a:rPr>
              <a:t>জিডি</a:t>
            </a:r>
            <a:r>
              <a:rPr lang="en-US" sz="2400" dirty="0" smtClean="0">
                <a:solidFill>
                  <a:srgbClr val="FF0000"/>
                </a:solidFill>
              </a:rPr>
              <a:t> </a:t>
            </a:r>
            <a:r>
              <a:rPr lang="en-US" sz="2400" dirty="0" err="1" smtClean="0">
                <a:solidFill>
                  <a:srgbClr val="FF0000"/>
                </a:solidFill>
              </a:rPr>
              <a:t>করার</a:t>
            </a:r>
            <a:r>
              <a:rPr lang="en-US" sz="2400" dirty="0" smtClean="0">
                <a:solidFill>
                  <a:srgbClr val="FF0000"/>
                </a:solidFill>
              </a:rPr>
              <a:t> </a:t>
            </a:r>
            <a:r>
              <a:rPr lang="en-US" sz="2400" dirty="0" err="1" smtClean="0">
                <a:solidFill>
                  <a:srgbClr val="FF0000"/>
                </a:solidFill>
              </a:rPr>
              <a:t>নিয়ম</a:t>
            </a:r>
            <a:endParaRPr lang="en-US" sz="2400" dirty="0">
              <a:solidFill>
                <a:srgbClr val="FF0000"/>
              </a:solidFill>
            </a:endParaRPr>
          </a:p>
        </p:txBody>
      </p:sp>
    </p:spTree>
    <p:extLst>
      <p:ext uri="{BB962C8B-B14F-4D97-AF65-F5344CB8AC3E}">
        <p14:creationId xmlns="" xmlns:p14="http://schemas.microsoft.com/office/powerpoint/2010/main" val="64248607"/>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5122"/>
                                        </p:tgtEl>
                                        <p:attrNameLst>
                                          <p:attrName>style.visibility</p:attrName>
                                        </p:attrNameLst>
                                      </p:cBhvr>
                                      <p:to>
                                        <p:strVal val="visible"/>
                                      </p:to>
                                    </p:set>
                                    <p:animEffect transition="in" filter="circle(in)">
                                      <p:cBhvr>
                                        <p:cTn id="17" dur="2000"/>
                                        <p:tgtEl>
                                          <p:spTgt spid="512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diamond(in)">
                                      <p:cBhvr>
                                        <p:cTn id="27" dur="20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diamond(in)">
                                      <p:cBhvr>
                                        <p:cTn id="3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AC7A8E37-E9D5-10DA-00AA-E0BED1446D0B}"/>
              </a:ext>
            </a:extLst>
          </p:cNvPr>
          <p:cNvSpPr/>
          <p:nvPr/>
        </p:nvSpPr>
        <p:spPr>
          <a:xfrm>
            <a:off x="288920" y="346012"/>
            <a:ext cx="8572542" cy="632236"/>
          </a:xfrm>
          <a:prstGeom prst="rect">
            <a:avLst/>
          </a:prstGeom>
          <a:ln/>
        </p:spPr>
        <p:style>
          <a:lnRef idx="1">
            <a:schemeClr val="dk1"/>
          </a:lnRef>
          <a:fillRef idx="3">
            <a:schemeClr val="dk1"/>
          </a:fillRef>
          <a:effectRef idx="2">
            <a:schemeClr val="dk1"/>
          </a:effectRef>
          <a:fontRef idx="minor">
            <a:schemeClr val="lt1"/>
          </a:fontRef>
        </p:style>
        <p:txBody>
          <a:bodyPr rtlCol="0" anchor="ctr"/>
          <a:lstStyle/>
          <a:p>
            <a:pPr algn="ctr"/>
            <a:r>
              <a:rPr lang="en-US" sz="4400" dirty="0" err="1">
                <a:solidFill>
                  <a:schemeClr val="accent4">
                    <a:lumMod val="20000"/>
                    <a:lumOff val="80000"/>
                  </a:schemeClr>
                </a:solidFill>
                <a:latin typeface="Nikosh" panose="02000000000000000000" pitchFamily="2" charset="0"/>
                <a:cs typeface="Nikosh" panose="02000000000000000000" pitchFamily="2" charset="0"/>
              </a:rPr>
              <a:t>সাইবার</a:t>
            </a:r>
            <a:r>
              <a:rPr lang="en-US" sz="4400" dirty="0">
                <a:solidFill>
                  <a:schemeClr val="accent4">
                    <a:lumMod val="20000"/>
                    <a:lumOff val="80000"/>
                  </a:schemeClr>
                </a:solidFill>
                <a:latin typeface="Nikosh" panose="02000000000000000000" pitchFamily="2" charset="0"/>
                <a:cs typeface="Nikosh" panose="02000000000000000000" pitchFamily="2" charset="0"/>
              </a:rPr>
              <a:t> </a:t>
            </a:r>
            <a:r>
              <a:rPr lang="en-US" sz="4400" dirty="0" err="1">
                <a:solidFill>
                  <a:schemeClr val="accent4">
                    <a:lumMod val="20000"/>
                    <a:lumOff val="80000"/>
                  </a:schemeClr>
                </a:solidFill>
                <a:latin typeface="Nikosh" panose="02000000000000000000" pitchFamily="2" charset="0"/>
                <a:cs typeface="Nikosh" panose="02000000000000000000" pitchFamily="2" charset="0"/>
              </a:rPr>
              <a:t>আক্রমনে</a:t>
            </a:r>
            <a:r>
              <a:rPr lang="en-US" sz="4400" dirty="0">
                <a:solidFill>
                  <a:schemeClr val="accent4">
                    <a:lumMod val="20000"/>
                    <a:lumOff val="80000"/>
                  </a:schemeClr>
                </a:solidFill>
                <a:latin typeface="Nikosh" panose="02000000000000000000" pitchFamily="2" charset="0"/>
                <a:cs typeface="Nikosh" panose="02000000000000000000" pitchFamily="2" charset="0"/>
              </a:rPr>
              <a:t> </a:t>
            </a:r>
            <a:r>
              <a:rPr lang="en-US" sz="4400" dirty="0" err="1">
                <a:solidFill>
                  <a:schemeClr val="accent4">
                    <a:lumMod val="20000"/>
                    <a:lumOff val="80000"/>
                  </a:schemeClr>
                </a:solidFill>
                <a:latin typeface="Nikosh" panose="02000000000000000000" pitchFamily="2" charset="0"/>
                <a:cs typeface="Nikosh" panose="02000000000000000000" pitchFamily="2" charset="0"/>
              </a:rPr>
              <a:t>করণীয়</a:t>
            </a:r>
            <a:endParaRPr lang="en-US" sz="4400" dirty="0">
              <a:solidFill>
                <a:schemeClr val="accent4">
                  <a:lumMod val="20000"/>
                  <a:lumOff val="80000"/>
                </a:schemeClr>
              </a:solidFill>
              <a:latin typeface="Nikosh" panose="02000000000000000000" pitchFamily="2" charset="0"/>
              <a:cs typeface="Nikosh" panose="02000000000000000000" pitchFamily="2" charset="0"/>
            </a:endParaRPr>
          </a:p>
        </p:txBody>
      </p:sp>
      <p:pic>
        <p:nvPicPr>
          <p:cNvPr id="3" name="Picture 2">
            <a:extLst>
              <a:ext uri="{FF2B5EF4-FFF2-40B4-BE49-F238E27FC236}">
                <a16:creationId xmlns="" xmlns:a16="http://schemas.microsoft.com/office/drawing/2014/main" id="{49617509-81C2-C421-1916-CB1B733DF020}"/>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117421" y="1123129"/>
            <a:ext cx="2435677" cy="2024489"/>
          </a:xfrm>
          <a:prstGeom prst="rect">
            <a:avLst/>
          </a:prstGeom>
        </p:spPr>
      </p:pic>
      <p:sp>
        <p:nvSpPr>
          <p:cNvPr id="4" name="TextBox 3">
            <a:extLst>
              <a:ext uri="{FF2B5EF4-FFF2-40B4-BE49-F238E27FC236}">
                <a16:creationId xmlns="" xmlns:a16="http://schemas.microsoft.com/office/drawing/2014/main" id="{74944AA6-F0D1-55E0-000D-8433F2C1742D}"/>
              </a:ext>
            </a:extLst>
          </p:cNvPr>
          <p:cNvSpPr txBox="1"/>
          <p:nvPr/>
        </p:nvSpPr>
        <p:spPr>
          <a:xfrm>
            <a:off x="3553098" y="1541976"/>
            <a:ext cx="3636699" cy="1446550"/>
          </a:xfrm>
          <a:prstGeom prst="rect">
            <a:avLst/>
          </a:prstGeom>
          <a:noFill/>
        </p:spPr>
        <p:txBody>
          <a:bodyPr wrap="square">
            <a:spAutoFit/>
          </a:bodyPr>
          <a:lstStyle/>
          <a:p>
            <a:pPr algn="ctr"/>
            <a:r>
              <a:rPr lang="en-US" sz="4400" dirty="0" err="1">
                <a:solidFill>
                  <a:schemeClr val="accent5"/>
                </a:solidFill>
                <a:latin typeface="Nikosh" panose="02000000000000000000" pitchFamily="2" charset="0"/>
                <a:cs typeface="Nikosh" panose="02000000000000000000" pitchFamily="2" charset="0"/>
              </a:rPr>
              <a:t>ডিভাইস</a:t>
            </a:r>
            <a:r>
              <a:rPr lang="en-US" sz="4400" dirty="0">
                <a:solidFill>
                  <a:schemeClr val="accent5"/>
                </a:solidFill>
                <a:latin typeface="Nikosh" panose="02000000000000000000" pitchFamily="2" charset="0"/>
                <a:cs typeface="Nikosh" panose="02000000000000000000" pitchFamily="2" charset="0"/>
              </a:rPr>
              <a:t> </a:t>
            </a:r>
            <a:r>
              <a:rPr lang="en-US" sz="4400" dirty="0" err="1" smtClean="0">
                <a:solidFill>
                  <a:schemeClr val="accent5"/>
                </a:solidFill>
                <a:latin typeface="Nikosh" panose="02000000000000000000" pitchFamily="2" charset="0"/>
                <a:cs typeface="Nikosh" panose="02000000000000000000" pitchFamily="2" charset="0"/>
              </a:rPr>
              <a:t>বন্ধ</a:t>
            </a:r>
            <a:r>
              <a:rPr lang="en-US" sz="4400" dirty="0" smtClean="0">
                <a:solidFill>
                  <a:schemeClr val="accent5"/>
                </a:solidFill>
                <a:latin typeface="Nikosh" panose="02000000000000000000" pitchFamily="2" charset="0"/>
                <a:cs typeface="Nikosh" panose="02000000000000000000" pitchFamily="2" charset="0"/>
              </a:rPr>
              <a:t> </a:t>
            </a:r>
            <a:r>
              <a:rPr lang="en-US" sz="4400" dirty="0" err="1">
                <a:solidFill>
                  <a:schemeClr val="accent5"/>
                </a:solidFill>
                <a:latin typeface="Nikosh" panose="02000000000000000000" pitchFamily="2" charset="0"/>
                <a:cs typeface="Nikosh" panose="02000000000000000000" pitchFamily="2" charset="0"/>
              </a:rPr>
              <a:t>করে</a:t>
            </a:r>
            <a:r>
              <a:rPr lang="en-US" sz="4400" dirty="0">
                <a:solidFill>
                  <a:schemeClr val="accent5"/>
                </a:solidFill>
                <a:latin typeface="Nikosh" panose="02000000000000000000" pitchFamily="2" charset="0"/>
                <a:cs typeface="Nikosh" panose="02000000000000000000" pitchFamily="2" charset="0"/>
              </a:rPr>
              <a:t> </a:t>
            </a:r>
            <a:r>
              <a:rPr lang="en-US" sz="4400" dirty="0" err="1">
                <a:solidFill>
                  <a:schemeClr val="accent5"/>
                </a:solidFill>
                <a:latin typeface="Nikosh" panose="02000000000000000000" pitchFamily="2" charset="0"/>
                <a:cs typeface="Nikosh" panose="02000000000000000000" pitchFamily="2" charset="0"/>
              </a:rPr>
              <a:t>রাখা</a:t>
            </a:r>
            <a:r>
              <a:rPr lang="en-US" sz="4400" dirty="0">
                <a:solidFill>
                  <a:schemeClr val="accent5"/>
                </a:solidFill>
                <a:latin typeface="Nikosh" panose="02000000000000000000" pitchFamily="2" charset="0"/>
                <a:cs typeface="Nikosh" panose="02000000000000000000" pitchFamily="2" charset="0"/>
              </a:rPr>
              <a:t> ।</a:t>
            </a:r>
            <a:endParaRPr lang="en-US" sz="4400" dirty="0">
              <a:solidFill>
                <a:schemeClr val="accent5"/>
              </a:solidFill>
            </a:endParaRPr>
          </a:p>
        </p:txBody>
      </p:sp>
      <p:pic>
        <p:nvPicPr>
          <p:cNvPr id="5" name="Picture 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351623" y="3266371"/>
            <a:ext cx="3743596" cy="3200414"/>
          </a:xfrm>
          <a:prstGeom prst="rect">
            <a:avLst/>
          </a:prstGeom>
        </p:spPr>
      </p:pic>
      <p:sp>
        <p:nvSpPr>
          <p:cNvPr id="6" name="TextBox 5">
            <a:extLst>
              <a:ext uri="{FF2B5EF4-FFF2-40B4-BE49-F238E27FC236}">
                <a16:creationId xmlns="" xmlns:a16="http://schemas.microsoft.com/office/drawing/2014/main" id="{861D6762-CF7A-0B4A-52F1-26F412E66874}"/>
              </a:ext>
            </a:extLst>
          </p:cNvPr>
          <p:cNvSpPr txBox="1"/>
          <p:nvPr/>
        </p:nvSpPr>
        <p:spPr>
          <a:xfrm>
            <a:off x="4196105" y="4512635"/>
            <a:ext cx="4477254" cy="1323439"/>
          </a:xfrm>
          <a:prstGeom prst="rect">
            <a:avLst/>
          </a:prstGeom>
          <a:noFill/>
        </p:spPr>
        <p:txBody>
          <a:bodyPr wrap="square">
            <a:spAutoFit/>
          </a:bodyPr>
          <a:lstStyle/>
          <a:p>
            <a:pPr algn="ctr"/>
            <a:r>
              <a:rPr lang="en-US" sz="4000" dirty="0" err="1">
                <a:solidFill>
                  <a:srgbClr val="002060"/>
                </a:solidFill>
                <a:latin typeface="Nikosh" panose="02000000000000000000" pitchFamily="2" charset="0"/>
                <a:cs typeface="Nikosh" panose="02000000000000000000" pitchFamily="2" charset="0"/>
              </a:rPr>
              <a:t>বিষয়টি</a:t>
            </a:r>
            <a:r>
              <a:rPr lang="en-US" sz="4000" dirty="0">
                <a:solidFill>
                  <a:srgbClr val="002060"/>
                </a:solidFill>
                <a:latin typeface="Nikosh" panose="02000000000000000000" pitchFamily="2" charset="0"/>
                <a:cs typeface="Nikosh" panose="02000000000000000000" pitchFamily="2" charset="0"/>
              </a:rPr>
              <a:t> </a:t>
            </a:r>
            <a:r>
              <a:rPr lang="en-US" sz="4000" dirty="0" err="1">
                <a:solidFill>
                  <a:srgbClr val="002060"/>
                </a:solidFill>
                <a:latin typeface="Nikosh" panose="02000000000000000000" pitchFamily="2" charset="0"/>
                <a:cs typeface="Nikosh" panose="02000000000000000000" pitchFamily="2" charset="0"/>
              </a:rPr>
              <a:t>উন্মুক্তভাবে</a:t>
            </a:r>
            <a:r>
              <a:rPr lang="en-US" sz="4000" dirty="0">
                <a:solidFill>
                  <a:srgbClr val="002060"/>
                </a:solidFill>
                <a:latin typeface="Nikosh" panose="02000000000000000000" pitchFamily="2" charset="0"/>
                <a:cs typeface="Nikosh" panose="02000000000000000000" pitchFamily="2" charset="0"/>
              </a:rPr>
              <a:t> </a:t>
            </a:r>
            <a:r>
              <a:rPr lang="en-US" sz="4000" dirty="0" err="1">
                <a:solidFill>
                  <a:srgbClr val="002060"/>
                </a:solidFill>
                <a:latin typeface="Nikosh" panose="02000000000000000000" pitchFamily="2" charset="0"/>
                <a:cs typeface="Nikosh" panose="02000000000000000000" pitchFamily="2" charset="0"/>
              </a:rPr>
              <a:t>শেয়ার</a:t>
            </a:r>
            <a:r>
              <a:rPr lang="en-US" sz="4000" dirty="0">
                <a:solidFill>
                  <a:srgbClr val="002060"/>
                </a:solidFill>
                <a:latin typeface="Nikosh" panose="02000000000000000000" pitchFamily="2" charset="0"/>
                <a:cs typeface="Nikosh" panose="02000000000000000000" pitchFamily="2" charset="0"/>
              </a:rPr>
              <a:t> </a:t>
            </a:r>
            <a:r>
              <a:rPr lang="en-US" sz="4000" dirty="0" err="1">
                <a:solidFill>
                  <a:srgbClr val="002060"/>
                </a:solidFill>
                <a:latin typeface="Nikosh" panose="02000000000000000000" pitchFamily="2" charset="0"/>
                <a:cs typeface="Nikosh" panose="02000000000000000000" pitchFamily="2" charset="0"/>
              </a:rPr>
              <a:t>না</a:t>
            </a:r>
            <a:r>
              <a:rPr lang="en-US" sz="4000" dirty="0">
                <a:solidFill>
                  <a:srgbClr val="002060"/>
                </a:solidFill>
                <a:latin typeface="Nikosh" panose="02000000000000000000" pitchFamily="2" charset="0"/>
                <a:cs typeface="Nikosh" panose="02000000000000000000" pitchFamily="2" charset="0"/>
              </a:rPr>
              <a:t> </a:t>
            </a:r>
            <a:r>
              <a:rPr lang="en-US" sz="4000" dirty="0" err="1" smtClean="0">
                <a:solidFill>
                  <a:srgbClr val="002060"/>
                </a:solidFill>
                <a:latin typeface="Nikosh" panose="02000000000000000000" pitchFamily="2" charset="0"/>
                <a:cs typeface="Nikosh" panose="02000000000000000000" pitchFamily="2" charset="0"/>
              </a:rPr>
              <a:t>করা</a:t>
            </a:r>
            <a:r>
              <a:rPr lang="en-US" sz="4000" dirty="0" smtClean="0">
                <a:solidFill>
                  <a:srgbClr val="002060"/>
                </a:solidFill>
                <a:latin typeface="Nikosh" panose="02000000000000000000" pitchFamily="2" charset="0"/>
                <a:cs typeface="Nikosh" panose="02000000000000000000" pitchFamily="2" charset="0"/>
              </a:rPr>
              <a:t>।</a:t>
            </a:r>
            <a:endParaRPr lang="en-US" sz="4000" dirty="0">
              <a:solidFill>
                <a:srgbClr val="002060"/>
              </a:solidFill>
              <a:latin typeface="Nikosh" panose="02000000000000000000" pitchFamily="2" charset="0"/>
              <a:cs typeface="Nikosh" panose="02000000000000000000" pitchFamily="2" charset="0"/>
            </a:endParaRPr>
          </a:p>
        </p:txBody>
      </p:sp>
    </p:spTree>
    <p:extLst>
      <p:ext uri="{BB962C8B-B14F-4D97-AF65-F5344CB8AC3E}">
        <p14:creationId xmlns="" xmlns:p14="http://schemas.microsoft.com/office/powerpoint/2010/main" val="330429229"/>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dissolve">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3EC5FC51-776D-431F-AA42-5E414E8D37BE}"/>
              </a:ext>
            </a:extLst>
          </p:cNvPr>
          <p:cNvSpPr/>
          <p:nvPr/>
        </p:nvSpPr>
        <p:spPr>
          <a:xfrm>
            <a:off x="303058" y="239150"/>
            <a:ext cx="8705089" cy="1056249"/>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dirty="0" err="1">
                <a:solidFill>
                  <a:srgbClr val="FF0000"/>
                </a:solidFill>
                <a:latin typeface="Nikosh" panose="02000000000000000000" pitchFamily="2" charset="0"/>
                <a:cs typeface="Nikosh" panose="02000000000000000000" pitchFamily="2" charset="0"/>
              </a:rPr>
              <a:t>সাইবার</a:t>
            </a:r>
            <a:r>
              <a:rPr lang="en-US" sz="4000" dirty="0">
                <a:solidFill>
                  <a:srgbClr val="FF0000"/>
                </a:solidFill>
                <a:latin typeface="Nikosh" panose="02000000000000000000" pitchFamily="2" charset="0"/>
                <a:cs typeface="Nikosh" panose="02000000000000000000" pitchFamily="2" charset="0"/>
              </a:rPr>
              <a:t> </a:t>
            </a:r>
            <a:r>
              <a:rPr lang="en-US" sz="4000" dirty="0" err="1">
                <a:solidFill>
                  <a:srgbClr val="FF0000"/>
                </a:solidFill>
                <a:latin typeface="Nikosh" panose="02000000000000000000" pitchFamily="2" charset="0"/>
                <a:cs typeface="Nikosh" panose="02000000000000000000" pitchFamily="2" charset="0"/>
              </a:rPr>
              <a:t>আক্রমনে</a:t>
            </a:r>
            <a:r>
              <a:rPr lang="en-US" sz="4000" dirty="0">
                <a:solidFill>
                  <a:srgbClr val="FF0000"/>
                </a:solidFill>
                <a:latin typeface="Nikosh" panose="02000000000000000000" pitchFamily="2" charset="0"/>
                <a:cs typeface="Nikosh" panose="02000000000000000000" pitchFamily="2" charset="0"/>
              </a:rPr>
              <a:t> </a:t>
            </a:r>
            <a:r>
              <a:rPr lang="en-US" sz="4000" dirty="0" err="1">
                <a:solidFill>
                  <a:srgbClr val="FF0000"/>
                </a:solidFill>
                <a:latin typeface="Nikosh" panose="02000000000000000000" pitchFamily="2" charset="0"/>
                <a:cs typeface="Nikosh" panose="02000000000000000000" pitchFamily="2" charset="0"/>
              </a:rPr>
              <a:t>করণীয়</a:t>
            </a:r>
            <a:endParaRPr lang="en-US" sz="4000" dirty="0">
              <a:solidFill>
                <a:srgbClr val="FF0000"/>
              </a:solidFill>
              <a:latin typeface="Nikosh" panose="02000000000000000000" pitchFamily="2" charset="0"/>
              <a:cs typeface="Nikosh" panose="02000000000000000000" pitchFamily="2" charset="0"/>
            </a:endParaRPr>
          </a:p>
        </p:txBody>
      </p:sp>
      <p:pic>
        <p:nvPicPr>
          <p:cNvPr id="6146" name="Picture 2" descr="C:\Users\ICT LAB TEACHER COMP\Desktop\image_41066_1605524112.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03058" y="1309826"/>
            <a:ext cx="8536142" cy="5167174"/>
          </a:xfrm>
          <a:prstGeom prst="rect">
            <a:avLst/>
          </a:prstGeom>
          <a:extLst>
            <a:ext uri="{909E8E84-426E-40DD-AFC4-6F175D3DCCD1}">
              <a14:hiddenFill xmlns="" xmlns:a14="http://schemas.microsoft.com/office/drawing/2010/main">
                <a:solidFill>
                  <a:srgbClr val="FFFFFF"/>
                </a:solidFill>
              </a14:hiddenFill>
            </a:ext>
          </a:extLst>
        </p:spPr>
        <p:style>
          <a:lnRef idx="1">
            <a:schemeClr val="accent4"/>
          </a:lnRef>
          <a:fillRef idx="2">
            <a:schemeClr val="accent4"/>
          </a:fillRef>
          <a:effectRef idx="1">
            <a:schemeClr val="accent4"/>
          </a:effectRef>
          <a:fontRef idx="minor">
            <a:schemeClr val="dk1"/>
          </a:fontRef>
        </p:style>
      </p:pic>
    </p:spTree>
    <p:extLst>
      <p:ext uri="{BB962C8B-B14F-4D97-AF65-F5344CB8AC3E}">
        <p14:creationId xmlns="" xmlns:p14="http://schemas.microsoft.com/office/powerpoint/2010/main" val="1696598826"/>
      </p:ext>
    </p:extLst>
  </p:cSld>
  <p:clrMapOvr>
    <a:masterClrMapping/>
  </p:clrMapOvr>
  <mc:AlternateContent xmlns:mc="http://schemas.openxmlformats.org/markup-compatibility/2006">
    <mc:Choice xmlns=""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wheel(4)">
                                      <p:cBhvr>
                                        <p:cTn id="7" dur="2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0"/>
            <a:ext cx="3657600" cy="25908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3200" dirty="0" smtClean="0"/>
              <a:t> </a:t>
            </a:r>
            <a:r>
              <a:rPr lang="bn-BD" sz="8800" dirty="0" smtClean="0">
                <a:latin typeface="NikoshBAN" panose="02000000000000000000" pitchFamily="2" charset="0"/>
                <a:cs typeface="NikoshBAN" panose="02000000000000000000" pitchFamily="2" charset="0"/>
              </a:rPr>
              <a:t> শুভেচ্ছা</a:t>
            </a:r>
            <a:endParaRPr lang="en-US" sz="3200" dirty="0"/>
          </a:p>
        </p:txBody>
      </p:sp>
      <p:sp>
        <p:nvSpPr>
          <p:cNvPr id="3" name="TextBox 2"/>
          <p:cNvSpPr txBox="1"/>
          <p:nvPr/>
        </p:nvSpPr>
        <p:spPr>
          <a:xfrm>
            <a:off x="0" y="2550616"/>
            <a:ext cx="9143999" cy="4154984"/>
          </a:xfrm>
          <a:prstGeom prst="rect">
            <a:avLst/>
          </a:prstGeom>
          <a:solidFill>
            <a:schemeClr val="accent4">
              <a:lumMod val="50000"/>
            </a:schemeClr>
          </a:solidFill>
        </p:spPr>
        <p:txBody>
          <a:bodyPr wrap="square" rtlCol="0">
            <a:spAutoFit/>
          </a:bodyPr>
          <a:lstStyle/>
          <a:p>
            <a:pPr algn="ctr"/>
            <a:r>
              <a:rPr lang="bn-BD" sz="4800" dirty="0" smtClean="0">
                <a:solidFill>
                  <a:srgbClr val="00B050"/>
                </a:solidFill>
                <a:latin typeface="NikoshBAN" panose="02000000000000000000" pitchFamily="2" charset="0"/>
                <a:cs typeface="NikoshBAN" panose="02000000000000000000" pitchFamily="2" charset="0"/>
              </a:rPr>
              <a:t>মোহাম্মদ জালাল উদ্দিন</a:t>
            </a:r>
          </a:p>
          <a:p>
            <a:pPr algn="ctr"/>
            <a:r>
              <a:rPr lang="en-US" sz="3600" dirty="0" err="1" smtClean="0">
                <a:solidFill>
                  <a:srgbClr val="00B050"/>
                </a:solidFill>
                <a:latin typeface="NikoshBAN" panose="02000000000000000000" pitchFamily="2" charset="0"/>
                <a:cs typeface="NikoshBAN" panose="02000000000000000000" pitchFamily="2" charset="0"/>
              </a:rPr>
              <a:t>সিনিয়র</a:t>
            </a:r>
            <a:r>
              <a:rPr lang="bn-BD" sz="3600" dirty="0" smtClean="0">
                <a:solidFill>
                  <a:srgbClr val="00B050"/>
                </a:solidFill>
                <a:latin typeface="NikoshBAN" panose="02000000000000000000" pitchFamily="2" charset="0"/>
                <a:cs typeface="NikoshBAN" panose="02000000000000000000" pitchFamily="2" charset="0"/>
              </a:rPr>
              <a:t> শিক্ষক</a:t>
            </a:r>
          </a:p>
          <a:p>
            <a:pPr algn="ctr"/>
            <a:r>
              <a:rPr lang="bn-BD" sz="3600" dirty="0" smtClean="0">
                <a:solidFill>
                  <a:srgbClr val="00B050"/>
                </a:solidFill>
                <a:latin typeface="NikoshBAN" panose="02000000000000000000" pitchFamily="2" charset="0"/>
                <a:cs typeface="NikoshBAN" panose="02000000000000000000" pitchFamily="2" charset="0"/>
              </a:rPr>
              <a:t>রাংগামাটি সরকারি </a:t>
            </a:r>
            <a:r>
              <a:rPr lang="en-US" sz="3600" dirty="0" err="1" smtClean="0">
                <a:solidFill>
                  <a:srgbClr val="00B050"/>
                </a:solidFill>
                <a:latin typeface="NikoshBAN" panose="02000000000000000000" pitchFamily="2" charset="0"/>
                <a:cs typeface="NikoshBAN" panose="02000000000000000000" pitchFamily="2" charset="0"/>
              </a:rPr>
              <a:t>বালিকা</a:t>
            </a:r>
            <a:r>
              <a:rPr lang="en-US" sz="3600" dirty="0" smtClean="0">
                <a:solidFill>
                  <a:srgbClr val="00B050"/>
                </a:solidFill>
                <a:latin typeface="NikoshBAN" panose="02000000000000000000" pitchFamily="2" charset="0"/>
                <a:cs typeface="NikoshBAN" panose="02000000000000000000" pitchFamily="2" charset="0"/>
              </a:rPr>
              <a:t> </a:t>
            </a:r>
            <a:r>
              <a:rPr lang="bn-BD" sz="3600" dirty="0" smtClean="0">
                <a:solidFill>
                  <a:srgbClr val="00B050"/>
                </a:solidFill>
                <a:latin typeface="NikoshBAN" panose="02000000000000000000" pitchFamily="2" charset="0"/>
                <a:cs typeface="NikoshBAN" panose="02000000000000000000" pitchFamily="2" charset="0"/>
              </a:rPr>
              <a:t>উচ্চ বিদ্যালয় </a:t>
            </a:r>
          </a:p>
          <a:p>
            <a:pPr algn="ctr"/>
            <a:r>
              <a:rPr lang="bn-BD" sz="3600" dirty="0" smtClean="0">
                <a:solidFill>
                  <a:srgbClr val="00B050"/>
                </a:solidFill>
                <a:latin typeface="NikoshBAN" panose="02000000000000000000" pitchFamily="2" charset="0"/>
                <a:cs typeface="NikoshBAN" panose="02000000000000000000" pitchFamily="2" charset="0"/>
              </a:rPr>
              <a:t>রাংগামাটি পার্বত্য জেলা</a:t>
            </a:r>
          </a:p>
          <a:p>
            <a:pPr algn="ctr"/>
            <a:r>
              <a:rPr lang="bn-BD" sz="3600" dirty="0" smtClean="0">
                <a:solidFill>
                  <a:srgbClr val="00B050"/>
                </a:solidFill>
                <a:latin typeface="NikoshBAN" panose="02000000000000000000" pitchFamily="2" charset="0"/>
                <a:cs typeface="NikoshBAN" panose="02000000000000000000" pitchFamily="2" charset="0"/>
              </a:rPr>
              <a:t>মোবাইল নং -০১৫৫৬৫২৯৩৬৩।</a:t>
            </a:r>
          </a:p>
          <a:p>
            <a:pPr algn="ctr"/>
            <a:endParaRPr lang="bn-BD" sz="3600" dirty="0" smtClean="0">
              <a:solidFill>
                <a:srgbClr val="C00000"/>
              </a:solidFill>
              <a:latin typeface="NikoshBAN" panose="02000000000000000000" pitchFamily="2" charset="0"/>
              <a:cs typeface="NikoshBAN" panose="02000000000000000000" pitchFamily="2" charset="0"/>
            </a:endParaRPr>
          </a:p>
          <a:p>
            <a:pPr algn="ctr"/>
            <a:endParaRPr lang="en-US" sz="3600" dirty="0">
              <a:latin typeface="NikoshBAN" panose="02000000000000000000" pitchFamily="2" charset="0"/>
              <a:cs typeface="NikoshBAN" panose="02000000000000000000" pitchFamily="2" charset="0"/>
            </a:endParaRPr>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867400" y="0"/>
            <a:ext cx="3276600" cy="2590800"/>
          </a:xfrm>
          <a:prstGeom prst="rect">
            <a:avLst/>
          </a:prstGeom>
        </p:spPr>
      </p:pic>
      <p:sp>
        <p:nvSpPr>
          <p:cNvPr id="1026" name="AutoShape 2" descr="blob:https://web.whatsapp.com/df22e0f9-3f3b-4ea7-acc1-1fae361a2fb6"/>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blob:https://web.whatsapp.com/df22e0f9-3f3b-4ea7-acc1-1fae361a2fb6"/>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 name="Picture 8" descr="jalal pic.jpeg"/>
          <p:cNvPicPr>
            <a:picLocks noChangeAspect="1"/>
          </p:cNvPicPr>
          <p:nvPr/>
        </p:nvPicPr>
        <p:blipFill>
          <a:blip r:embed="rId3" cstate="print"/>
          <a:stretch>
            <a:fillRect/>
          </a:stretch>
        </p:blipFill>
        <p:spPr>
          <a:xfrm>
            <a:off x="0" y="1"/>
            <a:ext cx="2286000" cy="2590800"/>
          </a:xfrm>
          <a:prstGeom prst="rect">
            <a:avLst/>
          </a:prstGeom>
        </p:spPr>
      </p:pic>
    </p:spTree>
    <p:extLst>
      <p:ext uri="{BB962C8B-B14F-4D97-AF65-F5344CB8AC3E}">
        <p14:creationId xmlns="" xmlns:p14="http://schemas.microsoft.com/office/powerpoint/2010/main" val="28906470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32790462-60A8-42CA-852A-505AFD026B3C}"/>
              </a:ext>
            </a:extLst>
          </p:cNvPr>
          <p:cNvSpPr/>
          <p:nvPr/>
        </p:nvSpPr>
        <p:spPr>
          <a:xfrm>
            <a:off x="323959" y="343654"/>
            <a:ext cx="8542455" cy="632236"/>
          </a:xfrm>
          <a:prstGeom prst="rect">
            <a:avLst/>
          </a:prstGeom>
          <a:gradFill flip="none" rotWithShape="1">
            <a:gsLst>
              <a:gs pos="50000">
                <a:srgbClr val="00B050"/>
              </a:gs>
              <a:gs pos="0">
                <a:schemeClr val="accent1">
                  <a:lumMod val="5000"/>
                  <a:lumOff val="95000"/>
                </a:schemeClr>
              </a:gs>
              <a:gs pos="100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rgbClr val="FFFF00"/>
                </a:solidFill>
                <a:latin typeface="Nikosh" panose="02000000000000000000" pitchFamily="2" charset="0"/>
                <a:cs typeface="Nikosh" panose="02000000000000000000" pitchFamily="2" charset="0"/>
              </a:rPr>
              <a:t>ইন্টারনেটে</a:t>
            </a:r>
            <a:r>
              <a:rPr lang="en-US" sz="3600" dirty="0">
                <a:solidFill>
                  <a:srgbClr val="FFFF00"/>
                </a:solidFill>
                <a:latin typeface="Nikosh" panose="02000000000000000000" pitchFamily="2" charset="0"/>
                <a:cs typeface="Nikosh" panose="02000000000000000000" pitchFamily="2" charset="0"/>
              </a:rPr>
              <a:t> </a:t>
            </a:r>
            <a:r>
              <a:rPr lang="en-US" sz="3600" dirty="0" err="1">
                <a:solidFill>
                  <a:srgbClr val="FFFF00"/>
                </a:solidFill>
                <a:latin typeface="Nikosh" panose="02000000000000000000" pitchFamily="2" charset="0"/>
                <a:cs typeface="Nikosh" panose="02000000000000000000" pitchFamily="2" charset="0"/>
              </a:rPr>
              <a:t>তথ্যের</a:t>
            </a:r>
            <a:r>
              <a:rPr lang="en-US" sz="3600" dirty="0">
                <a:solidFill>
                  <a:srgbClr val="FFFF00"/>
                </a:solidFill>
                <a:latin typeface="Nikosh" panose="02000000000000000000" pitchFamily="2" charset="0"/>
                <a:cs typeface="Nikosh" panose="02000000000000000000" pitchFamily="2" charset="0"/>
              </a:rPr>
              <a:t> </a:t>
            </a:r>
            <a:r>
              <a:rPr lang="en-US" sz="3600" dirty="0" err="1">
                <a:solidFill>
                  <a:srgbClr val="FFFF00"/>
                </a:solidFill>
                <a:latin typeface="Nikosh" panose="02000000000000000000" pitchFamily="2" charset="0"/>
                <a:cs typeface="Nikosh" panose="02000000000000000000" pitchFamily="2" charset="0"/>
              </a:rPr>
              <a:t>নিরাপত্তার</a:t>
            </a:r>
            <a:r>
              <a:rPr lang="en-US" sz="3600" dirty="0">
                <a:solidFill>
                  <a:srgbClr val="FFFF00"/>
                </a:solidFill>
                <a:latin typeface="Nikosh" panose="02000000000000000000" pitchFamily="2" charset="0"/>
                <a:cs typeface="Nikosh" panose="02000000000000000000" pitchFamily="2" charset="0"/>
              </a:rPr>
              <a:t> </a:t>
            </a:r>
            <a:r>
              <a:rPr lang="en-US" sz="3600" dirty="0" err="1">
                <a:solidFill>
                  <a:srgbClr val="FFFF00"/>
                </a:solidFill>
                <a:latin typeface="Nikosh" panose="02000000000000000000" pitchFamily="2" charset="0"/>
                <a:cs typeface="Nikosh" panose="02000000000000000000" pitchFamily="2" charset="0"/>
              </a:rPr>
              <a:t>প্রয়োজনীয়তা</a:t>
            </a:r>
            <a:endParaRPr lang="en-US" sz="3600" dirty="0">
              <a:solidFill>
                <a:srgbClr val="FFFF00"/>
              </a:solidFill>
              <a:latin typeface="Nikosh" panose="02000000000000000000" pitchFamily="2" charset="0"/>
              <a:cs typeface="Nikosh" panose="02000000000000000000" pitchFamily="2" charset="0"/>
            </a:endParaRPr>
          </a:p>
        </p:txBody>
      </p:sp>
      <p:pic>
        <p:nvPicPr>
          <p:cNvPr id="8194" name="Picture 2" descr="C:\Users\ICT LAB TEACHER COMP\Desktop\download.pn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595186" y="1468260"/>
            <a:ext cx="4182793" cy="4721525"/>
          </a:xfrm>
          <a:prstGeom prst="rect">
            <a:avLst/>
          </a:prstGeom>
          <a:noFill/>
          <a:extLst>
            <a:ext uri="{909E8E84-426E-40DD-AFC4-6F175D3DCCD1}">
              <a14:hiddenFill xmlns="" xmlns:a14="http://schemas.microsoft.com/office/drawing/2010/main">
                <a:solidFill>
                  <a:srgbClr val="FFFFFF"/>
                </a:solidFill>
              </a14:hiddenFill>
            </a:ext>
          </a:extLst>
        </p:spPr>
      </p:pic>
      <p:pic>
        <p:nvPicPr>
          <p:cNvPr id="8195" name="Picture 3" descr="C:\Users\ICT LAB TEACHER COMP\Desktop\images (3).jfif"/>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975361" y="1934308"/>
            <a:ext cx="2447778" cy="337624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132873029"/>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circle(in)">
                                      <p:cBhvr>
                                        <p:cTn id="7" dur="2000"/>
                                        <p:tgtEl>
                                          <p:spTgt spid="8195"/>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8194"/>
                                        </p:tgtEl>
                                        <p:attrNameLst>
                                          <p:attrName>style.visibility</p:attrName>
                                        </p:attrNameLst>
                                      </p:cBhvr>
                                      <p:to>
                                        <p:strVal val="visible"/>
                                      </p:to>
                                    </p:set>
                                    <p:animEffect transition="in" filter="diamond(in)">
                                      <p:cBhvr>
                                        <p:cTn id="12" dur="20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CF477EED-AFC6-46E6-B572-2956A12EEDCF}"/>
              </a:ext>
            </a:extLst>
          </p:cNvPr>
          <p:cNvPicPr>
            <a:picLocks noChangeAspect="1"/>
          </p:cNvPicPr>
          <p:nvPr/>
        </p:nvPicPr>
        <p:blipFill rotWithShape="1">
          <a:blip r:embed="rId2">
            <a:extLst>
              <a:ext uri="{BEBA8EAE-BF5A-486C-A8C5-ECC9F3942E4B}">
                <a14:imgProps xmlns="" xmlns:a14="http://schemas.microsoft.com/office/drawing/2010/main">
                  <a14:imgLayer r:embed="rId3">
                    <a14:imgEffect>
                      <a14:sharpenSoften amount="50000"/>
                    </a14:imgEffect>
                  </a14:imgLayer>
                </a14:imgProps>
              </a:ext>
              <a:ext uri="{28A0092B-C50C-407E-A947-70E740481C1C}">
                <a14:useLocalDpi xmlns="" xmlns:a14="http://schemas.microsoft.com/office/drawing/2010/main" val="0"/>
              </a:ext>
            </a:extLst>
          </a:blip>
          <a:srcRect l="833" t="2767" r="870"/>
          <a:stretch/>
        </p:blipFill>
        <p:spPr>
          <a:xfrm>
            <a:off x="399014" y="2579077"/>
            <a:ext cx="4196172" cy="3897716"/>
          </a:xfrm>
          <a:prstGeom prst="rect">
            <a:avLst/>
          </a:prstGeom>
        </p:spPr>
      </p:pic>
      <p:pic>
        <p:nvPicPr>
          <p:cNvPr id="3" name="Picture 2">
            <a:extLst>
              <a:ext uri="{FF2B5EF4-FFF2-40B4-BE49-F238E27FC236}">
                <a16:creationId xmlns="" xmlns:a16="http://schemas.microsoft.com/office/drawing/2014/main" id="{FB6D810F-1269-5F60-DC60-2FEFA19E87F9}"/>
              </a:ext>
            </a:extLst>
          </p:cNvPr>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4751268" y="3806631"/>
            <a:ext cx="3959062" cy="2670162"/>
          </a:xfrm>
          <a:prstGeom prst="rect">
            <a:avLst/>
          </a:prstGeom>
        </p:spPr>
      </p:pic>
      <p:sp>
        <p:nvSpPr>
          <p:cNvPr id="4" name="Rectangle 3">
            <a:extLst>
              <a:ext uri="{FF2B5EF4-FFF2-40B4-BE49-F238E27FC236}">
                <a16:creationId xmlns="" xmlns:a16="http://schemas.microsoft.com/office/drawing/2014/main" id="{32790462-60A8-42CA-852A-505AFD026B3C}"/>
              </a:ext>
            </a:extLst>
          </p:cNvPr>
          <p:cNvSpPr/>
          <p:nvPr/>
        </p:nvSpPr>
        <p:spPr>
          <a:xfrm>
            <a:off x="323959" y="343654"/>
            <a:ext cx="8542455" cy="632236"/>
          </a:xfrm>
          <a:prstGeom prst="rect">
            <a:avLst/>
          </a:prstGeom>
          <a:gradFill flip="none" rotWithShape="1">
            <a:gsLst>
              <a:gs pos="50000">
                <a:srgbClr val="00B050"/>
              </a:gs>
              <a:gs pos="0">
                <a:schemeClr val="accent1">
                  <a:lumMod val="5000"/>
                  <a:lumOff val="95000"/>
                </a:schemeClr>
              </a:gs>
              <a:gs pos="100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rgbClr val="FF0000"/>
                </a:solidFill>
                <a:latin typeface="Nikosh" panose="02000000000000000000" pitchFamily="2" charset="0"/>
                <a:cs typeface="Nikosh" panose="02000000000000000000" pitchFamily="2" charset="0"/>
              </a:rPr>
              <a:t>ইন্টারনেটে</a:t>
            </a:r>
            <a:r>
              <a:rPr lang="en-US" sz="3600" dirty="0">
                <a:solidFill>
                  <a:srgbClr val="FF0000"/>
                </a:solidFill>
                <a:latin typeface="Nikosh" panose="02000000000000000000" pitchFamily="2" charset="0"/>
                <a:cs typeface="Nikosh" panose="02000000000000000000" pitchFamily="2" charset="0"/>
              </a:rPr>
              <a:t> </a:t>
            </a:r>
            <a:r>
              <a:rPr lang="en-US" sz="3600" dirty="0" err="1">
                <a:solidFill>
                  <a:srgbClr val="FF0000"/>
                </a:solidFill>
                <a:latin typeface="Nikosh" panose="02000000000000000000" pitchFamily="2" charset="0"/>
                <a:cs typeface="Nikosh" panose="02000000000000000000" pitchFamily="2" charset="0"/>
              </a:rPr>
              <a:t>তথ্যের</a:t>
            </a:r>
            <a:r>
              <a:rPr lang="en-US" sz="3600" dirty="0">
                <a:solidFill>
                  <a:srgbClr val="FF0000"/>
                </a:solidFill>
                <a:latin typeface="Nikosh" panose="02000000000000000000" pitchFamily="2" charset="0"/>
                <a:cs typeface="Nikosh" panose="02000000000000000000" pitchFamily="2" charset="0"/>
              </a:rPr>
              <a:t> </a:t>
            </a:r>
            <a:r>
              <a:rPr lang="en-US" sz="3600" dirty="0" err="1">
                <a:solidFill>
                  <a:srgbClr val="FF0000"/>
                </a:solidFill>
                <a:latin typeface="Nikosh" panose="02000000000000000000" pitchFamily="2" charset="0"/>
                <a:cs typeface="Nikosh" panose="02000000000000000000" pitchFamily="2" charset="0"/>
              </a:rPr>
              <a:t>নিরাপত্তার</a:t>
            </a:r>
            <a:r>
              <a:rPr lang="en-US" sz="3600" dirty="0">
                <a:solidFill>
                  <a:srgbClr val="FF0000"/>
                </a:solidFill>
                <a:latin typeface="Nikosh" panose="02000000000000000000" pitchFamily="2" charset="0"/>
                <a:cs typeface="Nikosh" panose="02000000000000000000" pitchFamily="2" charset="0"/>
              </a:rPr>
              <a:t> </a:t>
            </a:r>
            <a:r>
              <a:rPr lang="en-US" sz="3600" dirty="0" err="1">
                <a:solidFill>
                  <a:srgbClr val="FF0000"/>
                </a:solidFill>
                <a:latin typeface="Nikosh" panose="02000000000000000000" pitchFamily="2" charset="0"/>
                <a:cs typeface="Nikosh" panose="02000000000000000000" pitchFamily="2" charset="0"/>
              </a:rPr>
              <a:t>প্রয়োজনীয়তা</a:t>
            </a:r>
            <a:endParaRPr lang="en-US" sz="3600" dirty="0">
              <a:solidFill>
                <a:srgbClr val="FF0000"/>
              </a:solidFill>
              <a:latin typeface="Nikosh" panose="02000000000000000000" pitchFamily="2" charset="0"/>
              <a:cs typeface="Nikosh" panose="02000000000000000000" pitchFamily="2" charset="0"/>
            </a:endParaRPr>
          </a:p>
        </p:txBody>
      </p:sp>
      <p:sp>
        <p:nvSpPr>
          <p:cNvPr id="5" name="Rectangle 4"/>
          <p:cNvSpPr/>
          <p:nvPr/>
        </p:nvSpPr>
        <p:spPr>
          <a:xfrm>
            <a:off x="647114" y="1311369"/>
            <a:ext cx="7915422" cy="1477328"/>
          </a:xfrm>
          <a:prstGeom prst="rect">
            <a:avLst/>
          </a:prstGeom>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as-IN" dirty="0"/>
              <a:t>ইন্টারনেটে তথ্য নিরাপত্তা (</a:t>
            </a:r>
            <a:r>
              <a:rPr lang="en-US" dirty="0"/>
              <a:t>Information Security) </a:t>
            </a:r>
            <a:r>
              <a:rPr lang="as-IN" dirty="0"/>
              <a:t>রক্ষা করার মূল উদ্দেশ্য হলো সাইবার হামলা, হ্যাকিং, এবং অননুমোদিত প্রবেশ থেকে ব্যক্তিগত, আর্থিক ও প্রাতিষ্ঠানিক তথ্য সুরক্ষিত রাখা। এটি আপনার গোপনীয়তা রক্ষা করে, আর্থিক ক্ষতি এড়ায় এবং ডিজিটাল বিশ্বে নিরাপদে দৈনন্দিন কার্যক্রম পরিচালনা করতে সহায়তা করে।</a:t>
            </a:r>
            <a:endParaRPr lang="en-US" dirty="0"/>
          </a:p>
        </p:txBody>
      </p:sp>
    </p:spTree>
    <p:extLst>
      <p:ext uri="{BB962C8B-B14F-4D97-AF65-F5344CB8AC3E}">
        <p14:creationId xmlns="" xmlns:p14="http://schemas.microsoft.com/office/powerpoint/2010/main" val="895310128"/>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4)">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heel(4)">
                                      <p:cBhvr>
                                        <p:cTn id="1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45E373E4-CF2F-4DF9-AEB4-A4EDA51EB59B}"/>
              </a:ext>
            </a:extLst>
          </p:cNvPr>
          <p:cNvPicPr>
            <a:picLocks noChangeAspect="1"/>
          </p:cNvPicPr>
          <p:nvPr/>
        </p:nvPicPr>
        <p:blipFill rotWithShape="1">
          <a:blip r:embed="rId2">
            <a:extLst>
              <a:ext uri="{28A0092B-C50C-407E-A947-70E740481C1C}">
                <a14:useLocalDpi xmlns="" xmlns:a14="http://schemas.microsoft.com/office/drawing/2010/main" val="0"/>
              </a:ext>
            </a:extLst>
          </a:blip>
          <a:srcRect/>
          <a:stretch/>
        </p:blipFill>
        <p:spPr>
          <a:xfrm>
            <a:off x="381000" y="990600"/>
            <a:ext cx="8584602" cy="5541666"/>
          </a:xfrm>
          <a:prstGeom prst="rect">
            <a:avLst/>
          </a:prstGeom>
        </p:spPr>
      </p:pic>
      <p:sp>
        <p:nvSpPr>
          <p:cNvPr id="4" name="TextBox 3">
            <a:extLst>
              <a:ext uri="{FF2B5EF4-FFF2-40B4-BE49-F238E27FC236}">
                <a16:creationId xmlns="" xmlns:a16="http://schemas.microsoft.com/office/drawing/2014/main" id="{EAE951A7-D35C-41E3-92B6-1C61B4FA521E}"/>
              </a:ext>
            </a:extLst>
          </p:cNvPr>
          <p:cNvSpPr txBox="1"/>
          <p:nvPr/>
        </p:nvSpPr>
        <p:spPr>
          <a:xfrm>
            <a:off x="279699" y="323336"/>
            <a:ext cx="8584602" cy="1200329"/>
          </a:xfrm>
          <a:prstGeom prst="rect">
            <a:avLst/>
          </a:prstGeom>
          <a:solidFill>
            <a:schemeClr val="accent2">
              <a:lumMod val="60000"/>
              <a:lumOff val="40000"/>
            </a:schemeClr>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ctr"/>
            <a:r>
              <a:rPr lang="en-US" sz="3600" dirty="0" err="1">
                <a:latin typeface="Nikosh" panose="02000000000000000000" pitchFamily="2" charset="0"/>
                <a:cs typeface="Nikosh" panose="02000000000000000000" pitchFamily="2" charset="0"/>
              </a:rPr>
              <a:t>এন্টিভাইরাস</a:t>
            </a:r>
            <a:r>
              <a:rPr lang="en-US" sz="3600" dirty="0">
                <a:latin typeface="Nikosh" panose="02000000000000000000" pitchFamily="2" charset="0"/>
                <a:cs typeface="Nikosh" panose="02000000000000000000" pitchFamily="2" charset="0"/>
              </a:rPr>
              <a:t> ও </a:t>
            </a:r>
            <a:r>
              <a:rPr lang="en-US" sz="3600" dirty="0" err="1">
                <a:latin typeface="Nikosh" panose="02000000000000000000" pitchFamily="2" charset="0"/>
                <a:cs typeface="Nikosh" panose="02000000000000000000" pitchFamily="2" charset="0"/>
              </a:rPr>
              <a:t>ফায়ারওয়াল</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সুরক্ষা</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ইনস্টল</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করা</a:t>
            </a:r>
            <a:endParaRPr lang="en-US" sz="3600" dirty="0">
              <a:latin typeface="Nikosh" panose="02000000000000000000" pitchFamily="2" charset="0"/>
              <a:cs typeface="Nikosh" panose="02000000000000000000" pitchFamily="2" charset="0"/>
            </a:endParaRPr>
          </a:p>
        </p:txBody>
      </p:sp>
    </p:spTree>
    <p:extLst>
      <p:ext uri="{BB962C8B-B14F-4D97-AF65-F5344CB8AC3E}">
        <p14:creationId xmlns="" xmlns:p14="http://schemas.microsoft.com/office/powerpoint/2010/main" val="3291761159"/>
      </p:ext>
    </p:extLst>
  </p:cSld>
  <p:clrMapOvr>
    <a:masterClrMapping/>
  </p:clrMapOvr>
  <mc:AlternateContent xmlns:mc="http://schemas.openxmlformats.org/markup-compatibility/2006">
    <mc:Choice xmlns=""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436C1BE-933E-4612-ADD5-596956A7318D}"/>
              </a:ext>
            </a:extLst>
          </p:cNvPr>
          <p:cNvSpPr>
            <a:spLocks noChangeArrowheads="1"/>
          </p:cNvSpPr>
          <p:nvPr/>
        </p:nvSpPr>
        <p:spPr bwMode="auto">
          <a:xfrm>
            <a:off x="668745" y="5071462"/>
            <a:ext cx="7941855" cy="948338"/>
          </a:xfrm>
          <a:prstGeom prst="rect">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accent5"/>
          </a:lnRef>
          <a:fillRef idx="2">
            <a:schemeClr val="accent5"/>
          </a:fillRef>
          <a:effectRef idx="1">
            <a:schemeClr val="accent5"/>
          </a:effectRef>
          <a:fontRef idx="minor">
            <a:schemeClr val="dk1"/>
          </a:fontRef>
        </p:style>
        <p:txBody>
          <a:bodyPr vert="horz" wrap="square" lIns="85725" tIns="42863" rIns="85725" bIns="42863" numCol="1" anchor="ctr" anchorCtr="0" compatLnSpc="1">
            <a:prstTxWarp prst="textNoShape">
              <a:avLst/>
            </a:prstTxWarp>
            <a:spAutoFit/>
          </a:bodyPr>
          <a:lstStyle/>
          <a:p>
            <a:pPr defTabSz="857250" eaLnBrk="0" fontAlgn="base" hangingPunct="0">
              <a:spcBef>
                <a:spcPct val="0"/>
              </a:spcBef>
              <a:spcAft>
                <a:spcPct val="0"/>
              </a:spcAft>
            </a:pPr>
            <a:r>
              <a:rPr lang="en-US" altLang="en-US" sz="2800" dirty="0">
                <a:latin typeface="Nikosh" panose="02000000000000000000" pitchFamily="2" charset="0"/>
                <a:cs typeface="Nikosh" panose="02000000000000000000" pitchFamily="2" charset="0"/>
              </a:rPr>
              <a:t>👉 </a:t>
            </a:r>
            <a:r>
              <a:rPr lang="bn-IN" altLang="en-US" sz="2800" b="1" dirty="0">
                <a:latin typeface="Nikosh" panose="02000000000000000000" pitchFamily="2" charset="0"/>
                <a:cs typeface="Nikosh" panose="02000000000000000000" pitchFamily="2" charset="0"/>
              </a:rPr>
              <a:t>শক্তিশালী </a:t>
            </a:r>
            <a:r>
              <a:rPr lang="as-IN" sz="2800" dirty="0">
                <a:latin typeface="Nikosh" panose="02000000000000000000" pitchFamily="2" charset="0"/>
                <a:cs typeface="Nikosh" panose="02000000000000000000" pitchFamily="2" charset="0"/>
              </a:rPr>
              <a:t>পাসও</a:t>
            </a:r>
            <a:r>
              <a:rPr lang="en-US" sz="2800" dirty="0" err="1">
                <a:latin typeface="Nikosh" panose="02000000000000000000" pitchFamily="2" charset="0"/>
                <a:cs typeface="Nikosh" panose="02000000000000000000" pitchFamily="2" charset="0"/>
              </a:rPr>
              <a:t>য়া</a:t>
            </a:r>
            <a:r>
              <a:rPr lang="as-IN" sz="2800" dirty="0">
                <a:latin typeface="Nikosh" panose="02000000000000000000" pitchFamily="2" charset="0"/>
                <a:cs typeface="Nikosh" panose="02000000000000000000" pitchFamily="2" charset="0"/>
              </a:rPr>
              <a:t>র্ড</a:t>
            </a:r>
            <a:r>
              <a:rPr lang="en-US" sz="2800" dirty="0">
                <a:latin typeface="Nikosh" panose="02000000000000000000" pitchFamily="2" charset="0"/>
                <a:cs typeface="Nikosh" panose="02000000000000000000" pitchFamily="2" charset="0"/>
              </a:rPr>
              <a:t>	</a:t>
            </a:r>
            <a:r>
              <a:rPr lang="en-US" altLang="en-US" sz="2800" b="1" dirty="0">
                <a:latin typeface="Nikosh" panose="02000000000000000000" pitchFamily="2" charset="0"/>
                <a:cs typeface="Nikosh" panose="02000000000000000000" pitchFamily="2" charset="0"/>
              </a:rPr>
              <a:t>:</a:t>
            </a:r>
            <a:r>
              <a:rPr lang="en-US" altLang="en-US" sz="2800" dirty="0">
                <a:latin typeface="Nikosh" panose="02000000000000000000" pitchFamily="2" charset="0"/>
                <a:cs typeface="Nikosh" panose="02000000000000000000" pitchFamily="2" charset="0"/>
              </a:rPr>
              <a:t> T9@d3L*pQ#7x</a:t>
            </a:r>
            <a:br>
              <a:rPr lang="en-US" altLang="en-US" sz="2800" dirty="0">
                <a:latin typeface="Nikosh" panose="02000000000000000000" pitchFamily="2" charset="0"/>
                <a:cs typeface="Nikosh" panose="02000000000000000000" pitchFamily="2" charset="0"/>
              </a:rPr>
            </a:br>
            <a:r>
              <a:rPr lang="en-US" altLang="en-US" sz="2800" dirty="0">
                <a:latin typeface="Nikosh" panose="02000000000000000000" pitchFamily="2" charset="0"/>
                <a:cs typeface="Nikosh" panose="02000000000000000000" pitchFamily="2" charset="0"/>
              </a:rPr>
              <a:t>👉 </a:t>
            </a:r>
            <a:r>
              <a:rPr lang="bn-IN" altLang="en-US" sz="2800" b="1" dirty="0">
                <a:latin typeface="Nikosh" panose="02000000000000000000" pitchFamily="2" charset="0"/>
                <a:cs typeface="Nikosh" panose="02000000000000000000" pitchFamily="2" charset="0"/>
              </a:rPr>
              <a:t>দুর্বল </a:t>
            </a:r>
            <a:r>
              <a:rPr lang="as-IN" sz="2800" dirty="0">
                <a:latin typeface="Nikosh" panose="02000000000000000000" pitchFamily="2" charset="0"/>
                <a:cs typeface="Nikosh" panose="02000000000000000000" pitchFamily="2" charset="0"/>
              </a:rPr>
              <a:t>পাসও</a:t>
            </a:r>
            <a:r>
              <a:rPr lang="en-US" sz="2800" dirty="0" err="1">
                <a:latin typeface="Nikosh" panose="02000000000000000000" pitchFamily="2" charset="0"/>
                <a:cs typeface="Nikosh" panose="02000000000000000000" pitchFamily="2" charset="0"/>
              </a:rPr>
              <a:t>য়া</a:t>
            </a:r>
            <a:r>
              <a:rPr lang="as-IN" sz="2800" dirty="0">
                <a:latin typeface="Nikosh" panose="02000000000000000000" pitchFamily="2" charset="0"/>
                <a:cs typeface="Nikosh" panose="02000000000000000000" pitchFamily="2" charset="0"/>
              </a:rPr>
              <a:t>র্ড</a:t>
            </a:r>
            <a:r>
              <a:rPr lang="en-US" sz="2800" dirty="0">
                <a:latin typeface="Nikosh" panose="02000000000000000000" pitchFamily="2" charset="0"/>
                <a:cs typeface="Nikosh" panose="02000000000000000000" pitchFamily="2" charset="0"/>
              </a:rPr>
              <a:t>		</a:t>
            </a:r>
            <a:r>
              <a:rPr lang="en-US" altLang="en-US" sz="2800" b="1" dirty="0">
                <a:latin typeface="Nikosh" panose="02000000000000000000" pitchFamily="2" charset="0"/>
                <a:cs typeface="Nikosh" panose="02000000000000000000" pitchFamily="2" charset="0"/>
              </a:rPr>
              <a:t>:</a:t>
            </a:r>
            <a:r>
              <a:rPr lang="en-US" altLang="en-US" sz="2800" dirty="0">
                <a:latin typeface="Nikosh" panose="02000000000000000000" pitchFamily="2" charset="0"/>
                <a:cs typeface="Nikosh" panose="02000000000000000000" pitchFamily="2" charset="0"/>
              </a:rPr>
              <a:t> 123456, </a:t>
            </a:r>
            <a:r>
              <a:rPr lang="en-US" altLang="en-US" sz="2800" dirty="0" smtClean="0">
                <a:latin typeface="Nikosh" panose="02000000000000000000" pitchFamily="2" charset="0"/>
                <a:cs typeface="Nikosh" panose="02000000000000000000" pitchFamily="2" charset="0"/>
              </a:rPr>
              <a:t> abcd1234</a:t>
            </a:r>
            <a:r>
              <a:rPr lang="bn-BD" altLang="en-US" sz="2800" dirty="0" smtClean="0">
                <a:latin typeface="Nikosh" panose="02000000000000000000" pitchFamily="2" charset="0"/>
                <a:cs typeface="Nikosh" panose="02000000000000000000" pitchFamily="2" charset="0"/>
              </a:rPr>
              <a:t>,</a:t>
            </a:r>
            <a:endParaRPr lang="en-US" altLang="en-US" sz="2800" dirty="0">
              <a:latin typeface="Nikosh" panose="02000000000000000000" pitchFamily="2" charset="0"/>
              <a:cs typeface="Nikosh" panose="02000000000000000000" pitchFamily="2" charset="0"/>
            </a:endParaRPr>
          </a:p>
        </p:txBody>
      </p:sp>
      <p:sp>
        <p:nvSpPr>
          <p:cNvPr id="3" name="Rectangle 2">
            <a:extLst>
              <a:ext uri="{FF2B5EF4-FFF2-40B4-BE49-F238E27FC236}">
                <a16:creationId xmlns:a16="http://schemas.microsoft.com/office/drawing/2014/main" xmlns="" id="{F6C8A3BE-8099-4924-A5BA-A5289D7FF400}"/>
              </a:ext>
            </a:extLst>
          </p:cNvPr>
          <p:cNvSpPr>
            <a:spLocks noChangeArrowheads="1"/>
          </p:cNvSpPr>
          <p:nvPr/>
        </p:nvSpPr>
        <p:spPr bwMode="auto">
          <a:xfrm>
            <a:off x="668745" y="1219200"/>
            <a:ext cx="7806510" cy="3306675"/>
          </a:xfrm>
          <a:prstGeom prst="rect">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accent5"/>
          </a:lnRef>
          <a:fillRef idx="2">
            <a:schemeClr val="accent5"/>
          </a:fillRef>
          <a:effectRef idx="1">
            <a:schemeClr val="accent5"/>
          </a:effectRef>
          <a:fontRef idx="minor">
            <a:schemeClr val="dk1"/>
          </a:fontRef>
        </p:style>
        <p:txBody>
          <a:bodyPr vert="horz" wrap="square" lIns="85725" tIns="42863" rIns="85725" bIns="42863" numCol="1" anchor="ctr" anchorCtr="0" compatLnSpc="1">
            <a:prstTxWarp prst="textNoShape">
              <a:avLst/>
            </a:prstTxWarp>
            <a:spAutoFit/>
          </a:bodyPr>
          <a:lstStyle/>
          <a:p>
            <a:pPr defTabSz="857250" eaLnBrk="0" fontAlgn="base" hangingPunct="0">
              <a:spcBef>
                <a:spcPct val="0"/>
              </a:spcBef>
              <a:spcAft>
                <a:spcPct val="0"/>
              </a:spcAft>
            </a:pPr>
            <a:endParaRPr lang="en-US" altLang="en-US" sz="1500" dirty="0">
              <a:latin typeface="Nikosh" panose="02000000000000000000" pitchFamily="2" charset="0"/>
              <a:cs typeface="Nikosh" panose="02000000000000000000" pitchFamily="2" charset="0"/>
            </a:endParaRPr>
          </a:p>
          <a:p>
            <a:pPr defTabSz="857250" eaLnBrk="0" fontAlgn="base" hangingPunct="0">
              <a:spcBef>
                <a:spcPct val="0"/>
              </a:spcBef>
              <a:spcAft>
                <a:spcPct val="0"/>
              </a:spcAft>
            </a:pPr>
            <a:r>
              <a:rPr lang="en-US" altLang="en-US" sz="2800" dirty="0">
                <a:latin typeface="Nikosh" panose="02000000000000000000" pitchFamily="2" charset="0"/>
                <a:cs typeface="Nikosh" panose="02000000000000000000" pitchFamily="2" charset="0"/>
              </a:rPr>
              <a:t>🔐 </a:t>
            </a:r>
            <a:r>
              <a:rPr lang="en-US" altLang="en-US" sz="2800" b="1" dirty="0">
                <a:latin typeface="Nikosh" panose="02000000000000000000" pitchFamily="2" charset="0"/>
                <a:cs typeface="Nikosh" panose="02000000000000000000" pitchFamily="2" charset="0"/>
              </a:rPr>
              <a:t>T#9kL@82zP!r </a:t>
            </a:r>
            <a:r>
              <a:rPr lang="en-US" altLang="en-US" sz="2800" dirty="0">
                <a:latin typeface="Nikosh" panose="02000000000000000000" pitchFamily="2" charset="0"/>
                <a:cs typeface="Nikosh" panose="02000000000000000000" pitchFamily="2" charset="0"/>
              </a:rPr>
              <a:t>- </a:t>
            </a:r>
            <a:r>
              <a:rPr lang="bn-IN" altLang="en-US" sz="2800" dirty="0">
                <a:latin typeface="Nikosh" panose="02000000000000000000" pitchFamily="2" charset="0"/>
                <a:cs typeface="Nikosh" panose="02000000000000000000" pitchFamily="2" charset="0"/>
              </a:rPr>
              <a:t>এই </a:t>
            </a:r>
            <a:r>
              <a:rPr lang="as-IN" sz="2800" dirty="0">
                <a:latin typeface="Nikosh" panose="02000000000000000000" pitchFamily="2" charset="0"/>
                <a:cs typeface="Nikosh" panose="02000000000000000000" pitchFamily="2" charset="0"/>
              </a:rPr>
              <a:t>পাসও</a:t>
            </a:r>
            <a:r>
              <a:rPr lang="en-US" sz="2800" dirty="0" err="1">
                <a:latin typeface="Nikosh" panose="02000000000000000000" pitchFamily="2" charset="0"/>
                <a:cs typeface="Nikosh" panose="02000000000000000000" pitchFamily="2" charset="0"/>
              </a:rPr>
              <a:t>য়ার্ডে</a:t>
            </a:r>
            <a:r>
              <a:rPr lang="bn-IN" altLang="en-US" sz="2800" dirty="0">
                <a:latin typeface="Nikosh" panose="02000000000000000000" pitchFamily="2" charset="0"/>
                <a:cs typeface="Nikosh" panose="02000000000000000000" pitchFamily="2" charset="0"/>
              </a:rPr>
              <a:t> আছে</a:t>
            </a:r>
            <a:r>
              <a:rPr lang="en-US" altLang="en-US" sz="2800" dirty="0">
                <a:latin typeface="Nikosh" panose="02000000000000000000" pitchFamily="2" charset="0"/>
                <a:cs typeface="Nikosh" panose="02000000000000000000" pitchFamily="2" charset="0"/>
              </a:rPr>
              <a:t>:</a:t>
            </a:r>
            <a:r>
              <a:rPr lang="en-US" altLang="en-US" sz="2800" u="sng" dirty="0">
                <a:effectLst>
                  <a:outerShdw blurRad="38100" dist="38100" dir="2700000" algn="tl">
                    <a:srgbClr val="000000">
                      <a:alpha val="43137"/>
                    </a:srgbClr>
                  </a:outerShdw>
                </a:effectLst>
                <a:latin typeface="Nikosh" panose="02000000000000000000" pitchFamily="2" charset="0"/>
                <a:cs typeface="Nikosh" panose="02000000000000000000" pitchFamily="2" charset="0"/>
              </a:rPr>
              <a:t/>
            </a:r>
            <a:br>
              <a:rPr lang="en-US" altLang="en-US" sz="2800" u="sng" dirty="0">
                <a:effectLst>
                  <a:outerShdw blurRad="38100" dist="38100" dir="2700000" algn="tl">
                    <a:srgbClr val="000000">
                      <a:alpha val="43137"/>
                    </a:srgbClr>
                  </a:outerShdw>
                </a:effectLst>
                <a:latin typeface="Nikosh" panose="02000000000000000000" pitchFamily="2" charset="0"/>
                <a:cs typeface="Nikosh" panose="02000000000000000000" pitchFamily="2" charset="0"/>
              </a:rPr>
            </a:br>
            <a:endParaRPr lang="en-US" altLang="en-US" sz="2800" u="sng" dirty="0">
              <a:effectLst>
                <a:outerShdw blurRad="38100" dist="38100" dir="2700000" algn="tl">
                  <a:srgbClr val="000000">
                    <a:alpha val="43137"/>
                  </a:srgbClr>
                </a:outerShdw>
              </a:effectLst>
              <a:latin typeface="Nikosh" panose="02000000000000000000" pitchFamily="2" charset="0"/>
              <a:cs typeface="Nikosh" panose="02000000000000000000" pitchFamily="2" charset="0"/>
            </a:endParaRPr>
          </a:p>
          <a:p>
            <a:pPr lvl="1" eaLnBrk="0" fontAlgn="base" hangingPunct="0">
              <a:spcBef>
                <a:spcPct val="0"/>
              </a:spcBef>
              <a:spcAft>
                <a:spcPct val="0"/>
              </a:spcAft>
              <a:buFontTx/>
              <a:buChar char="•"/>
            </a:pPr>
            <a:r>
              <a:rPr lang="en-US" altLang="en-US" sz="2800" dirty="0">
                <a:latin typeface="Nikosh" panose="02000000000000000000" pitchFamily="2" charset="0"/>
                <a:cs typeface="Nikosh" panose="02000000000000000000" pitchFamily="2" charset="0"/>
              </a:rPr>
              <a:t> </a:t>
            </a:r>
            <a:r>
              <a:rPr lang="bn-IN" altLang="en-US" sz="2800" dirty="0">
                <a:latin typeface="Nikosh" panose="02000000000000000000" pitchFamily="2" charset="0"/>
                <a:cs typeface="Nikosh" panose="02000000000000000000" pitchFamily="2" charset="0"/>
              </a:rPr>
              <a:t>বড় হাতের অক্ষর</a:t>
            </a:r>
            <a:r>
              <a:rPr lang="en-US" altLang="en-US" sz="2800" dirty="0">
                <a:latin typeface="Nikosh" panose="02000000000000000000" pitchFamily="2" charset="0"/>
                <a:cs typeface="Nikosh" panose="02000000000000000000" pitchFamily="2" charset="0"/>
              </a:rPr>
              <a:t>: T, L, P</a:t>
            </a:r>
          </a:p>
          <a:p>
            <a:pPr lvl="1" eaLnBrk="0" fontAlgn="base" hangingPunct="0">
              <a:spcBef>
                <a:spcPct val="0"/>
              </a:spcBef>
              <a:spcAft>
                <a:spcPct val="0"/>
              </a:spcAft>
              <a:buFontTx/>
              <a:buChar char="•"/>
            </a:pPr>
            <a:r>
              <a:rPr lang="en-US" altLang="en-US" sz="2800" dirty="0">
                <a:latin typeface="Nikosh" panose="02000000000000000000" pitchFamily="2" charset="0"/>
                <a:cs typeface="Nikosh" panose="02000000000000000000" pitchFamily="2" charset="0"/>
              </a:rPr>
              <a:t> </a:t>
            </a:r>
            <a:r>
              <a:rPr lang="bn-IN" altLang="en-US" sz="2800" dirty="0">
                <a:latin typeface="Nikosh" panose="02000000000000000000" pitchFamily="2" charset="0"/>
                <a:cs typeface="Nikosh" panose="02000000000000000000" pitchFamily="2" charset="0"/>
              </a:rPr>
              <a:t>ছোট হাতের অক্ষর</a:t>
            </a:r>
            <a:r>
              <a:rPr lang="en-US" altLang="en-US" sz="2800" dirty="0">
                <a:latin typeface="Nikosh" panose="02000000000000000000" pitchFamily="2" charset="0"/>
                <a:cs typeface="Nikosh" panose="02000000000000000000" pitchFamily="2" charset="0"/>
              </a:rPr>
              <a:t>: k, z, r</a:t>
            </a:r>
          </a:p>
          <a:p>
            <a:pPr lvl="1" eaLnBrk="0" fontAlgn="base" hangingPunct="0">
              <a:spcBef>
                <a:spcPct val="0"/>
              </a:spcBef>
              <a:spcAft>
                <a:spcPct val="0"/>
              </a:spcAft>
              <a:buFontTx/>
              <a:buChar char="•"/>
            </a:pPr>
            <a:r>
              <a:rPr lang="en-US" altLang="en-US" sz="2800" dirty="0">
                <a:latin typeface="Nikosh" panose="02000000000000000000" pitchFamily="2" charset="0"/>
                <a:cs typeface="Nikosh" panose="02000000000000000000" pitchFamily="2" charset="0"/>
              </a:rPr>
              <a:t> </a:t>
            </a:r>
            <a:r>
              <a:rPr lang="bn-IN" altLang="en-US" sz="2800" dirty="0">
                <a:latin typeface="Nikosh" panose="02000000000000000000" pitchFamily="2" charset="0"/>
                <a:cs typeface="Nikosh" panose="02000000000000000000" pitchFamily="2" charset="0"/>
              </a:rPr>
              <a:t>সংখ্যা</a:t>
            </a:r>
            <a:r>
              <a:rPr lang="en-US" altLang="en-US" sz="2800" dirty="0">
                <a:latin typeface="Nikosh" panose="02000000000000000000" pitchFamily="2" charset="0"/>
                <a:cs typeface="Nikosh" panose="02000000000000000000" pitchFamily="2" charset="0"/>
              </a:rPr>
              <a:t>: 9, 8, 2</a:t>
            </a:r>
          </a:p>
          <a:p>
            <a:pPr lvl="1" eaLnBrk="0" fontAlgn="base" hangingPunct="0">
              <a:spcBef>
                <a:spcPct val="0"/>
              </a:spcBef>
              <a:spcAft>
                <a:spcPct val="0"/>
              </a:spcAft>
              <a:buFontTx/>
              <a:buChar char="•"/>
            </a:pPr>
            <a:r>
              <a:rPr lang="en-US" altLang="en-US" sz="2800" dirty="0">
                <a:latin typeface="Nikosh" panose="02000000000000000000" pitchFamily="2" charset="0"/>
                <a:cs typeface="Nikosh" panose="02000000000000000000" pitchFamily="2" charset="0"/>
              </a:rPr>
              <a:t> </a:t>
            </a:r>
            <a:r>
              <a:rPr lang="bn-IN" altLang="en-US" sz="2800" dirty="0">
                <a:latin typeface="Nikosh" panose="02000000000000000000" pitchFamily="2" charset="0"/>
                <a:cs typeface="Nikosh" panose="02000000000000000000" pitchFamily="2" charset="0"/>
              </a:rPr>
              <a:t>বিশেষ চিহ্ন</a:t>
            </a:r>
            <a:r>
              <a:rPr lang="en-US" altLang="en-US" sz="2800" dirty="0">
                <a:latin typeface="Nikosh" panose="02000000000000000000" pitchFamily="2" charset="0"/>
                <a:cs typeface="Nikosh" panose="02000000000000000000" pitchFamily="2" charset="0"/>
              </a:rPr>
              <a:t>: #, @, !</a:t>
            </a:r>
          </a:p>
          <a:p>
            <a:pPr defTabSz="857250" eaLnBrk="0" fontAlgn="base" hangingPunct="0">
              <a:spcBef>
                <a:spcPct val="0"/>
              </a:spcBef>
              <a:spcAft>
                <a:spcPct val="0"/>
              </a:spcAft>
            </a:pPr>
            <a:endParaRPr lang="en-US" altLang="en-US" sz="2625" dirty="0">
              <a:latin typeface="Nikosh" panose="02000000000000000000" pitchFamily="2" charset="0"/>
              <a:cs typeface="Nikosh" panose="02000000000000000000" pitchFamily="2" charset="0"/>
            </a:endParaRPr>
          </a:p>
        </p:txBody>
      </p:sp>
      <p:sp>
        <p:nvSpPr>
          <p:cNvPr id="4" name="TextBox 3">
            <a:extLst>
              <a:ext uri="{FF2B5EF4-FFF2-40B4-BE49-F238E27FC236}">
                <a16:creationId xmlns:a16="http://schemas.microsoft.com/office/drawing/2014/main" xmlns="" id="{5E0D2B3C-DE98-4DAD-B3F8-5649EFD91780}"/>
              </a:ext>
            </a:extLst>
          </p:cNvPr>
          <p:cNvSpPr txBox="1"/>
          <p:nvPr/>
        </p:nvSpPr>
        <p:spPr>
          <a:xfrm>
            <a:off x="533400" y="381000"/>
            <a:ext cx="8077199" cy="669414"/>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eaLnBrk="0" fontAlgn="base" hangingPunct="0">
              <a:spcBef>
                <a:spcPct val="0"/>
              </a:spcBef>
              <a:spcAft>
                <a:spcPct val="0"/>
              </a:spcAft>
            </a:pPr>
            <a:r>
              <a:rPr lang="bn-IN" altLang="en-US" sz="3750" b="1" dirty="0">
                <a:solidFill>
                  <a:srgbClr val="FF0000"/>
                </a:solidFill>
                <a:latin typeface="Nikosh" panose="02000000000000000000" pitchFamily="2" charset="0"/>
                <a:cs typeface="Nikosh" panose="02000000000000000000" pitchFamily="2" charset="0"/>
              </a:rPr>
              <a:t>শক্তিশালী </a:t>
            </a:r>
            <a:r>
              <a:rPr lang="as-IN" sz="3750" b="1" dirty="0">
                <a:solidFill>
                  <a:srgbClr val="FF0000"/>
                </a:solidFill>
                <a:latin typeface="Nikosh" panose="02000000000000000000" pitchFamily="2" charset="0"/>
                <a:cs typeface="Nikosh" panose="02000000000000000000" pitchFamily="2" charset="0"/>
              </a:rPr>
              <a:t>পাসও</a:t>
            </a:r>
            <a:r>
              <a:rPr lang="en-US" sz="3750" b="1" dirty="0" err="1">
                <a:solidFill>
                  <a:srgbClr val="FF0000"/>
                </a:solidFill>
                <a:latin typeface="Nikosh" panose="02000000000000000000" pitchFamily="2" charset="0"/>
                <a:cs typeface="Nikosh" panose="02000000000000000000" pitchFamily="2" charset="0"/>
              </a:rPr>
              <a:t>য়া</a:t>
            </a:r>
            <a:r>
              <a:rPr lang="as-IN" sz="3750" b="1" dirty="0">
                <a:solidFill>
                  <a:srgbClr val="FF0000"/>
                </a:solidFill>
                <a:latin typeface="Nikosh" panose="02000000000000000000" pitchFamily="2" charset="0"/>
                <a:cs typeface="Nikosh" panose="02000000000000000000" pitchFamily="2" charset="0"/>
              </a:rPr>
              <a:t>র্ড</a:t>
            </a:r>
            <a:r>
              <a:rPr lang="bn-IN" altLang="en-US" sz="3750" b="1" dirty="0">
                <a:solidFill>
                  <a:srgbClr val="FF0000"/>
                </a:solidFill>
                <a:latin typeface="Nikosh" panose="02000000000000000000" pitchFamily="2" charset="0"/>
                <a:cs typeface="Nikosh" panose="02000000000000000000" pitchFamily="2" charset="0"/>
              </a:rPr>
              <a:t> তৈরি</a:t>
            </a:r>
            <a:r>
              <a:rPr lang="en-US" altLang="en-US" sz="3750" b="1" dirty="0">
                <a:solidFill>
                  <a:srgbClr val="FF0000"/>
                </a:solidFill>
                <a:latin typeface="Nikosh" panose="02000000000000000000" pitchFamily="2" charset="0"/>
                <a:cs typeface="Nikosh" panose="02000000000000000000" pitchFamily="2" charset="0"/>
              </a:rPr>
              <a:t> </a:t>
            </a:r>
            <a:r>
              <a:rPr lang="en-US" altLang="en-US" sz="3750" b="1" dirty="0" err="1">
                <a:solidFill>
                  <a:srgbClr val="FF0000"/>
                </a:solidFill>
                <a:latin typeface="Nikosh" panose="02000000000000000000" pitchFamily="2" charset="0"/>
                <a:cs typeface="Nikosh" panose="02000000000000000000" pitchFamily="2" charset="0"/>
              </a:rPr>
              <a:t>করা</a:t>
            </a:r>
            <a:endParaRPr lang="en-US" sz="3750" b="1" dirty="0">
              <a:solidFill>
                <a:srgbClr val="FF0000"/>
              </a:solidFill>
              <a:latin typeface="Nikosh" panose="02000000000000000000" pitchFamily="2" charset="0"/>
              <a:cs typeface="Nikosh" panose="02000000000000000000" pitchFamily="2" charset="0"/>
            </a:endParaRPr>
          </a:p>
        </p:txBody>
      </p:sp>
    </p:spTree>
    <p:extLst>
      <p:ext uri="{BB962C8B-B14F-4D97-AF65-F5344CB8AC3E}">
        <p14:creationId xmlns="" xmlns:p14="http://schemas.microsoft.com/office/powerpoint/2010/main" val="1203051374"/>
      </p:ext>
    </p:extLst>
  </p:cSld>
  <p:clrMapOvr>
    <a:masterClrMapping/>
  </p:clrMapOvr>
  <mc:AlternateContent xmlns:mc="http://schemas.openxmlformats.org/markup-compatibility/2006">
    <mc:Choice xmlns=""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F6C8A3BE-8099-4924-A5BA-A5289D7FF400}"/>
              </a:ext>
            </a:extLst>
          </p:cNvPr>
          <p:cNvSpPr>
            <a:spLocks noChangeArrowheads="1"/>
          </p:cNvSpPr>
          <p:nvPr/>
        </p:nvSpPr>
        <p:spPr bwMode="auto">
          <a:xfrm>
            <a:off x="685800" y="2362201"/>
            <a:ext cx="8001000" cy="2979663"/>
          </a:xfrm>
          <a:prstGeom prst="rect">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accent3"/>
          </a:lnRef>
          <a:fillRef idx="2">
            <a:schemeClr val="accent3"/>
          </a:fillRef>
          <a:effectRef idx="1">
            <a:schemeClr val="accent3"/>
          </a:effectRef>
          <a:fontRef idx="minor">
            <a:schemeClr val="dk1"/>
          </a:fontRef>
        </p:style>
        <p:txBody>
          <a:bodyPr vert="horz" wrap="square" lIns="85725" tIns="42863" rIns="85725" bIns="42863" numCol="1" anchor="ctr" anchorCtr="0" compatLnSpc="1">
            <a:prstTxWarp prst="textNoShape">
              <a:avLst/>
            </a:prstTxWarp>
            <a:spAutoFit/>
          </a:bodyPr>
          <a:lstStyle/>
          <a:p>
            <a:r>
              <a:rPr lang="as-IN" sz="2800" dirty="0" smtClean="0">
                <a:latin typeface="NikoshBAN" pitchFamily="2" charset="0"/>
                <a:cs typeface="NikoshBAN" pitchFamily="2" charset="0"/>
              </a:rPr>
              <a:t> </a:t>
            </a:r>
            <a:endParaRPr lang="as-IN" sz="2800" dirty="0">
              <a:latin typeface="NikoshBAN" pitchFamily="2" charset="0"/>
              <a:cs typeface="NikoshBAN" pitchFamily="2" charset="0"/>
            </a:endParaRPr>
          </a:p>
          <a:p>
            <a:r>
              <a:rPr lang="as-IN" sz="3200" dirty="0">
                <a:solidFill>
                  <a:srgbClr val="C00000"/>
                </a:solidFill>
                <a:latin typeface="NikoshBAN" pitchFamily="2" charset="0"/>
                <a:cs typeface="NikoshBAN" pitchFamily="2" charset="0"/>
              </a:rPr>
              <a:t>একটি শক্তিশালী পাসওয়ার্ড, আপনাকে এই কাজগুলি করতে সাহায্য </a:t>
            </a:r>
            <a:r>
              <a:rPr lang="as-IN" sz="3200" dirty="0" smtClean="0">
                <a:solidFill>
                  <a:srgbClr val="C00000"/>
                </a:solidFill>
                <a:latin typeface="NikoshBAN" pitchFamily="2" charset="0"/>
                <a:cs typeface="NikoshBAN" pitchFamily="2" charset="0"/>
              </a:rPr>
              <a:t>করে</a:t>
            </a:r>
            <a:r>
              <a:rPr lang="bn-BD" sz="3200" dirty="0" smtClean="0">
                <a:solidFill>
                  <a:srgbClr val="C00000"/>
                </a:solidFill>
                <a:latin typeface="NikoshBAN" pitchFamily="2" charset="0"/>
                <a:cs typeface="NikoshBAN" pitchFamily="2" charset="0"/>
              </a:rPr>
              <a:t>।</a:t>
            </a:r>
            <a:r>
              <a:rPr lang="as-IN" sz="3200" dirty="0" smtClean="0">
                <a:solidFill>
                  <a:srgbClr val="C00000"/>
                </a:solidFill>
                <a:latin typeface="NikoshBAN" pitchFamily="2" charset="0"/>
                <a:cs typeface="NikoshBAN" pitchFamily="2" charset="0"/>
              </a:rPr>
              <a:t>আপনার </a:t>
            </a:r>
            <a:r>
              <a:rPr lang="as-IN" sz="3200" dirty="0">
                <a:solidFill>
                  <a:srgbClr val="C00000"/>
                </a:solidFill>
                <a:latin typeface="NikoshBAN" pitchFamily="2" charset="0"/>
                <a:cs typeface="NikoshBAN" pitchFamily="2" charset="0"/>
              </a:rPr>
              <a:t>ব্যক্তিগত তথ্য সুরক্ষিত </a:t>
            </a:r>
            <a:r>
              <a:rPr lang="as-IN" sz="3200" dirty="0" smtClean="0">
                <a:solidFill>
                  <a:srgbClr val="C00000"/>
                </a:solidFill>
                <a:latin typeface="NikoshBAN" pitchFamily="2" charset="0"/>
                <a:cs typeface="NikoshBAN" pitchFamily="2" charset="0"/>
              </a:rPr>
              <a:t>রাখা</a:t>
            </a:r>
            <a:r>
              <a:rPr lang="bn-BD" sz="3200" dirty="0" smtClean="0">
                <a:solidFill>
                  <a:srgbClr val="C00000"/>
                </a:solidFill>
                <a:latin typeface="NikoshBAN" pitchFamily="2" charset="0"/>
                <a:cs typeface="NikoshBAN" pitchFamily="2" charset="0"/>
              </a:rPr>
              <a:t>,</a:t>
            </a:r>
            <a:endParaRPr lang="as-IN" sz="3200" dirty="0">
              <a:solidFill>
                <a:srgbClr val="C00000"/>
              </a:solidFill>
              <a:latin typeface="NikoshBAN" pitchFamily="2" charset="0"/>
              <a:cs typeface="NikoshBAN" pitchFamily="2" charset="0"/>
            </a:endParaRPr>
          </a:p>
          <a:p>
            <a:pPr fontAlgn="base"/>
            <a:r>
              <a:rPr lang="as-IN" sz="3200" dirty="0">
                <a:solidFill>
                  <a:srgbClr val="C00000"/>
                </a:solidFill>
                <a:latin typeface="NikoshBAN" pitchFamily="2" charset="0"/>
                <a:cs typeface="NikoshBAN" pitchFamily="2" charset="0"/>
              </a:rPr>
              <a:t>আপনার ইমেল, ফাইল এবং অন্যান্য কন্টেন্ট নিরাপদ </a:t>
            </a:r>
            <a:r>
              <a:rPr lang="as-IN" sz="3200" dirty="0" smtClean="0">
                <a:solidFill>
                  <a:srgbClr val="C00000"/>
                </a:solidFill>
                <a:latin typeface="NikoshBAN" pitchFamily="2" charset="0"/>
                <a:cs typeface="NikoshBAN" pitchFamily="2" charset="0"/>
              </a:rPr>
              <a:t>রা</a:t>
            </a:r>
            <a:r>
              <a:rPr lang="bn-BD" sz="3200" dirty="0" smtClean="0">
                <a:solidFill>
                  <a:srgbClr val="C00000"/>
                </a:solidFill>
                <a:latin typeface="NikoshBAN" pitchFamily="2" charset="0"/>
                <a:cs typeface="NikoshBAN" pitchFamily="2" charset="0"/>
              </a:rPr>
              <a:t>খা,</a:t>
            </a:r>
            <a:endParaRPr lang="as-IN" sz="3200" dirty="0">
              <a:solidFill>
                <a:srgbClr val="C00000"/>
              </a:solidFill>
              <a:latin typeface="NikoshBAN" pitchFamily="2" charset="0"/>
              <a:cs typeface="NikoshBAN" pitchFamily="2" charset="0"/>
            </a:endParaRPr>
          </a:p>
          <a:p>
            <a:pPr fontAlgn="base"/>
            <a:r>
              <a:rPr lang="as-IN" sz="3200" dirty="0">
                <a:solidFill>
                  <a:srgbClr val="C00000"/>
                </a:solidFill>
                <a:latin typeface="NikoshBAN" pitchFamily="2" charset="0"/>
                <a:cs typeface="NikoshBAN" pitchFamily="2" charset="0"/>
              </a:rPr>
              <a:t>অন্য কাউকে আপনার অ্যাকাউন্ট অ্যাক্সেস করা থেকে বিরত </a:t>
            </a:r>
            <a:r>
              <a:rPr lang="as-IN" sz="3200" dirty="0" smtClean="0">
                <a:solidFill>
                  <a:srgbClr val="C00000"/>
                </a:solidFill>
                <a:latin typeface="NikoshBAN" pitchFamily="2" charset="0"/>
                <a:cs typeface="NikoshBAN" pitchFamily="2" charset="0"/>
              </a:rPr>
              <a:t>রাখা</a:t>
            </a:r>
            <a:r>
              <a:rPr lang="bn-BD" sz="3200" dirty="0" smtClean="0">
                <a:solidFill>
                  <a:srgbClr val="C00000"/>
                </a:solidFill>
                <a:latin typeface="NikoshBAN" pitchFamily="2" charset="0"/>
                <a:cs typeface="NikoshBAN" pitchFamily="2" charset="0"/>
              </a:rPr>
              <a:t>।</a:t>
            </a:r>
            <a:endParaRPr lang="en-US" altLang="en-US" sz="2625" dirty="0">
              <a:solidFill>
                <a:srgbClr val="C00000"/>
              </a:solidFill>
              <a:latin typeface="Nikosh" panose="02000000000000000000" pitchFamily="2" charset="0"/>
              <a:cs typeface="Nikosh" panose="02000000000000000000" pitchFamily="2" charset="0"/>
            </a:endParaRPr>
          </a:p>
        </p:txBody>
      </p:sp>
      <p:sp>
        <p:nvSpPr>
          <p:cNvPr id="4" name="TextBox 3">
            <a:extLst>
              <a:ext uri="{FF2B5EF4-FFF2-40B4-BE49-F238E27FC236}">
                <a16:creationId xmlns="" xmlns:a16="http://schemas.microsoft.com/office/drawing/2014/main" id="{5E0D2B3C-DE98-4DAD-B3F8-5649EFD91780}"/>
              </a:ext>
            </a:extLst>
          </p:cNvPr>
          <p:cNvSpPr txBox="1"/>
          <p:nvPr/>
        </p:nvSpPr>
        <p:spPr>
          <a:xfrm>
            <a:off x="685800" y="457200"/>
            <a:ext cx="8077200" cy="1246495"/>
          </a:xfrm>
          <a:prstGeom prst="rect">
            <a:avLst/>
          </a:prstGeom>
          <a:effectLst>
            <a:glow rad="228600">
              <a:schemeClr val="accent2">
                <a:satMod val="175000"/>
                <a:alpha val="40000"/>
              </a:schemeClr>
            </a:glow>
          </a:effectLst>
          <a:scene3d>
            <a:camera prst="obliqueTopRight"/>
            <a:lightRig rig="threePt" dir="t"/>
          </a:scene3d>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algn="ctr" eaLnBrk="0" fontAlgn="base" hangingPunct="0">
              <a:spcBef>
                <a:spcPct val="0"/>
              </a:spcBef>
              <a:spcAft>
                <a:spcPct val="0"/>
              </a:spcAft>
            </a:pPr>
            <a:r>
              <a:rPr lang="bn-IN" altLang="en-US" sz="3750" b="1" dirty="0">
                <a:solidFill>
                  <a:schemeClr val="tx1"/>
                </a:solidFill>
                <a:latin typeface="Nikosh" panose="02000000000000000000" pitchFamily="2" charset="0"/>
                <a:cs typeface="Nikosh" panose="02000000000000000000" pitchFamily="2" charset="0"/>
              </a:rPr>
              <a:t>শক্তিশালী </a:t>
            </a:r>
            <a:r>
              <a:rPr lang="en-US" altLang="en-US" sz="3750" b="1" dirty="0" err="1" smtClean="0">
                <a:solidFill>
                  <a:schemeClr val="tx1"/>
                </a:solidFill>
                <a:latin typeface="Nikosh" panose="02000000000000000000" pitchFamily="2" charset="0"/>
                <a:cs typeface="Nikosh" panose="02000000000000000000" pitchFamily="2" charset="0"/>
              </a:rPr>
              <a:t>পাসওয়ার্ড</a:t>
            </a:r>
            <a:r>
              <a:rPr lang="bn-IN" altLang="en-US" sz="3750" b="1" dirty="0" smtClean="0">
                <a:solidFill>
                  <a:schemeClr val="tx1"/>
                </a:solidFill>
                <a:latin typeface="Nikosh" panose="02000000000000000000" pitchFamily="2" charset="0"/>
                <a:cs typeface="Nikosh" panose="02000000000000000000" pitchFamily="2" charset="0"/>
              </a:rPr>
              <a:t> </a:t>
            </a:r>
            <a:r>
              <a:rPr lang="bn-IN" altLang="en-US" sz="3750" b="1" dirty="0">
                <a:solidFill>
                  <a:schemeClr val="tx1"/>
                </a:solidFill>
                <a:latin typeface="Nikosh" panose="02000000000000000000" pitchFamily="2" charset="0"/>
                <a:cs typeface="Nikosh" panose="02000000000000000000" pitchFamily="2" charset="0"/>
              </a:rPr>
              <a:t>তৈরি</a:t>
            </a:r>
            <a:r>
              <a:rPr lang="en-US" altLang="en-US" sz="3750" b="1" dirty="0">
                <a:solidFill>
                  <a:schemeClr val="tx1"/>
                </a:solidFill>
                <a:latin typeface="Nikosh" panose="02000000000000000000" pitchFamily="2" charset="0"/>
                <a:cs typeface="Nikosh" panose="02000000000000000000" pitchFamily="2" charset="0"/>
              </a:rPr>
              <a:t> </a:t>
            </a:r>
            <a:r>
              <a:rPr lang="en-US" altLang="en-US" sz="3750" b="1" dirty="0" err="1" smtClean="0">
                <a:solidFill>
                  <a:schemeClr val="tx1"/>
                </a:solidFill>
                <a:latin typeface="Nikosh" panose="02000000000000000000" pitchFamily="2" charset="0"/>
                <a:cs typeface="Nikosh" panose="02000000000000000000" pitchFamily="2" charset="0"/>
              </a:rPr>
              <a:t>করা</a:t>
            </a:r>
            <a:r>
              <a:rPr lang="bn-BD" altLang="en-US" sz="3750" b="1" dirty="0" smtClean="0">
                <a:solidFill>
                  <a:schemeClr val="tx1"/>
                </a:solidFill>
                <a:latin typeface="Nikosh" panose="02000000000000000000" pitchFamily="2" charset="0"/>
                <a:cs typeface="Nikosh" panose="02000000000000000000" pitchFamily="2" charset="0"/>
              </a:rPr>
              <a:t>র প্রয়োজনীয়তা।</a:t>
            </a:r>
            <a:endParaRPr lang="en-US" sz="3750" b="1" dirty="0">
              <a:solidFill>
                <a:schemeClr val="tx1"/>
              </a:solidFill>
              <a:latin typeface="Nikosh" panose="02000000000000000000" pitchFamily="2" charset="0"/>
              <a:cs typeface="Nikosh" panose="02000000000000000000" pitchFamily="2" charset="0"/>
            </a:endParaRPr>
          </a:p>
        </p:txBody>
      </p:sp>
    </p:spTree>
    <p:extLst>
      <p:ext uri="{BB962C8B-B14F-4D97-AF65-F5344CB8AC3E}">
        <p14:creationId xmlns="" xmlns:p14="http://schemas.microsoft.com/office/powerpoint/2010/main" val="1203051374"/>
      </p:ext>
    </p:extLst>
  </p:cSld>
  <p:clrMapOvr>
    <a:masterClrMapping/>
  </p:clrMapOvr>
  <mc:AlternateContent xmlns:mc="http://schemas.openxmlformats.org/markup-compatibility/2006">
    <mc:Choice xmlns=""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4)">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0" y="350442"/>
            <a:ext cx="5867400" cy="707886"/>
          </a:xfrm>
          <a:prstGeom prst="rect">
            <a:avLst/>
          </a:prstGeom>
          <a:solidFill>
            <a:srgbClr val="00B050"/>
          </a:solidFill>
          <a:ln w="76200">
            <a:solidFill>
              <a:srgbClr val="7030A0"/>
            </a:solidFill>
          </a:ln>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bn-IN" sz="4000" b="1" dirty="0" smtClean="0">
                <a:ln w="11430"/>
                <a:solidFill>
                  <a:srgbClr val="C00000"/>
                </a:solidFill>
                <a:effectLst>
                  <a:outerShdw blurRad="50800" dist="39000" dir="5460000" algn="tl">
                    <a:srgbClr val="000000">
                      <a:alpha val="38000"/>
                    </a:srgbClr>
                  </a:outerShdw>
                </a:effectLst>
                <a:latin typeface="NikoshBAN" pitchFamily="2" charset="0"/>
                <a:cs typeface="NikoshBAN" pitchFamily="2" charset="0"/>
              </a:rPr>
              <a:t>দলগত</a:t>
            </a:r>
            <a:r>
              <a:rPr lang="bn-BD" sz="4000" b="1" dirty="0" smtClean="0">
                <a:ln w="11430"/>
                <a:solidFill>
                  <a:srgbClr val="C00000"/>
                </a:solidFill>
                <a:effectLst>
                  <a:outerShdw blurRad="50800" dist="39000" dir="5460000" algn="tl">
                    <a:srgbClr val="000000">
                      <a:alpha val="38000"/>
                    </a:srgbClr>
                  </a:outerShdw>
                </a:effectLst>
                <a:latin typeface="NikoshBAN" pitchFamily="2" charset="0"/>
                <a:cs typeface="NikoshBAN" pitchFamily="2" charset="0"/>
              </a:rPr>
              <a:t> কাজ</a:t>
            </a:r>
            <a:endParaRPr lang="en-US" sz="4000" b="1" dirty="0">
              <a:ln w="11430"/>
              <a:solidFill>
                <a:srgbClr val="C00000"/>
              </a:solidFill>
              <a:effectLst>
                <a:outerShdw blurRad="50800" dist="39000" dir="5460000" algn="tl">
                  <a:srgbClr val="000000">
                    <a:alpha val="38000"/>
                  </a:srgbClr>
                </a:outerShdw>
              </a:effectLst>
            </a:endParaRPr>
          </a:p>
        </p:txBody>
      </p:sp>
      <p:sp>
        <p:nvSpPr>
          <p:cNvPr id="4" name="Rectangle 3"/>
          <p:cNvSpPr/>
          <p:nvPr/>
        </p:nvSpPr>
        <p:spPr>
          <a:xfrm>
            <a:off x="334410" y="4038600"/>
            <a:ext cx="8506533" cy="1815882"/>
          </a:xfrm>
          <a:prstGeom prst="rect">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path path="circle">
              <a:fillToRect t="100000" r="100000"/>
            </a:path>
            <a:tileRect l="-100000" b="-100000"/>
          </a:gradFill>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p>
            <a:pPr marL="342900" indent="-342900" algn="just">
              <a:buFont typeface="Wingdings" pitchFamily="2" charset="2"/>
              <a:buChar char="Ø"/>
            </a:pPr>
            <a:r>
              <a:rPr lang="as-IN" sz="2800" b="1" dirty="0" smtClean="0">
                <a:solidFill>
                  <a:schemeClr val="accent6">
                    <a:lumMod val="50000"/>
                  </a:schemeClr>
                </a:solidFill>
                <a:latin typeface="NikoshBAN" pitchFamily="2" charset="0"/>
                <a:cs typeface="NikoshBAN" pitchFamily="2" charset="0"/>
              </a:rPr>
              <a:t>বিভিন্ন ধরনের সাইবার আক্রমণ </a:t>
            </a:r>
            <a:r>
              <a:rPr lang="bn-BD" sz="2800" b="1" dirty="0" smtClean="0">
                <a:solidFill>
                  <a:schemeClr val="accent6">
                    <a:lumMod val="50000"/>
                  </a:schemeClr>
                </a:solidFill>
                <a:latin typeface="NikoshBAN" pitchFamily="2" charset="0"/>
                <a:cs typeface="NikoshBAN" pitchFamily="2" charset="0"/>
              </a:rPr>
              <a:t>ব্যখ্যা কর।</a:t>
            </a:r>
            <a:endParaRPr lang="en-US" sz="2800" b="1" dirty="0" smtClean="0">
              <a:solidFill>
                <a:schemeClr val="accent6">
                  <a:lumMod val="50000"/>
                </a:schemeClr>
              </a:solidFill>
              <a:latin typeface="NikoshBAN" pitchFamily="2" charset="0"/>
              <a:cs typeface="NikoshBAN" pitchFamily="2" charset="0"/>
            </a:endParaRPr>
          </a:p>
          <a:p>
            <a:pPr marL="342900" indent="-342900" algn="just">
              <a:buFont typeface="Wingdings" pitchFamily="2" charset="2"/>
              <a:buChar char="Ø"/>
            </a:pPr>
            <a:r>
              <a:rPr lang="as-IN" sz="2800" b="1" dirty="0" smtClean="0">
                <a:solidFill>
                  <a:schemeClr val="accent6">
                    <a:lumMod val="50000"/>
                  </a:schemeClr>
                </a:solidFill>
                <a:latin typeface="NikoshBAN" pitchFamily="2" charset="0"/>
                <a:cs typeface="NikoshBAN" pitchFamily="2" charset="0"/>
              </a:rPr>
              <a:t>কিভাবে একজন ব্যবহারকারী তার পাসওয়ার্ড সুরক্ষিত রাখতে পারে?</a:t>
            </a:r>
            <a:endParaRPr lang="bn-BD" sz="2800" b="1" dirty="0" smtClean="0">
              <a:solidFill>
                <a:schemeClr val="accent6">
                  <a:lumMod val="50000"/>
                </a:schemeClr>
              </a:solidFill>
              <a:latin typeface="NikoshBAN" pitchFamily="2" charset="0"/>
              <a:cs typeface="NikoshBAN" pitchFamily="2" charset="0"/>
            </a:endParaRPr>
          </a:p>
          <a:p>
            <a:pPr marL="342900" indent="-342900" algn="just"/>
            <a:endParaRPr lang="bn-BD" sz="2800" b="1" dirty="0" smtClean="0">
              <a:solidFill>
                <a:schemeClr val="accent6">
                  <a:lumMod val="50000"/>
                </a:schemeClr>
              </a:solidFill>
              <a:latin typeface="NikoshBAN" pitchFamily="2" charset="0"/>
              <a:cs typeface="NikoshBAN" pitchFamily="2" charset="0"/>
            </a:endParaRPr>
          </a:p>
          <a:p>
            <a:pPr marL="342900" indent="-342900" algn="just"/>
            <a:r>
              <a:rPr lang="en-US" sz="2800" b="1" dirty="0" smtClean="0">
                <a:solidFill>
                  <a:schemeClr val="accent6">
                    <a:lumMod val="50000"/>
                  </a:schemeClr>
                </a:solidFill>
                <a:latin typeface="NikoshBAN" pitchFamily="2" charset="0"/>
                <a:cs typeface="NikoshBAN" pitchFamily="2" charset="0"/>
              </a:rPr>
              <a:t> </a:t>
            </a:r>
          </a:p>
        </p:txBody>
      </p:sp>
      <p:pic>
        <p:nvPicPr>
          <p:cNvPr id="9218" name="Picture 2" descr="C:\Users\ICT LAB TEACHER COMP\Desktop\download (24).jfif"/>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676400" y="1066800"/>
            <a:ext cx="5638800" cy="297326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750154062"/>
      </p:ext>
    </p:extLst>
  </p:cSld>
  <p:clrMapOvr>
    <a:masterClrMapping/>
  </p:clrMapOvr>
  <mc:AlternateContent xmlns:mc="http://schemas.openxmlformats.org/markup-compatibility/2006">
    <mc:Choice xmlns=""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4)">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363273" y="4423893"/>
            <a:ext cx="4572000" cy="152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13800" b="1" dirty="0" smtClean="0">
                <a:solidFill>
                  <a:srgbClr val="FF00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ধন্যবাদ</a:t>
            </a:r>
            <a:endParaRPr lang="en-US" sz="13800" b="1" dirty="0">
              <a:solidFill>
                <a:srgbClr val="FF00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pic>
        <p:nvPicPr>
          <p:cNvPr id="3" name="Picture 2" descr="sovolong.jpeg"/>
          <p:cNvPicPr>
            <a:picLocks noChangeAspect="1"/>
          </p:cNvPicPr>
          <p:nvPr/>
        </p:nvPicPr>
        <p:blipFill>
          <a:blip r:embed="rId2"/>
          <a:stretch>
            <a:fillRect/>
          </a:stretch>
        </p:blipFill>
        <p:spPr>
          <a:xfrm>
            <a:off x="0" y="0"/>
            <a:ext cx="9144000" cy="6858000"/>
          </a:xfrm>
          <a:prstGeom prst="rect">
            <a:avLst/>
          </a:prstGeom>
        </p:spPr>
      </p:pic>
      <p:sp>
        <p:nvSpPr>
          <p:cNvPr id="4" name="Rectangle 3"/>
          <p:cNvSpPr/>
          <p:nvPr/>
        </p:nvSpPr>
        <p:spPr>
          <a:xfrm>
            <a:off x="2743200" y="2743200"/>
            <a:ext cx="4114800" cy="1447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600" dirty="0" err="1" smtClean="0">
                <a:solidFill>
                  <a:srgbClr val="FF0000"/>
                </a:solidFill>
                <a:latin typeface="NikoshBAN" pitchFamily="2" charset="0"/>
                <a:cs typeface="NikoshBAN" pitchFamily="2" charset="0"/>
              </a:rPr>
              <a:t>ধন্যবাদ</a:t>
            </a:r>
            <a:endParaRPr lang="en-US" sz="9600" dirty="0">
              <a:solidFill>
                <a:srgbClr val="FF0000"/>
              </a:solidFill>
              <a:latin typeface="NikoshBAN" pitchFamily="2" charset="0"/>
              <a:cs typeface="NikoshBAN" pitchFamily="2" charset="0"/>
            </a:endParaRPr>
          </a:p>
        </p:txBody>
      </p:sp>
    </p:spTree>
    <p:extLst>
      <p:ext uri="{BB962C8B-B14F-4D97-AF65-F5344CB8AC3E}">
        <p14:creationId xmlns:p14="http://schemas.microsoft.com/office/powerpoint/2010/main" xmlns="" val="3927180773"/>
      </p:ext>
    </p:extLst>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115973"/>
            <a:ext cx="9144000" cy="4370427"/>
          </a:xfrm>
          <a:prstGeom prst="rect">
            <a:avLst/>
          </a:prstGeom>
          <a:solidFill>
            <a:schemeClr val="accent1">
              <a:lumMod val="75000"/>
            </a:schemeClr>
          </a:solidFill>
        </p:spPr>
        <p:txBody>
          <a:bodyPr wrap="square" rtlCol="0">
            <a:spAutoFit/>
          </a:bodyPr>
          <a:lstStyle/>
          <a:p>
            <a:pPr algn="ctr"/>
            <a:r>
              <a:rPr lang="en-US" sz="8000" dirty="0" err="1" smtClean="0">
                <a:solidFill>
                  <a:srgbClr val="FF0000"/>
                </a:solidFill>
                <a:latin typeface="NikoshBAN" panose="02000000000000000000" pitchFamily="2" charset="0"/>
                <a:cs typeface="NikoshBAN" panose="02000000000000000000" pitchFamily="2" charset="0"/>
              </a:rPr>
              <a:t>তথ্য</a:t>
            </a:r>
            <a:r>
              <a:rPr lang="en-US" sz="8000" dirty="0" smtClean="0">
                <a:solidFill>
                  <a:srgbClr val="FF0000"/>
                </a:solidFill>
                <a:latin typeface="NikoshBAN" panose="02000000000000000000" pitchFamily="2" charset="0"/>
                <a:cs typeface="NikoshBAN" panose="02000000000000000000" pitchFamily="2" charset="0"/>
              </a:rPr>
              <a:t> ও </a:t>
            </a:r>
            <a:r>
              <a:rPr lang="en-US" sz="8000" dirty="0" err="1" smtClean="0">
                <a:solidFill>
                  <a:srgbClr val="FF0000"/>
                </a:solidFill>
                <a:latin typeface="NikoshBAN" panose="02000000000000000000" pitchFamily="2" charset="0"/>
                <a:cs typeface="NikoshBAN" panose="02000000000000000000" pitchFamily="2" charset="0"/>
              </a:rPr>
              <a:t>যোগাযোগ</a:t>
            </a:r>
            <a:r>
              <a:rPr lang="en-US" sz="8000" dirty="0" smtClean="0">
                <a:solidFill>
                  <a:srgbClr val="FF0000"/>
                </a:solidFill>
                <a:latin typeface="NikoshBAN" panose="02000000000000000000" pitchFamily="2" charset="0"/>
                <a:cs typeface="NikoshBAN" panose="02000000000000000000" pitchFamily="2" charset="0"/>
              </a:rPr>
              <a:t> </a:t>
            </a:r>
            <a:r>
              <a:rPr lang="en-US" sz="8000" dirty="0" err="1" smtClean="0">
                <a:solidFill>
                  <a:srgbClr val="FF0000"/>
                </a:solidFill>
                <a:latin typeface="NikoshBAN" panose="02000000000000000000" pitchFamily="2" charset="0"/>
                <a:cs typeface="NikoshBAN" panose="02000000000000000000" pitchFamily="2" charset="0"/>
              </a:rPr>
              <a:t>প্রযুক্তি</a:t>
            </a:r>
            <a:endParaRPr lang="bn-BD" sz="8000" dirty="0" smtClean="0">
              <a:solidFill>
                <a:srgbClr val="FF0000"/>
              </a:solidFill>
              <a:latin typeface="NikoshBAN" panose="02000000000000000000" pitchFamily="2" charset="0"/>
              <a:cs typeface="NikoshBAN" panose="02000000000000000000" pitchFamily="2" charset="0"/>
            </a:endParaRPr>
          </a:p>
          <a:p>
            <a:pPr algn="ctr"/>
            <a:r>
              <a:rPr lang="en-US" sz="6600" dirty="0" smtClean="0">
                <a:solidFill>
                  <a:srgbClr val="92D050"/>
                </a:solidFill>
                <a:latin typeface="NikoshBAN" panose="02000000000000000000" pitchFamily="2" charset="0"/>
                <a:cs typeface="NikoshBAN" panose="02000000000000000000" pitchFamily="2" charset="0"/>
              </a:rPr>
              <a:t>10</a:t>
            </a:r>
            <a:r>
              <a:rPr lang="bn-BD" sz="6600" dirty="0" smtClean="0">
                <a:solidFill>
                  <a:srgbClr val="92D050"/>
                </a:solidFill>
                <a:latin typeface="NikoshBAN" panose="02000000000000000000" pitchFamily="2" charset="0"/>
                <a:cs typeface="NikoshBAN" panose="02000000000000000000" pitchFamily="2" charset="0"/>
              </a:rPr>
              <a:t>ম শ্রেণি</a:t>
            </a:r>
            <a:endParaRPr lang="en-US" sz="6600" dirty="0" smtClean="0">
              <a:solidFill>
                <a:srgbClr val="92D050"/>
              </a:solidFill>
              <a:latin typeface="NikoshBAN" panose="02000000000000000000" pitchFamily="2" charset="0"/>
              <a:cs typeface="NikoshBAN" panose="02000000000000000000" pitchFamily="2" charset="0"/>
            </a:endParaRPr>
          </a:p>
          <a:p>
            <a:pPr algn="ctr"/>
            <a:r>
              <a:rPr lang="en-US" sz="6600" dirty="0" err="1" smtClean="0">
                <a:solidFill>
                  <a:srgbClr val="00B0F0"/>
                </a:solidFill>
                <a:latin typeface="NikoshBAN" panose="02000000000000000000" pitchFamily="2" charset="0"/>
                <a:cs typeface="NikoshBAN" panose="02000000000000000000" pitchFamily="2" charset="0"/>
              </a:rPr>
              <a:t>অধ্যায়ঃ</a:t>
            </a:r>
            <a:r>
              <a:rPr lang="en-US" sz="6600" dirty="0" smtClean="0">
                <a:solidFill>
                  <a:srgbClr val="00B0F0"/>
                </a:solidFill>
                <a:latin typeface="NikoshBAN" panose="02000000000000000000" pitchFamily="2" charset="0"/>
                <a:cs typeface="NikoshBAN" panose="02000000000000000000" pitchFamily="2" charset="0"/>
              </a:rPr>
              <a:t> </a:t>
            </a:r>
            <a:r>
              <a:rPr lang="en-US" sz="6600" dirty="0" err="1" smtClean="0">
                <a:solidFill>
                  <a:srgbClr val="00B0F0"/>
                </a:solidFill>
                <a:latin typeface="NikoshBAN" panose="02000000000000000000" pitchFamily="2" charset="0"/>
                <a:cs typeface="NikoshBAN" panose="02000000000000000000" pitchFamily="2" charset="0"/>
              </a:rPr>
              <a:t>দ্বিতীয়</a:t>
            </a:r>
            <a:endParaRPr lang="bn-BD" sz="6600" dirty="0" smtClean="0">
              <a:solidFill>
                <a:srgbClr val="00B0F0"/>
              </a:solidFill>
              <a:latin typeface="NikoshBAN" panose="02000000000000000000" pitchFamily="2" charset="0"/>
              <a:cs typeface="NikoshBAN" panose="02000000000000000000" pitchFamily="2" charset="0"/>
            </a:endParaRPr>
          </a:p>
          <a:p>
            <a:pPr algn="ctr"/>
            <a:r>
              <a:rPr lang="bn-BD" sz="6600" dirty="0" smtClean="0">
                <a:solidFill>
                  <a:srgbClr val="FFC000"/>
                </a:solidFill>
                <a:latin typeface="NikoshBAN" panose="02000000000000000000" pitchFamily="2" charset="0"/>
                <a:cs typeface="NikoshBAN" panose="02000000000000000000" pitchFamily="2" charset="0"/>
              </a:rPr>
              <a:t>সময়</a:t>
            </a:r>
            <a:r>
              <a:rPr lang="en-US" sz="6600" dirty="0" smtClean="0">
                <a:solidFill>
                  <a:srgbClr val="FFC000"/>
                </a:solidFill>
                <a:latin typeface="NikoshBAN" panose="02000000000000000000" pitchFamily="2" charset="0"/>
                <a:cs typeface="NikoshBAN" panose="02000000000000000000" pitchFamily="2" charset="0"/>
              </a:rPr>
              <a:t>: </a:t>
            </a:r>
            <a:r>
              <a:rPr lang="bn-BD" sz="6600" dirty="0" smtClean="0">
                <a:solidFill>
                  <a:srgbClr val="FFC000"/>
                </a:solidFill>
                <a:latin typeface="NikoshBAN" panose="02000000000000000000" pitchFamily="2" charset="0"/>
                <a:cs typeface="NikoshBAN" panose="02000000000000000000" pitchFamily="2" charset="0"/>
              </a:rPr>
              <a:t>৫০ মিনিট</a:t>
            </a:r>
            <a:endParaRPr lang="bn-BD" sz="13800" dirty="0" smtClean="0">
              <a:solidFill>
                <a:srgbClr val="FFC000"/>
              </a:solidFill>
              <a:latin typeface="NikoshBAN" panose="02000000000000000000" pitchFamily="2" charset="0"/>
              <a:cs typeface="NikoshBAN" panose="02000000000000000000" pitchFamily="2" charset="0"/>
            </a:endParaRPr>
          </a:p>
        </p:txBody>
      </p:sp>
    </p:spTree>
    <p:extLst>
      <p:ext uri="{BB962C8B-B14F-4D97-AF65-F5344CB8AC3E}">
        <p14:creationId xmlns="" xmlns:p14="http://schemas.microsoft.com/office/powerpoint/2010/main" val="21104330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pa itu Cyber Security? Pengertian, Jenis, dan Tekniknya"/>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267200" y="3962400"/>
            <a:ext cx="4572000" cy="2712228"/>
          </a:xfrm>
          <a:prstGeom prst="rect">
            <a:avLst/>
          </a:prstGeom>
          <a:noFill/>
          <a:extLst>
            <a:ext uri="{909E8E84-426E-40DD-AFC4-6F175D3DCCD1}">
              <a14:hiddenFill xmlns="" xmlns:a14="http://schemas.microsoft.com/office/drawing/2010/main">
                <a:solidFill>
                  <a:srgbClr val="FFFFFF"/>
                </a:solidFill>
              </a14:hiddenFill>
            </a:ext>
          </a:extLst>
        </p:spPr>
      </p:pic>
      <p:sp>
        <p:nvSpPr>
          <p:cNvPr id="3" name="TextBox 2"/>
          <p:cNvSpPr txBox="1"/>
          <p:nvPr/>
        </p:nvSpPr>
        <p:spPr>
          <a:xfrm>
            <a:off x="457200" y="339635"/>
            <a:ext cx="8305800" cy="646331"/>
          </a:xfrm>
          <a:prstGeom prst="rect">
            <a:avLst/>
          </a:prstGeom>
          <a:noFill/>
        </p:spPr>
        <p:txBody>
          <a:bodyPr wrap="square" rtlCol="0">
            <a:spAutoFit/>
          </a:bodyPr>
          <a:lstStyle/>
          <a:p>
            <a:pPr algn="ctr"/>
            <a:r>
              <a:rPr lang="en-US" sz="3600" b="1" dirty="0" err="1" smtClean="0">
                <a:solidFill>
                  <a:srgbClr val="FF0000"/>
                </a:solidFill>
                <a:latin typeface="Nikosh" panose="02000000000000000000" pitchFamily="2" charset="0"/>
                <a:cs typeface="Nikosh" panose="02000000000000000000" pitchFamily="2" charset="0"/>
              </a:rPr>
              <a:t>নিচের</a:t>
            </a:r>
            <a:r>
              <a:rPr lang="en-US" sz="3600" b="1" dirty="0" smtClean="0">
                <a:solidFill>
                  <a:srgbClr val="FF0000"/>
                </a:solidFill>
                <a:latin typeface="Nikosh" panose="02000000000000000000" pitchFamily="2" charset="0"/>
                <a:cs typeface="Nikosh" panose="02000000000000000000" pitchFamily="2" charset="0"/>
              </a:rPr>
              <a:t> </a:t>
            </a:r>
            <a:r>
              <a:rPr lang="en-US" sz="3600" b="1" dirty="0" err="1" smtClean="0">
                <a:solidFill>
                  <a:srgbClr val="FF0000"/>
                </a:solidFill>
                <a:latin typeface="Nikosh" panose="02000000000000000000" pitchFamily="2" charset="0"/>
                <a:cs typeface="Nikosh" panose="02000000000000000000" pitchFamily="2" charset="0"/>
              </a:rPr>
              <a:t>ছবিগুলো</a:t>
            </a:r>
            <a:r>
              <a:rPr lang="en-US" sz="3600" b="1" dirty="0" smtClean="0">
                <a:solidFill>
                  <a:srgbClr val="FF0000"/>
                </a:solidFill>
                <a:latin typeface="Nikosh" panose="02000000000000000000" pitchFamily="2" charset="0"/>
                <a:cs typeface="Nikosh" panose="02000000000000000000" pitchFamily="2" charset="0"/>
              </a:rPr>
              <a:t> </a:t>
            </a:r>
            <a:r>
              <a:rPr lang="en-US" sz="3600" b="1" dirty="0" err="1" smtClean="0">
                <a:solidFill>
                  <a:srgbClr val="FF0000"/>
                </a:solidFill>
                <a:latin typeface="Nikosh" panose="02000000000000000000" pitchFamily="2" charset="0"/>
                <a:cs typeface="Nikosh" panose="02000000000000000000" pitchFamily="2" charset="0"/>
              </a:rPr>
              <a:t>লক্ষ্য</a:t>
            </a:r>
            <a:r>
              <a:rPr lang="en-US" sz="3600" b="1" dirty="0" smtClean="0">
                <a:solidFill>
                  <a:srgbClr val="FF0000"/>
                </a:solidFill>
                <a:latin typeface="Nikosh" panose="02000000000000000000" pitchFamily="2" charset="0"/>
                <a:cs typeface="Nikosh" panose="02000000000000000000" pitchFamily="2" charset="0"/>
              </a:rPr>
              <a:t> </a:t>
            </a:r>
            <a:r>
              <a:rPr lang="en-US" sz="3600" b="1" dirty="0" err="1" smtClean="0">
                <a:solidFill>
                  <a:srgbClr val="FF0000"/>
                </a:solidFill>
                <a:latin typeface="Nikosh" panose="02000000000000000000" pitchFamily="2" charset="0"/>
                <a:cs typeface="Nikosh" panose="02000000000000000000" pitchFamily="2" charset="0"/>
              </a:rPr>
              <a:t>করঃ</a:t>
            </a:r>
            <a:endParaRPr lang="en-US" sz="3600" b="1" dirty="0">
              <a:solidFill>
                <a:srgbClr val="FF0000"/>
              </a:solidFill>
              <a:latin typeface="Nikosh" panose="02000000000000000000" pitchFamily="2" charset="0"/>
              <a:cs typeface="Nikosh" panose="02000000000000000000" pitchFamily="2" charset="0"/>
            </a:endParaRPr>
          </a:p>
        </p:txBody>
      </p:sp>
      <p:pic>
        <p:nvPicPr>
          <p:cNvPr id="3074" name="Picture 2" descr="C:\Users\ICT LAB TEACHER COMP\Desktop\download (8).jfif"/>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04801" y="3962400"/>
            <a:ext cx="3962400" cy="2743200"/>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Picture 8"/>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304800" y="990600"/>
            <a:ext cx="3962400" cy="2971800"/>
          </a:xfrm>
          <a:prstGeom prst="rect">
            <a:avLst/>
          </a:prstGeom>
        </p:spPr>
      </p:pic>
      <p:pic>
        <p:nvPicPr>
          <p:cNvPr id="10" name="Picture 9"/>
          <p:cNvPicPr>
            <a:picLocks noChangeAspect="1"/>
          </p:cNvPicPr>
          <p:nvPr/>
        </p:nvPicPr>
        <p:blipFill>
          <a:blip r:embed="rId5">
            <a:extLst>
              <a:ext uri="{28A0092B-C50C-407E-A947-70E740481C1C}">
                <a14:useLocalDpi xmlns="" xmlns:a14="http://schemas.microsoft.com/office/drawing/2010/main" val="0"/>
              </a:ext>
            </a:extLst>
          </a:blip>
          <a:stretch>
            <a:fillRect/>
          </a:stretch>
        </p:blipFill>
        <p:spPr>
          <a:xfrm>
            <a:off x="4252222" y="990600"/>
            <a:ext cx="4586978" cy="2971800"/>
          </a:xfrm>
          <a:prstGeom prst="rect">
            <a:avLst/>
          </a:prstGeom>
        </p:spPr>
      </p:pic>
    </p:spTree>
    <p:extLst>
      <p:ext uri="{BB962C8B-B14F-4D97-AF65-F5344CB8AC3E}">
        <p14:creationId xmlns="" xmlns:p14="http://schemas.microsoft.com/office/powerpoint/2010/main" val="3455578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4)">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3074"/>
                                        </p:tgtEl>
                                        <p:attrNameLst>
                                          <p:attrName>style.visibility</p:attrName>
                                        </p:attrNameLst>
                                      </p:cBhvr>
                                      <p:to>
                                        <p:strVal val="visible"/>
                                      </p:to>
                                    </p:set>
                                    <p:animEffect transition="in" filter="diamond(in)">
                                      <p:cBhvr>
                                        <p:cTn id="17" dur="2000"/>
                                        <p:tgtEl>
                                          <p:spTgt spid="3074"/>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 calcmode="lin" valueType="num">
                                      <p:cBhvr>
                                        <p:cTn id="22" dur="500" fill="hold"/>
                                        <p:tgtEl>
                                          <p:spTgt spid="1026"/>
                                        </p:tgtEl>
                                        <p:attrNameLst>
                                          <p:attrName>ppt_w</p:attrName>
                                        </p:attrNameLst>
                                      </p:cBhvr>
                                      <p:tavLst>
                                        <p:tav tm="0">
                                          <p:val>
                                            <p:fltVal val="0"/>
                                          </p:val>
                                        </p:tav>
                                        <p:tav tm="100000">
                                          <p:val>
                                            <p:strVal val="#ppt_w"/>
                                          </p:val>
                                        </p:tav>
                                      </p:tavLst>
                                    </p:anim>
                                    <p:anim calcmode="lin" valueType="num">
                                      <p:cBhvr>
                                        <p:cTn id="23" dur="500" fill="hold"/>
                                        <p:tgtEl>
                                          <p:spTgt spid="1026"/>
                                        </p:tgtEl>
                                        <p:attrNameLst>
                                          <p:attrName>ppt_h</p:attrName>
                                        </p:attrNameLst>
                                      </p:cBhvr>
                                      <p:tavLst>
                                        <p:tav tm="0">
                                          <p:val>
                                            <p:fltVal val="0"/>
                                          </p:val>
                                        </p:tav>
                                        <p:tav tm="100000">
                                          <p:val>
                                            <p:strVal val="#ppt_h"/>
                                          </p:val>
                                        </p:tav>
                                      </p:tavLst>
                                    </p:anim>
                                    <p:animEffect transition="in" filter="fade">
                                      <p:cBhvr>
                                        <p:cTn id="24"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 xmlns:a16="http://schemas.microsoft.com/office/drawing/2014/main" id="{B1701685-8B86-4EB8-925C-837BBE071889}"/>
              </a:ext>
            </a:extLst>
          </p:cNvPr>
          <p:cNvSpPr/>
          <p:nvPr/>
        </p:nvSpPr>
        <p:spPr>
          <a:xfrm>
            <a:off x="609600" y="1066800"/>
            <a:ext cx="3500563" cy="2611329"/>
          </a:xfrm>
          <a:prstGeom prst="ellipse">
            <a:avLst/>
          </a:prstGeom>
          <a:blipFill dpi="0" rotWithShape="1">
            <a:blip r:embed="rId2">
              <a:extLst>
                <a:ext uri="{28A0092B-C50C-407E-A947-70E740481C1C}">
                  <a14:useLocalDpi xmlns=""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latin typeface="NikoshBAN" panose="02000000000000000000" pitchFamily="2" charset="0"/>
              <a:cs typeface="NikoshBAN" panose="02000000000000000000" pitchFamily="2" charset="0"/>
            </a:endParaRPr>
          </a:p>
        </p:txBody>
      </p:sp>
      <p:pic>
        <p:nvPicPr>
          <p:cNvPr id="3" name="Picture 4" descr="C:\Users\ICT LAB TEACHER COMP\Desktop\download (7).jfif"/>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105400" y="3810000"/>
            <a:ext cx="3200400" cy="2590800"/>
          </a:xfrm>
          <a:prstGeom prst="rect">
            <a:avLst/>
          </a:prstGeom>
          <a:solidFill>
            <a:srgbClr val="FF0000"/>
          </a:solidFill>
          <a:extLst>
            <a:ext uri="{909E8E84-426E-40DD-AFC4-6F175D3DCCD1}">
              <a14:hiddenFill xmlns="" xmlns:a14="http://schemas.microsoft.com/office/drawing/2010/main">
                <a:solidFill>
                  <a:srgbClr val="FFFFFF"/>
                </a:solidFill>
              </a14:hiddenFill>
            </a:ext>
          </a:extLst>
        </p:spPr>
      </p:pic>
      <p:pic>
        <p:nvPicPr>
          <p:cNvPr id="4" name="Picture 3"/>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5105400" y="990600"/>
            <a:ext cx="3268579" cy="2818271"/>
          </a:xfrm>
          <a:prstGeom prst="rect">
            <a:avLst/>
          </a:prstGeom>
        </p:spPr>
      </p:pic>
      <p:pic>
        <p:nvPicPr>
          <p:cNvPr id="5" name="Picture 3" descr="C:\Users\ICT LAB TEACHER COMP\Desktop\download (12).jfif"/>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762000" y="3810000"/>
            <a:ext cx="3352800" cy="274320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p:cNvSpPr/>
          <p:nvPr/>
        </p:nvSpPr>
        <p:spPr>
          <a:xfrm>
            <a:off x="685800" y="228600"/>
            <a:ext cx="7772400" cy="769441"/>
          </a:xfrm>
          <a:prstGeom prst="rect">
            <a:avLst/>
          </a:prstGeom>
        </p:spPr>
        <p:txBody>
          <a:bodyPr wrap="square">
            <a:spAutoFit/>
          </a:bodyPr>
          <a:lstStyle/>
          <a:p>
            <a:pPr algn="ctr"/>
            <a:r>
              <a:rPr lang="en-US" sz="4400" b="1" dirty="0" err="1" smtClean="0">
                <a:solidFill>
                  <a:srgbClr val="FF0000"/>
                </a:solidFill>
                <a:latin typeface="NikoshBAN" pitchFamily="2" charset="0"/>
                <a:cs typeface="NikoshBAN" pitchFamily="2" charset="0"/>
              </a:rPr>
              <a:t>নিচের</a:t>
            </a:r>
            <a:r>
              <a:rPr lang="en-US" sz="4400" b="1" dirty="0" smtClean="0">
                <a:solidFill>
                  <a:srgbClr val="FF0000"/>
                </a:solidFill>
                <a:latin typeface="NikoshBAN" pitchFamily="2" charset="0"/>
                <a:cs typeface="NikoshBAN" pitchFamily="2" charset="0"/>
              </a:rPr>
              <a:t> </a:t>
            </a:r>
            <a:r>
              <a:rPr lang="en-US" sz="4400" b="1" dirty="0" err="1" smtClean="0">
                <a:solidFill>
                  <a:srgbClr val="FF0000"/>
                </a:solidFill>
                <a:latin typeface="NikoshBAN" pitchFamily="2" charset="0"/>
                <a:cs typeface="NikoshBAN" pitchFamily="2" charset="0"/>
              </a:rPr>
              <a:t>ছবিগুলো</a:t>
            </a:r>
            <a:r>
              <a:rPr lang="en-US" sz="4400" b="1" dirty="0" smtClean="0">
                <a:solidFill>
                  <a:srgbClr val="FF0000"/>
                </a:solidFill>
                <a:latin typeface="NikoshBAN" pitchFamily="2" charset="0"/>
                <a:cs typeface="NikoshBAN" pitchFamily="2" charset="0"/>
              </a:rPr>
              <a:t> </a:t>
            </a:r>
            <a:r>
              <a:rPr lang="en-US" sz="4400" b="1" dirty="0" err="1" smtClean="0">
                <a:solidFill>
                  <a:srgbClr val="FF0000"/>
                </a:solidFill>
                <a:latin typeface="NikoshBAN" pitchFamily="2" charset="0"/>
                <a:cs typeface="NikoshBAN" pitchFamily="2" charset="0"/>
              </a:rPr>
              <a:t>লক্ষ্য</a:t>
            </a:r>
            <a:r>
              <a:rPr lang="en-US" sz="4400" b="1" dirty="0" smtClean="0">
                <a:solidFill>
                  <a:srgbClr val="FF0000"/>
                </a:solidFill>
                <a:latin typeface="NikoshBAN" pitchFamily="2" charset="0"/>
                <a:cs typeface="NikoshBAN" pitchFamily="2" charset="0"/>
              </a:rPr>
              <a:t> </a:t>
            </a:r>
            <a:r>
              <a:rPr lang="en-US" sz="4400" b="1" dirty="0" err="1" smtClean="0">
                <a:solidFill>
                  <a:srgbClr val="FF0000"/>
                </a:solidFill>
                <a:latin typeface="NikoshBAN" pitchFamily="2" charset="0"/>
                <a:cs typeface="NikoshBAN" pitchFamily="2" charset="0"/>
              </a:rPr>
              <a:t>করঃ</a:t>
            </a:r>
            <a:endParaRPr lang="en-US" sz="4400" b="1" dirty="0">
              <a:solidFill>
                <a:srgbClr val="FF0000"/>
              </a:solidFill>
              <a:latin typeface="NikoshBAN" pitchFamily="2" charset="0"/>
              <a:cs typeface="NikoshBAN"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amond(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heel(4)">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to="" calcmode="lin" valueType="num">
                                      <p:cBhvr>
                                        <p:cTn id="2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Viewing a GIF in Microsoft Teams allows hackers to Takeover ..."/>
          <p:cNvSpPr>
            <a:spLocks noChangeAspect="1" noChangeArrowheads="1"/>
          </p:cNvSpPr>
          <p:nvPr/>
        </p:nvSpPr>
        <p:spPr bwMode="auto">
          <a:xfrm>
            <a:off x="116681" y="-144463"/>
            <a:ext cx="2662613" cy="3550163"/>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Viewing a GIF in Microsoft Teams allows hackers to Takeover ..."/>
          <p:cNvSpPr>
            <a:spLocks noChangeAspect="1" noChangeArrowheads="1"/>
          </p:cNvSpPr>
          <p:nvPr/>
        </p:nvSpPr>
        <p:spPr bwMode="auto">
          <a:xfrm>
            <a:off x="116681" y="-144463"/>
            <a:ext cx="5899109" cy="7865504"/>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descr="Ultra HD Hacker Wallpaper: Data Breach 4K"/>
          <p:cNvSpPr>
            <a:spLocks noChangeAspect="1" noChangeArrowheads="1"/>
          </p:cNvSpPr>
          <p:nvPr/>
        </p:nvSpPr>
        <p:spPr bwMode="auto">
          <a:xfrm>
            <a:off x="230981" y="7938"/>
            <a:ext cx="2286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4495800" y="3276600"/>
            <a:ext cx="4020519" cy="3329545"/>
          </a:xfrm>
          <a:prstGeom prst="rect">
            <a:avLst/>
          </a:prstGeom>
        </p:spPr>
      </p:pic>
      <p:pic>
        <p:nvPicPr>
          <p:cNvPr id="16" name="Picture 15"/>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4495800" y="914400"/>
            <a:ext cx="4038600" cy="2286000"/>
          </a:xfrm>
          <a:prstGeom prst="rect">
            <a:avLst/>
          </a:prstGeom>
        </p:spPr>
      </p:pic>
      <p:pic>
        <p:nvPicPr>
          <p:cNvPr id="12" name="Picture 4" descr="Cybersecurity: Why OEMs must act now | Bosch Rexroth Germany"/>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33400" y="914400"/>
            <a:ext cx="3886200" cy="2286000"/>
          </a:xfrm>
          <a:prstGeom prst="rect">
            <a:avLst/>
          </a:prstGeom>
          <a:noFill/>
          <a:extLst>
            <a:ext uri="{909E8E84-426E-40DD-AFC4-6F175D3DCCD1}">
              <a14:hiddenFill xmlns="" xmlns:a14="http://schemas.microsoft.com/office/drawing/2010/main">
                <a:solidFill>
                  <a:srgbClr val="FFFFFF"/>
                </a:solidFill>
              </a14:hiddenFill>
            </a:ext>
          </a:extLst>
        </p:spPr>
      </p:pic>
      <p:pic>
        <p:nvPicPr>
          <p:cNvPr id="13" name="Picture 2" descr="C:\Users\ICT LAB TEACHER COMP\Desktop\download (14).jfif"/>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533400" y="3200400"/>
            <a:ext cx="3810000" cy="3428999"/>
          </a:xfrm>
          <a:prstGeom prst="rect">
            <a:avLst/>
          </a:prstGeom>
          <a:noFill/>
          <a:extLst>
            <a:ext uri="{909E8E84-426E-40DD-AFC4-6F175D3DCCD1}">
              <a14:hiddenFill xmlns="" xmlns:a14="http://schemas.microsoft.com/office/drawing/2010/main">
                <a:solidFill>
                  <a:srgbClr val="FFFFFF"/>
                </a:solidFill>
              </a14:hiddenFill>
            </a:ext>
          </a:extLst>
        </p:spPr>
      </p:pic>
      <p:sp>
        <p:nvSpPr>
          <p:cNvPr id="9" name="Rectangle 8"/>
          <p:cNvSpPr/>
          <p:nvPr/>
        </p:nvSpPr>
        <p:spPr>
          <a:xfrm>
            <a:off x="533401" y="87868"/>
            <a:ext cx="8001000" cy="769441"/>
          </a:xfrm>
          <a:prstGeom prst="rect">
            <a:avLst/>
          </a:prstGeom>
        </p:spPr>
        <p:txBody>
          <a:bodyPr wrap="square">
            <a:spAutoFit/>
          </a:bodyPr>
          <a:lstStyle/>
          <a:p>
            <a:pPr algn="ctr"/>
            <a:r>
              <a:rPr lang="en-US" sz="4400" b="1" dirty="0" err="1" smtClean="0">
                <a:solidFill>
                  <a:srgbClr val="FF0000"/>
                </a:solidFill>
                <a:latin typeface="NikoshBAN" pitchFamily="2" charset="0"/>
                <a:cs typeface="NikoshBAN" pitchFamily="2" charset="0"/>
              </a:rPr>
              <a:t>নিচের</a:t>
            </a:r>
            <a:r>
              <a:rPr lang="en-US" sz="4400" b="1" dirty="0" smtClean="0">
                <a:solidFill>
                  <a:srgbClr val="FF0000"/>
                </a:solidFill>
                <a:latin typeface="NikoshBAN" pitchFamily="2" charset="0"/>
                <a:cs typeface="NikoshBAN" pitchFamily="2" charset="0"/>
              </a:rPr>
              <a:t> </a:t>
            </a:r>
            <a:r>
              <a:rPr lang="en-US" sz="4400" b="1" dirty="0" err="1" smtClean="0">
                <a:solidFill>
                  <a:srgbClr val="FF0000"/>
                </a:solidFill>
                <a:latin typeface="NikoshBAN" pitchFamily="2" charset="0"/>
                <a:cs typeface="NikoshBAN" pitchFamily="2" charset="0"/>
              </a:rPr>
              <a:t>ছবিগুলো</a:t>
            </a:r>
            <a:r>
              <a:rPr lang="en-US" sz="4400" b="1" dirty="0" smtClean="0">
                <a:solidFill>
                  <a:srgbClr val="FF0000"/>
                </a:solidFill>
                <a:latin typeface="NikoshBAN" pitchFamily="2" charset="0"/>
                <a:cs typeface="NikoshBAN" pitchFamily="2" charset="0"/>
              </a:rPr>
              <a:t> </a:t>
            </a:r>
            <a:r>
              <a:rPr lang="en-US" sz="4400" b="1" dirty="0" err="1" smtClean="0">
                <a:solidFill>
                  <a:srgbClr val="FF0000"/>
                </a:solidFill>
                <a:latin typeface="NikoshBAN" pitchFamily="2" charset="0"/>
                <a:cs typeface="NikoshBAN" pitchFamily="2" charset="0"/>
              </a:rPr>
              <a:t>লক্ষ্য</a:t>
            </a:r>
            <a:r>
              <a:rPr lang="en-US" sz="4400" b="1" dirty="0" smtClean="0">
                <a:solidFill>
                  <a:srgbClr val="FF0000"/>
                </a:solidFill>
                <a:latin typeface="NikoshBAN" pitchFamily="2" charset="0"/>
                <a:cs typeface="NikoshBAN" pitchFamily="2" charset="0"/>
              </a:rPr>
              <a:t> </a:t>
            </a:r>
            <a:r>
              <a:rPr lang="en-US" sz="4400" b="1" dirty="0" err="1" smtClean="0">
                <a:solidFill>
                  <a:srgbClr val="FF0000"/>
                </a:solidFill>
                <a:latin typeface="NikoshBAN" pitchFamily="2" charset="0"/>
                <a:cs typeface="NikoshBAN" pitchFamily="2" charset="0"/>
              </a:rPr>
              <a:t>করঃ</a:t>
            </a:r>
            <a:endParaRPr lang="en-US" sz="4400" b="1" dirty="0">
              <a:solidFill>
                <a:srgbClr val="FF0000"/>
              </a:solidFill>
              <a:latin typeface="NikoshBAN" pitchFamily="2" charset="0"/>
              <a:cs typeface="NikoshBAN" pitchFamily="2" charset="0"/>
            </a:endParaRPr>
          </a:p>
        </p:txBody>
      </p:sp>
    </p:spTree>
    <p:extLst>
      <p:ext uri="{BB962C8B-B14F-4D97-AF65-F5344CB8AC3E}">
        <p14:creationId xmlns="" xmlns:p14="http://schemas.microsoft.com/office/powerpoint/2010/main" val="3146129182"/>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circle(in)">
                                      <p:cBhvr>
                                        <p:cTn id="12" dur="20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dissolv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heel(4)">
                                      <p:cBhvr>
                                        <p:cTn id="2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7200" dirty="0" smtClean="0">
                <a:solidFill>
                  <a:srgbClr val="FF0000"/>
                </a:solidFill>
                <a:latin typeface="NikoshBAN" pitchFamily="2" charset="0"/>
                <a:cs typeface="NikoshBAN" pitchFamily="2" charset="0"/>
              </a:rPr>
              <a:t>আজকের পাঠ-</a:t>
            </a:r>
          </a:p>
          <a:p>
            <a:pPr algn="ctr"/>
            <a:r>
              <a:rPr lang="bn-BD" sz="7200" dirty="0" smtClean="0">
                <a:solidFill>
                  <a:srgbClr val="FF0000"/>
                </a:solidFill>
                <a:latin typeface="NikoshBAN" pitchFamily="2" charset="0"/>
                <a:cs typeface="NikoshBAN" pitchFamily="2" charset="0"/>
              </a:rPr>
              <a:t>সাইবার অপরাধ </a:t>
            </a:r>
          </a:p>
          <a:p>
            <a:pPr algn="ctr"/>
            <a:r>
              <a:rPr lang="bn-BD" sz="7200" dirty="0" smtClean="0">
                <a:solidFill>
                  <a:srgbClr val="FF0000"/>
                </a:solidFill>
                <a:latin typeface="NikoshBAN" pitchFamily="2" charset="0"/>
                <a:cs typeface="NikoshBAN" pitchFamily="2" charset="0"/>
              </a:rPr>
              <a:t>এবং </a:t>
            </a:r>
          </a:p>
          <a:p>
            <a:pPr algn="ctr"/>
            <a:r>
              <a:rPr lang="bn-BD" sz="7200" dirty="0" smtClean="0">
                <a:solidFill>
                  <a:srgbClr val="FF0000"/>
                </a:solidFill>
                <a:latin typeface="NikoshBAN" pitchFamily="2" charset="0"/>
                <a:cs typeface="NikoshBAN" pitchFamily="2" charset="0"/>
              </a:rPr>
              <a:t>আমাদের করণীয়।</a:t>
            </a:r>
            <a:endParaRPr lang="en-US" sz="7200" dirty="0">
              <a:solidFill>
                <a:srgbClr val="FF0000"/>
              </a:solidFill>
              <a:latin typeface="NikoshBAN" pitchFamily="2" charset="0"/>
              <a:cs typeface="NikoshBAN" pitchFamily="2"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228600"/>
            <a:ext cx="8534400" cy="1200329"/>
          </a:xfrm>
          <a:prstGeom prst="rect">
            <a:avLst/>
          </a:prstGeom>
          <a:solidFill>
            <a:srgbClr val="0070C0"/>
          </a:solidFill>
          <a:ln w="76200">
            <a:solidFill>
              <a:srgbClr val="92D050"/>
            </a:solidFill>
          </a:ln>
          <a:scene3d>
            <a:camera prst="orthographicFront"/>
            <a:lightRig rig="threePt" dir="t"/>
          </a:scene3d>
          <a:sp3d>
            <a:bevelT w="114300" prst="artDeco"/>
          </a:sp3d>
        </p:spPr>
        <p:txBody>
          <a:bodyPr wrap="square" rtlCol="0">
            <a:spAutoFit/>
          </a:bodyPr>
          <a:lstStyle/>
          <a:p>
            <a:pPr algn="ctr"/>
            <a:r>
              <a:rPr lang="en-US" sz="7200" b="1" dirty="0" err="1">
                <a:solidFill>
                  <a:srgbClr val="C000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শিখনফল</a:t>
            </a:r>
            <a:endParaRPr lang="en-US" sz="7200" b="1" dirty="0">
              <a:solidFill>
                <a:srgbClr val="C000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3" name="TextBox 2"/>
          <p:cNvSpPr txBox="1"/>
          <p:nvPr/>
        </p:nvSpPr>
        <p:spPr>
          <a:xfrm>
            <a:off x="228600" y="1447801"/>
            <a:ext cx="8686800" cy="5601533"/>
          </a:xfrm>
          <a:prstGeom prst="rect">
            <a:avLst/>
          </a:prstGeom>
          <a:solidFill>
            <a:srgbClr val="92D050"/>
          </a:solidFill>
        </p:spPr>
        <p:txBody>
          <a:bodyPr wrap="square" rtlCol="0">
            <a:spAutoFit/>
          </a:bodyPr>
          <a:lstStyle/>
          <a:p>
            <a:r>
              <a:rPr lang="en-US" sz="2800" b="1" dirty="0" err="1">
                <a:solidFill>
                  <a:schemeClr val="accent6">
                    <a:lumMod val="50000"/>
                  </a:schemeClr>
                </a:solidFill>
                <a:latin typeface="NikoshBAN" panose="02000000000000000000" pitchFamily="2" charset="0"/>
                <a:cs typeface="NikoshBAN" panose="02000000000000000000" pitchFamily="2" charset="0"/>
              </a:rPr>
              <a:t>এই</a:t>
            </a:r>
            <a:r>
              <a:rPr lang="en-US" sz="2800" b="1" dirty="0">
                <a:solidFill>
                  <a:schemeClr val="accent6">
                    <a:lumMod val="50000"/>
                  </a:schemeClr>
                </a:solidFill>
                <a:latin typeface="NikoshBAN" panose="02000000000000000000" pitchFamily="2" charset="0"/>
                <a:cs typeface="NikoshBAN" panose="02000000000000000000" pitchFamily="2" charset="0"/>
              </a:rPr>
              <a:t> </a:t>
            </a:r>
            <a:r>
              <a:rPr lang="en-US" sz="2800" b="1" dirty="0" err="1">
                <a:solidFill>
                  <a:schemeClr val="accent6">
                    <a:lumMod val="50000"/>
                  </a:schemeClr>
                </a:solidFill>
                <a:latin typeface="NikoshBAN" panose="02000000000000000000" pitchFamily="2" charset="0"/>
                <a:cs typeface="NikoshBAN" panose="02000000000000000000" pitchFamily="2" charset="0"/>
              </a:rPr>
              <a:t>পা</a:t>
            </a:r>
            <a:r>
              <a:rPr lang="bn-IN" sz="2800" b="1" dirty="0">
                <a:solidFill>
                  <a:schemeClr val="accent6">
                    <a:lumMod val="50000"/>
                  </a:schemeClr>
                </a:solidFill>
                <a:latin typeface="NikoshBAN" panose="02000000000000000000" pitchFamily="2" charset="0"/>
                <a:cs typeface="NikoshBAN" panose="02000000000000000000" pitchFamily="2" charset="0"/>
              </a:rPr>
              <a:t>ঠ শেষে </a:t>
            </a:r>
            <a:r>
              <a:rPr lang="bn-IN" sz="2800" b="1" dirty="0" smtClean="0">
                <a:solidFill>
                  <a:schemeClr val="accent6">
                    <a:lumMod val="50000"/>
                  </a:schemeClr>
                </a:solidFill>
                <a:latin typeface="NikoshBAN" panose="02000000000000000000" pitchFamily="2" charset="0"/>
                <a:cs typeface="NikoshBAN" panose="02000000000000000000" pitchFamily="2" charset="0"/>
              </a:rPr>
              <a:t>শিক্ষার্থীরা-</a:t>
            </a:r>
            <a:endParaRPr lang="en-US" sz="2800" b="1" dirty="0" smtClean="0">
              <a:solidFill>
                <a:schemeClr val="accent6">
                  <a:lumMod val="50000"/>
                </a:schemeClr>
              </a:solidFill>
              <a:latin typeface="NikoshBAN" panose="02000000000000000000" pitchFamily="2" charset="0"/>
              <a:cs typeface="NikoshBAN" panose="02000000000000000000" pitchFamily="2" charset="0"/>
            </a:endParaRPr>
          </a:p>
          <a:p>
            <a:endParaRPr lang="en-US" sz="1400" b="1" dirty="0" smtClean="0">
              <a:solidFill>
                <a:schemeClr val="accent6">
                  <a:lumMod val="50000"/>
                </a:schemeClr>
              </a:solidFill>
              <a:latin typeface="NikoshBAN" panose="02000000000000000000" pitchFamily="2" charset="0"/>
              <a:cs typeface="NikoshBAN" panose="02000000000000000000" pitchFamily="2" charset="0"/>
            </a:endParaRPr>
          </a:p>
          <a:p>
            <a:pPr marL="571500" lvl="3" indent="-571500">
              <a:buFont typeface="Wingdings" panose="05000000000000000000" pitchFamily="2" charset="2"/>
              <a:buChar char="q"/>
            </a:pPr>
            <a:r>
              <a:rPr lang="en-US" sz="3600" dirty="0" smtClean="0">
                <a:latin typeface="Nikosh" panose="02000000000000000000" pitchFamily="2" charset="0"/>
                <a:cs typeface="Nikosh" panose="02000000000000000000" pitchFamily="2" charset="0"/>
              </a:rPr>
              <a:t> </a:t>
            </a:r>
            <a:r>
              <a:rPr lang="en-US" sz="3600" dirty="0" err="1" smtClean="0">
                <a:latin typeface="Nikosh" panose="02000000000000000000" pitchFamily="2" charset="0"/>
                <a:cs typeface="Nikosh" panose="02000000000000000000" pitchFamily="2" charset="0"/>
              </a:rPr>
              <a:t>সাইবার</a:t>
            </a:r>
            <a:r>
              <a:rPr lang="en-US" sz="3600" dirty="0" smtClean="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অপরাধ</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কী</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তা</a:t>
            </a:r>
            <a:r>
              <a:rPr lang="en-US" sz="3600" dirty="0">
                <a:latin typeface="Nikosh" panose="02000000000000000000" pitchFamily="2" charset="0"/>
                <a:cs typeface="Nikosh" panose="02000000000000000000" pitchFamily="2" charset="0"/>
              </a:rPr>
              <a:t> </a:t>
            </a:r>
            <a:r>
              <a:rPr lang="en-US" sz="3600" dirty="0" err="1">
                <a:latin typeface="Nikosh" panose="02000000000000000000" pitchFamily="2" charset="0"/>
                <a:cs typeface="Nikosh" panose="02000000000000000000" pitchFamily="2" charset="0"/>
              </a:rPr>
              <a:t>বলতে</a:t>
            </a:r>
            <a:r>
              <a:rPr lang="en-US" sz="3600" dirty="0">
                <a:latin typeface="Nikosh" panose="02000000000000000000" pitchFamily="2" charset="0"/>
                <a:cs typeface="Nikosh" panose="02000000000000000000" pitchFamily="2" charset="0"/>
              </a:rPr>
              <a:t> </a:t>
            </a:r>
            <a:r>
              <a:rPr lang="en-US" sz="3600" dirty="0" smtClean="0">
                <a:latin typeface="Nikosh" panose="02000000000000000000" pitchFamily="2" charset="0"/>
                <a:cs typeface="Nikosh" panose="02000000000000000000" pitchFamily="2" charset="0"/>
              </a:rPr>
              <a:t>ও </a:t>
            </a:r>
            <a:r>
              <a:rPr lang="en-US" sz="3600" dirty="0" err="1" smtClean="0">
                <a:latin typeface="Nikosh" panose="02000000000000000000" pitchFamily="2" charset="0"/>
                <a:cs typeface="Nikosh" panose="02000000000000000000" pitchFamily="2" charset="0"/>
              </a:rPr>
              <a:t>লিখতে</a:t>
            </a:r>
            <a:r>
              <a:rPr lang="en-US" sz="3600" dirty="0" smtClean="0">
                <a:latin typeface="Nikosh" panose="02000000000000000000" pitchFamily="2" charset="0"/>
                <a:cs typeface="Nikosh" panose="02000000000000000000" pitchFamily="2" charset="0"/>
              </a:rPr>
              <a:t> </a:t>
            </a:r>
            <a:r>
              <a:rPr lang="bn-BD" sz="3600" dirty="0" smtClean="0">
                <a:latin typeface="Nikosh" panose="02000000000000000000" pitchFamily="2" charset="0"/>
                <a:cs typeface="Nikosh" panose="02000000000000000000" pitchFamily="2" charset="0"/>
              </a:rPr>
              <a:t>             </a:t>
            </a:r>
            <a:r>
              <a:rPr lang="en-US" sz="3600" dirty="0" err="1" smtClean="0">
                <a:latin typeface="Nikosh" panose="02000000000000000000" pitchFamily="2" charset="0"/>
                <a:cs typeface="Nikosh" panose="02000000000000000000" pitchFamily="2" charset="0"/>
              </a:rPr>
              <a:t>পারবে</a:t>
            </a:r>
            <a:r>
              <a:rPr lang="bn-BD" sz="3600" dirty="0" smtClean="0">
                <a:latin typeface="Nikosh" panose="02000000000000000000" pitchFamily="2" charset="0"/>
                <a:cs typeface="Nikosh" panose="02000000000000000000" pitchFamily="2" charset="0"/>
              </a:rPr>
              <a:t> ।</a:t>
            </a:r>
          </a:p>
          <a:p>
            <a:pPr marL="571500" lvl="3" indent="-571500">
              <a:buFont typeface="Wingdings" panose="05000000000000000000" pitchFamily="2" charset="2"/>
              <a:buChar char="q"/>
            </a:pPr>
            <a:r>
              <a:rPr lang="as-IN" sz="3600" dirty="0" smtClean="0">
                <a:latin typeface="Nikosh" panose="02000000000000000000" pitchFamily="2" charset="0"/>
                <a:cs typeface="Nikosh" panose="02000000000000000000" pitchFamily="2" charset="0"/>
              </a:rPr>
              <a:t>সাইবার </a:t>
            </a:r>
            <a:r>
              <a:rPr lang="bn-BD" sz="3600" dirty="0" smtClean="0">
                <a:latin typeface="Nikosh" panose="02000000000000000000" pitchFamily="2" charset="0"/>
                <a:cs typeface="Nikosh" panose="02000000000000000000" pitchFamily="2" charset="0"/>
              </a:rPr>
              <a:t>অপরাধ গুলো বর্ণনা</a:t>
            </a:r>
            <a:r>
              <a:rPr lang="as-IN" sz="3600" dirty="0" smtClean="0">
                <a:latin typeface="Nikosh" panose="02000000000000000000" pitchFamily="2" charset="0"/>
                <a:cs typeface="Nikosh" panose="02000000000000000000" pitchFamily="2" charset="0"/>
              </a:rPr>
              <a:t> কর</a:t>
            </a:r>
            <a:r>
              <a:rPr lang="en-US" sz="3600" dirty="0" err="1" smtClean="0">
                <a:latin typeface="Nikosh" panose="02000000000000000000" pitchFamily="2" charset="0"/>
                <a:cs typeface="Nikosh" panose="02000000000000000000" pitchFamily="2" charset="0"/>
              </a:rPr>
              <a:t>তে</a:t>
            </a:r>
            <a:r>
              <a:rPr lang="en-US" sz="3600" dirty="0" smtClean="0">
                <a:latin typeface="Nikosh" panose="02000000000000000000" pitchFamily="2" charset="0"/>
                <a:cs typeface="Nikosh" panose="02000000000000000000" pitchFamily="2" charset="0"/>
              </a:rPr>
              <a:t> </a:t>
            </a:r>
            <a:r>
              <a:rPr lang="en-US" sz="3600" dirty="0" err="1" smtClean="0">
                <a:latin typeface="Nikosh" panose="02000000000000000000" pitchFamily="2" charset="0"/>
                <a:cs typeface="Nikosh" panose="02000000000000000000" pitchFamily="2" charset="0"/>
              </a:rPr>
              <a:t>পারবে</a:t>
            </a:r>
            <a:r>
              <a:rPr lang="en-US" sz="3600" dirty="0" smtClean="0">
                <a:latin typeface="Nikosh" panose="02000000000000000000" pitchFamily="2" charset="0"/>
                <a:cs typeface="Nikosh" panose="02000000000000000000" pitchFamily="2" charset="0"/>
              </a:rPr>
              <a:t>। </a:t>
            </a:r>
          </a:p>
          <a:p>
            <a:pPr marL="571500" indent="-571500">
              <a:buFont typeface="Wingdings" pitchFamily="2" charset="2"/>
              <a:buChar char="q"/>
            </a:pPr>
            <a:r>
              <a:rPr lang="en-US" sz="3600" dirty="0" err="1" smtClean="0">
                <a:latin typeface="Nikosh" panose="02000000000000000000" pitchFamily="2" charset="0"/>
                <a:cs typeface="Nikosh" panose="02000000000000000000" pitchFamily="2" charset="0"/>
              </a:rPr>
              <a:t>সাইবার</a:t>
            </a:r>
            <a:r>
              <a:rPr lang="en-US" sz="3600" dirty="0" smtClean="0">
                <a:latin typeface="Nikosh" panose="02000000000000000000" pitchFamily="2" charset="0"/>
                <a:cs typeface="Nikosh" panose="02000000000000000000" pitchFamily="2" charset="0"/>
              </a:rPr>
              <a:t> </a:t>
            </a:r>
            <a:r>
              <a:rPr lang="en-US" sz="3600" dirty="0" err="1" smtClean="0">
                <a:latin typeface="Nikosh" panose="02000000000000000000" pitchFamily="2" charset="0"/>
                <a:cs typeface="Nikosh" panose="02000000000000000000" pitchFamily="2" charset="0"/>
              </a:rPr>
              <a:t>আক্রমনের</a:t>
            </a:r>
            <a:r>
              <a:rPr lang="en-US" sz="3600" dirty="0" smtClean="0">
                <a:latin typeface="Nikosh" panose="02000000000000000000" pitchFamily="2" charset="0"/>
                <a:cs typeface="Nikosh" panose="02000000000000000000" pitchFamily="2" charset="0"/>
              </a:rPr>
              <a:t>  </a:t>
            </a:r>
            <a:r>
              <a:rPr lang="en-US" sz="3600" dirty="0" err="1" smtClean="0">
                <a:latin typeface="Nikosh" panose="02000000000000000000" pitchFamily="2" charset="0"/>
                <a:cs typeface="Nikosh" panose="02000000000000000000" pitchFamily="2" charset="0"/>
              </a:rPr>
              <a:t>শিকার</a:t>
            </a:r>
            <a:r>
              <a:rPr lang="en-US" sz="3600" dirty="0" smtClean="0">
                <a:latin typeface="Nikosh" panose="02000000000000000000" pitchFamily="2" charset="0"/>
                <a:cs typeface="Nikosh" panose="02000000000000000000" pitchFamily="2" charset="0"/>
              </a:rPr>
              <a:t> </a:t>
            </a:r>
            <a:r>
              <a:rPr lang="en-US" sz="3600" dirty="0" err="1" smtClean="0">
                <a:latin typeface="Nikosh" panose="02000000000000000000" pitchFamily="2" charset="0"/>
                <a:cs typeface="Nikosh" panose="02000000000000000000" pitchFamily="2" charset="0"/>
              </a:rPr>
              <a:t>হলে</a:t>
            </a:r>
            <a:r>
              <a:rPr lang="en-US" sz="3600" dirty="0" smtClean="0">
                <a:latin typeface="Nikosh" panose="02000000000000000000" pitchFamily="2" charset="0"/>
                <a:cs typeface="Nikosh" panose="02000000000000000000" pitchFamily="2" charset="0"/>
              </a:rPr>
              <a:t> </a:t>
            </a:r>
            <a:r>
              <a:rPr lang="en-US" sz="3600" dirty="0" err="1" smtClean="0">
                <a:latin typeface="Nikosh" panose="02000000000000000000" pitchFamily="2" charset="0"/>
                <a:cs typeface="Nikosh" panose="02000000000000000000" pitchFamily="2" charset="0"/>
              </a:rPr>
              <a:t>কী</a:t>
            </a:r>
            <a:r>
              <a:rPr lang="en-US" sz="3600" dirty="0" smtClean="0">
                <a:latin typeface="Nikosh" panose="02000000000000000000" pitchFamily="2" charset="0"/>
                <a:cs typeface="Nikosh" panose="02000000000000000000" pitchFamily="2" charset="0"/>
              </a:rPr>
              <a:t> </a:t>
            </a:r>
            <a:r>
              <a:rPr lang="en-US" sz="3600" dirty="0" err="1" smtClean="0">
                <a:latin typeface="Nikosh" panose="02000000000000000000" pitchFamily="2" charset="0"/>
                <a:cs typeface="Nikosh" panose="02000000000000000000" pitchFamily="2" charset="0"/>
              </a:rPr>
              <a:t>করণীয়</a:t>
            </a:r>
            <a:r>
              <a:rPr lang="en-US" sz="3600" dirty="0" smtClean="0">
                <a:latin typeface="Nikosh" panose="02000000000000000000" pitchFamily="2" charset="0"/>
                <a:cs typeface="Nikosh" panose="02000000000000000000" pitchFamily="2" charset="0"/>
              </a:rPr>
              <a:t> </a:t>
            </a:r>
            <a:r>
              <a:rPr lang="en-US" sz="3600" dirty="0" err="1" smtClean="0">
                <a:latin typeface="Nikosh" panose="02000000000000000000" pitchFamily="2" charset="0"/>
                <a:cs typeface="Nikosh" panose="02000000000000000000" pitchFamily="2" charset="0"/>
              </a:rPr>
              <a:t>ব্যাখ্যা</a:t>
            </a:r>
            <a:r>
              <a:rPr lang="en-US" sz="3600" dirty="0" smtClean="0">
                <a:latin typeface="Nikosh" panose="02000000000000000000" pitchFamily="2" charset="0"/>
                <a:cs typeface="Nikosh" panose="02000000000000000000" pitchFamily="2" charset="0"/>
              </a:rPr>
              <a:t> </a:t>
            </a:r>
            <a:r>
              <a:rPr lang="en-US" sz="3600" dirty="0" err="1" smtClean="0">
                <a:latin typeface="Nikosh" panose="02000000000000000000" pitchFamily="2" charset="0"/>
                <a:cs typeface="Nikosh" panose="02000000000000000000" pitchFamily="2" charset="0"/>
              </a:rPr>
              <a:t>করতে</a:t>
            </a:r>
            <a:r>
              <a:rPr lang="en-US" sz="3600" dirty="0" smtClean="0">
                <a:latin typeface="Nikosh" panose="02000000000000000000" pitchFamily="2" charset="0"/>
                <a:cs typeface="Nikosh" panose="02000000000000000000" pitchFamily="2" charset="0"/>
              </a:rPr>
              <a:t> </a:t>
            </a:r>
            <a:r>
              <a:rPr lang="en-US" sz="3600" dirty="0" err="1" smtClean="0">
                <a:latin typeface="Nikosh" panose="02000000000000000000" pitchFamily="2" charset="0"/>
                <a:cs typeface="Nikosh" panose="02000000000000000000" pitchFamily="2" charset="0"/>
              </a:rPr>
              <a:t>পারবে</a:t>
            </a:r>
            <a:r>
              <a:rPr lang="bn-BD" sz="3600" dirty="0" smtClean="0">
                <a:latin typeface="Nikosh" panose="02000000000000000000" pitchFamily="2" charset="0"/>
                <a:cs typeface="Nikosh" panose="02000000000000000000" pitchFamily="2" charset="0"/>
              </a:rPr>
              <a:t>।</a:t>
            </a:r>
            <a:endParaRPr lang="en-US" sz="3600" dirty="0" smtClean="0">
              <a:latin typeface="Nikosh" panose="02000000000000000000" pitchFamily="2" charset="0"/>
              <a:cs typeface="Nikosh" panose="02000000000000000000" pitchFamily="2" charset="0"/>
            </a:endParaRPr>
          </a:p>
          <a:p>
            <a:pPr marL="571500" indent="-571500">
              <a:buFont typeface="Wingdings" pitchFamily="2" charset="2"/>
              <a:buChar char="q"/>
            </a:pPr>
            <a:r>
              <a:rPr lang="as-IN" sz="3600" dirty="0" smtClean="0">
                <a:latin typeface="Nikosh" panose="02000000000000000000" pitchFamily="2" charset="0"/>
                <a:cs typeface="Nikosh" panose="02000000000000000000" pitchFamily="2" charset="0"/>
              </a:rPr>
              <a:t>বাংলাদে</a:t>
            </a:r>
            <a:r>
              <a:rPr lang="en-US" sz="3600" dirty="0" err="1" smtClean="0">
                <a:latin typeface="Nikosh" panose="02000000000000000000" pitchFamily="2" charset="0"/>
                <a:cs typeface="Nikosh" panose="02000000000000000000" pitchFamily="2" charset="0"/>
              </a:rPr>
              <a:t>শে</a:t>
            </a:r>
            <a:r>
              <a:rPr lang="en-US" sz="3600" dirty="0" smtClean="0">
                <a:latin typeface="Nikosh" panose="02000000000000000000" pitchFamily="2" charset="0"/>
                <a:cs typeface="Nikosh" panose="02000000000000000000" pitchFamily="2" charset="0"/>
              </a:rPr>
              <a:t> </a:t>
            </a:r>
            <a:r>
              <a:rPr lang="as-IN" sz="3600" dirty="0" smtClean="0">
                <a:latin typeface="Nikosh" panose="02000000000000000000" pitchFamily="2" charset="0"/>
                <a:cs typeface="Nikosh" panose="02000000000000000000" pitchFamily="2" charset="0"/>
              </a:rPr>
              <a:t>সাইবার </a:t>
            </a:r>
            <a:r>
              <a:rPr lang="as-IN" sz="3600" dirty="0">
                <a:latin typeface="Nikosh" panose="02000000000000000000" pitchFamily="2" charset="0"/>
                <a:cs typeface="Nikosh" panose="02000000000000000000" pitchFamily="2" charset="0"/>
              </a:rPr>
              <a:t>ক্রাইম অভিযোগ করার </a:t>
            </a:r>
            <a:r>
              <a:rPr lang="as-IN" sz="3600" dirty="0" smtClean="0">
                <a:latin typeface="Nikosh" panose="02000000000000000000" pitchFamily="2" charset="0"/>
                <a:cs typeface="Nikosh" panose="02000000000000000000" pitchFamily="2" charset="0"/>
              </a:rPr>
              <a:t>উ</a:t>
            </a:r>
            <a:r>
              <a:rPr lang="en-US" sz="3600" dirty="0" err="1" smtClean="0">
                <a:latin typeface="Nikosh" panose="02000000000000000000" pitchFamily="2" charset="0"/>
                <a:cs typeface="Nikosh" panose="02000000000000000000" pitchFamily="2" charset="0"/>
              </a:rPr>
              <a:t>পায়</a:t>
            </a:r>
            <a:r>
              <a:rPr lang="en-US" sz="3600" dirty="0" smtClean="0">
                <a:latin typeface="Nikosh" panose="02000000000000000000" pitchFamily="2" charset="0"/>
                <a:cs typeface="Nikosh" panose="02000000000000000000" pitchFamily="2" charset="0"/>
              </a:rPr>
              <a:t> </a:t>
            </a:r>
            <a:r>
              <a:rPr lang="bn-BD" sz="3600" dirty="0" smtClean="0">
                <a:latin typeface="Nikosh" panose="02000000000000000000" pitchFamily="2" charset="0"/>
                <a:cs typeface="Nikosh" panose="02000000000000000000" pitchFamily="2" charset="0"/>
              </a:rPr>
              <a:t>ব্যাখ্যা করতে </a:t>
            </a:r>
            <a:r>
              <a:rPr lang="en-US" sz="3600" dirty="0" err="1" smtClean="0">
                <a:latin typeface="Nikosh" panose="02000000000000000000" pitchFamily="2" charset="0"/>
                <a:cs typeface="Nikosh" panose="02000000000000000000" pitchFamily="2" charset="0"/>
              </a:rPr>
              <a:t>পারবে</a:t>
            </a:r>
            <a:r>
              <a:rPr lang="en-US" sz="3600" dirty="0" smtClean="0">
                <a:latin typeface="Nikosh" panose="02000000000000000000" pitchFamily="2" charset="0"/>
                <a:cs typeface="Nikosh" panose="02000000000000000000" pitchFamily="2" charset="0"/>
              </a:rPr>
              <a:t> ।</a:t>
            </a:r>
            <a:endParaRPr lang="en-US" sz="3600" dirty="0">
              <a:latin typeface="Nikosh" panose="02000000000000000000" pitchFamily="2" charset="0"/>
              <a:cs typeface="Nikosh" panose="02000000000000000000" pitchFamily="2" charset="0"/>
            </a:endParaRPr>
          </a:p>
          <a:p>
            <a:endParaRPr lang="en-US" sz="2800" b="1" dirty="0">
              <a:solidFill>
                <a:schemeClr val="accent6">
                  <a:lumMod val="50000"/>
                </a:schemeClr>
              </a:solidFill>
              <a:latin typeface="NikoshBAN" panose="02000000000000000000" pitchFamily="2" charset="0"/>
              <a:cs typeface="NikoshBAN" panose="02000000000000000000" pitchFamily="2" charset="0"/>
            </a:endParaRPr>
          </a:p>
        </p:txBody>
      </p:sp>
    </p:spTree>
    <p:extLst>
      <p:ext uri="{BB962C8B-B14F-4D97-AF65-F5344CB8AC3E}">
        <p14:creationId xmlns="" xmlns:p14="http://schemas.microsoft.com/office/powerpoint/2010/main" val="177955498"/>
      </p:ext>
    </p:extLst>
  </p:cSld>
  <p:clrMapOvr>
    <a:masterClrMapping/>
  </p:clrMapOvr>
  <mc:AlternateContent xmlns:mc="http://schemas.openxmlformats.org/markup-compatibility/2006">
    <mc:Choice xmlns=""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ircle(in)">
                                      <p:cBhvr>
                                        <p:cTn id="7" dur="20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circle(in)">
                                      <p:cBhvr>
                                        <p:cTn id="2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523999"/>
          </a:xfrm>
          <a:solidFill>
            <a:srgbClr val="92D050"/>
          </a:solidFill>
        </p:spPr>
        <p:txBody>
          <a:bodyPr/>
          <a:lstStyle/>
          <a:p>
            <a:pPr algn="ctr"/>
            <a:r>
              <a:rPr lang="en-US" dirty="0" err="1">
                <a:solidFill>
                  <a:srgbClr val="FF0000"/>
                </a:solidFill>
                <a:latin typeface="NikoshBAN" panose="02000000000000000000" pitchFamily="2" charset="0"/>
                <a:cs typeface="NikoshBAN" panose="02000000000000000000" pitchFamily="2" charset="0"/>
              </a:rPr>
              <a:t>সাইবার</a:t>
            </a:r>
            <a:r>
              <a:rPr lang="en-US" dirty="0">
                <a:solidFill>
                  <a:srgbClr val="FF0000"/>
                </a:solidFill>
                <a:latin typeface="NikoshBAN" panose="02000000000000000000" pitchFamily="2" charset="0"/>
                <a:cs typeface="NikoshBAN" panose="02000000000000000000" pitchFamily="2" charset="0"/>
              </a:rPr>
              <a:t> </a:t>
            </a:r>
            <a:r>
              <a:rPr lang="en-US" dirty="0" err="1" smtClean="0">
                <a:solidFill>
                  <a:srgbClr val="FF0000"/>
                </a:solidFill>
                <a:latin typeface="NikoshBAN" panose="02000000000000000000" pitchFamily="2" charset="0"/>
                <a:cs typeface="NikoshBAN" panose="02000000000000000000" pitchFamily="2" charset="0"/>
              </a:rPr>
              <a:t>অপরাধ</a:t>
            </a:r>
            <a:endParaRPr lang="en-US" dirty="0">
              <a:solidFill>
                <a:srgbClr val="FF0000"/>
              </a:solidFill>
              <a:latin typeface="NikoshBAN" panose="02000000000000000000" pitchFamily="2" charset="0"/>
              <a:cs typeface="NikoshBAN" panose="02000000000000000000" pitchFamily="2" charset="0"/>
            </a:endParaRPr>
          </a:p>
        </p:txBody>
      </p:sp>
      <p:sp>
        <p:nvSpPr>
          <p:cNvPr id="3" name="Content Placeholder 2"/>
          <p:cNvSpPr>
            <a:spLocks noGrp="1"/>
          </p:cNvSpPr>
          <p:nvPr>
            <p:ph idx="1"/>
          </p:nvPr>
        </p:nvSpPr>
        <p:spPr>
          <a:xfrm>
            <a:off x="0" y="1524000"/>
            <a:ext cx="9144000" cy="5333999"/>
          </a:xfrm>
          <a:solidFill>
            <a:srgbClr val="00B050"/>
          </a:solidFill>
        </p:spPr>
        <p:txBody>
          <a:bodyPr>
            <a:normAutofit/>
          </a:bodyPr>
          <a:lstStyle/>
          <a:p>
            <a:pPr algn="just"/>
            <a:r>
              <a:rPr lang="as-IN" b="1" dirty="0">
                <a:solidFill>
                  <a:srgbClr val="FFFF00"/>
                </a:solidFill>
                <a:latin typeface="NikoshBAN" panose="02000000000000000000" pitchFamily="2" charset="0"/>
                <a:cs typeface="NikoshBAN" panose="02000000000000000000" pitchFamily="2" charset="0"/>
              </a:rPr>
              <a:t>সাইবার অপরাধ (</a:t>
            </a:r>
            <a:r>
              <a:rPr lang="en-US" b="1" dirty="0">
                <a:solidFill>
                  <a:srgbClr val="FFFF00"/>
                </a:solidFill>
                <a:latin typeface="NikoshBAN" panose="02000000000000000000" pitchFamily="2" charset="0"/>
                <a:cs typeface="NikoshBAN" panose="02000000000000000000" pitchFamily="2" charset="0"/>
              </a:rPr>
              <a:t>Cyber Crime) </a:t>
            </a:r>
            <a:r>
              <a:rPr lang="as-IN" dirty="0">
                <a:solidFill>
                  <a:srgbClr val="FFFF00"/>
                </a:solidFill>
                <a:latin typeface="NikoshBAN" panose="02000000000000000000" pitchFamily="2" charset="0"/>
                <a:cs typeface="NikoshBAN" panose="02000000000000000000" pitchFamily="2" charset="0"/>
              </a:rPr>
              <a:t>হলো এমন সব বেআইনি কাজ যা কম্পিউটার, মোবাইল বা ইন্টারনেট ও অন্যান্য ডিজিটাল ডিভাইস ব্যবহার করে করা হয়, যেখানে অপরাধীরা সিস্টেমের দুর্বলতাকে কাজে লাগিয়ে তথ্য চুরি, আর্থিক প্রতারণা, পরিষেবা ব্যাহত করা বা সম্মানহানির মতো কাজ করে। এটি ডিজিটাল মাধ্যম ব্যবহার করে সংঘটিত যেকোনো অপরাধমূলক কার্যকলাপকে বোঝায়, যা ব্যক্তি, সংস্থা বা সরকারের ক্ষতি করে। </a:t>
            </a:r>
            <a:endParaRPr lang="en-US" dirty="0">
              <a:solidFill>
                <a:srgbClr val="FFFF00"/>
              </a:solidFill>
              <a:latin typeface="NikoshBAN" panose="02000000000000000000" pitchFamily="2" charset="0"/>
              <a:cs typeface="NikoshBAN" panose="02000000000000000000" pitchFamily="2" charset="0"/>
            </a:endParaRPr>
          </a:p>
          <a:p>
            <a:pPr marL="0" indent="0">
              <a:buNone/>
            </a:pPr>
            <a:endParaRPr lang="en-US" dirty="0">
              <a:solidFill>
                <a:srgbClr val="FFFF00"/>
              </a:solidFill>
            </a:endParaRPr>
          </a:p>
        </p:txBody>
      </p:sp>
    </p:spTree>
    <p:extLst>
      <p:ext uri="{BB962C8B-B14F-4D97-AF65-F5344CB8AC3E}">
        <p14:creationId xmlns="" xmlns:p14="http://schemas.microsoft.com/office/powerpoint/2010/main" val="829994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249</TotalTime>
  <Words>543</Words>
  <Application>Microsoft Office PowerPoint</Application>
  <PresentationFormat>On-screen Show (4:3)</PresentationFormat>
  <Paragraphs>75</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Slide 1</vt:lpstr>
      <vt:lpstr>Slide 2</vt:lpstr>
      <vt:lpstr>Slide 3</vt:lpstr>
      <vt:lpstr>Slide 4</vt:lpstr>
      <vt:lpstr>Slide 5</vt:lpstr>
      <vt:lpstr>Slide 6</vt:lpstr>
      <vt:lpstr>Slide 7</vt:lpstr>
      <vt:lpstr>Slide 8</vt:lpstr>
      <vt:lpstr>সাইবার অপরাধ</vt:lpstr>
      <vt:lpstr> </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pc</dc:creator>
  <cp:lastModifiedBy>pc</cp:lastModifiedBy>
  <cp:revision>43</cp:revision>
  <dcterms:created xsi:type="dcterms:W3CDTF">2006-08-16T00:00:00Z</dcterms:created>
  <dcterms:modified xsi:type="dcterms:W3CDTF">2026-07-29T01:22:14Z</dcterms:modified>
</cp:coreProperties>
</file>