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449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60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47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24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458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14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56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214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405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977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02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A4965-8FD8-4C8E-BABB-F1B20D91BA33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CBADA-B7E1-4839-8AC7-B707928C1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42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95583" y="5868538"/>
            <a:ext cx="6455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ক্লাসে সবাইকে স্বাগতম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66675" y="1210818"/>
            <a:ext cx="65566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ক্লাসে সবাইকে স্বাগতম 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56204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43301"/>
            <a:ext cx="12192000" cy="7001301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n w="76200">
                <a:solidFill>
                  <a:schemeClr val="tx1"/>
                </a:solidFill>
              </a:ln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73" y="1879980"/>
            <a:ext cx="2936260" cy="28623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27" y="1514901"/>
            <a:ext cx="900752" cy="36985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2251"/>
            <a:ext cx="12192000" cy="198574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916907" y="232012"/>
            <a:ext cx="3411941" cy="65509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 </a:t>
            </a:r>
            <a:endParaRPr lang="en-GB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28848" y="1879980"/>
            <a:ext cx="3398291" cy="28623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আজিম উদ্দীন 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লতিফপুর সপ্রাবি 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সীতাকুণ্ড, চট্টগ্রাম। 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০১৮১৭৭৬৪৫১৫ 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" y="-71502"/>
            <a:ext cx="1735093" cy="18796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75433" y="-129653"/>
            <a:ext cx="1735093" cy="187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9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17" y="1562668"/>
            <a:ext cx="3749796" cy="37599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287904" y="1583140"/>
            <a:ext cx="3766783" cy="3739487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পঞ্চম 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 গণিত 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ভগ্নাং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সমস্যাঃ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রূপান্তর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পৃষ্ঠাঃ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৬৮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66782" y="409433"/>
            <a:ext cx="3889612" cy="66874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462" y="1583139"/>
            <a:ext cx="1743075" cy="38623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2627"/>
            <a:ext cx="12191999" cy="14841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8858" cy="12044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138" y="63122"/>
            <a:ext cx="1779861" cy="135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1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3647"/>
            <a:ext cx="12192000" cy="68580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3835021" y="477672"/>
            <a:ext cx="3207224" cy="8052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 </a:t>
            </a:r>
            <a:endParaRPr lang="en-GB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34278" y="1897039"/>
            <a:ext cx="6823881" cy="4053385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৩.৫.৩ দশমিক ভগ্নাংশকে সাধারণ ভগ্নাংশে রূপান্তর করতে পারবে।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bn-BD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৩.৫.৪ দশমিক ভগ্নাংশে ব্যবহৃত বিভিন্ন অঙ্কের স্থানীয়মান নির্ণয় করতে পারবে। </a:t>
            </a:r>
            <a:endParaRPr lang="en-GB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754" y="95534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41754" y="4619340"/>
            <a:ext cx="2143125" cy="214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5745" y="95533"/>
            <a:ext cx="2143125" cy="2143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5576" y="461934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9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68240"/>
            <a:ext cx="12192000" cy="68580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Pentagon 3"/>
          <p:cNvSpPr/>
          <p:nvPr/>
        </p:nvSpPr>
        <p:spPr>
          <a:xfrm>
            <a:off x="900753" y="2094933"/>
            <a:ext cx="10631606" cy="914399"/>
          </a:xfrm>
          <a:prstGeom prst="homePlate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নিচের দশমিক সংখ্যাগুলোকে সাধারণ ভগ্নাংশে রূপান্তর করি এবং সম্ভব হলে ভগ্নাংশকে লঘিষ্ঠ আকারে প্রকাশ করি। 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33767" y="3698543"/>
            <a:ext cx="7424381" cy="1528549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১) ০.০৪    ২) ০.৩৫    ৩) ০.৭৫    ৪) ০.২৫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469" y="4913192"/>
            <a:ext cx="182880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929" y="4913192"/>
            <a:ext cx="1828800" cy="182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249469" y="109182"/>
            <a:ext cx="1828800" cy="1828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085" y="88710"/>
            <a:ext cx="1828800" cy="1828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00753" y="2094933"/>
            <a:ext cx="627797" cy="53908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34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      </a:t>
            </a:r>
            <a:endParaRPr lang="en-GB" dirty="0"/>
          </a:p>
        </p:txBody>
      </p:sp>
      <p:pic>
        <p:nvPicPr>
          <p:cNvPr id="15" name="Picture 1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24" y="305309"/>
            <a:ext cx="9469171" cy="838317"/>
          </a:xfrm>
          <a:prstGeom prst="rect">
            <a:avLst/>
          </a:prstGeom>
        </p:spPr>
      </p:pic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718" y="1160731"/>
            <a:ext cx="6106377" cy="1305107"/>
          </a:xfrm>
          <a:prstGeom prst="rect">
            <a:avLst/>
          </a:prstGeom>
        </p:spPr>
      </p:pic>
      <p:pic>
        <p:nvPicPr>
          <p:cNvPr id="31" name="Picture 30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514" y="2657663"/>
            <a:ext cx="1133633" cy="1162212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814147" y="2595342"/>
            <a:ext cx="7582417" cy="1145152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এসো আমরা ০.০৪, ০.৩৫, ০.৭৫, এবং ০.২৫ কে সাধারণ ভগ্নাংশে প্রকাশ করি।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814147" y="3933660"/>
                <a:ext cx="6496334" cy="28660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০.০৪</a:t>
                </a:r>
                <a:r>
                  <a:rPr lang="bn-BD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BD" sz="2000" b="0" i="0" smtClean="0">
                            <a:latin typeface="Cambria Math" panose="02040503050406030204" pitchFamily="18" charset="0"/>
                          </a:rPr>
                          <m:t>৪</m:t>
                        </m:r>
                        <m:r>
                          <a:rPr lang="bn-BD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bn-BD" sz="2000" b="0" i="0" smtClean="0">
                            <a:latin typeface="Cambria Math" panose="02040503050406030204" pitchFamily="18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BD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[ আমরা জানি</a:t>
                </a:r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০.০১ </a:t>
                </a:r>
                <a:r>
                  <a:rPr lang="bn-BD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BD" sz="20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  <m:r>
                          <a:rPr lang="bn-BD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bn-BD" sz="2000" b="0" i="1" smtClean="0">
                            <a:latin typeface="Cambria Math" panose="02040503050406030204" pitchFamily="18" charset="0"/>
                          </a:rPr>
                          <m:t>১০০</m:t>
                        </m:r>
                      </m:den>
                    </m:f>
                    <m:r>
                      <a:rPr lang="bn-BD" sz="20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bn-BD" sz="20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bn-BD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] </a:t>
                </a:r>
              </a:p>
              <a:p>
                <a:endParaRPr lang="bn-BD" dirty="0"/>
              </a:p>
              <a:p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০.৩৫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৩৫</m:t>
                        </m:r>
                      </m:num>
                      <m:den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BD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</a:p>
              <a:p>
                <a:endParaRPr lang="bn-BD" dirty="0"/>
              </a:p>
              <a:p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০.৭৫</a:t>
                </a:r>
                <a:r>
                  <a:rPr lang="bn-BD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৭৫</m:t>
                        </m:r>
                      </m:num>
                      <m:den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BD" dirty="0" smtClean="0"/>
                  <a:t> </a:t>
                </a:r>
              </a:p>
              <a:p>
                <a:endParaRPr lang="bn-BD" dirty="0"/>
              </a:p>
              <a:p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০.২৫</a:t>
                </a:r>
                <a:r>
                  <a:rPr lang="bn-BD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২৫</m:t>
                        </m:r>
                      </m:num>
                      <m:den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bn-BD" dirty="0" smtClean="0"/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147" y="3933660"/>
                <a:ext cx="6496334" cy="2866041"/>
              </a:xfrm>
              <a:prstGeom prst="rect">
                <a:avLst/>
              </a:prstGeom>
              <a:blipFill rotWithShape="0">
                <a:blip r:embed="rId5"/>
                <a:stretch>
                  <a:fillRect l="-1972" b="-44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75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942" y="0"/>
            <a:ext cx="12192000" cy="68580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      </a:t>
            </a:r>
            <a:endParaRPr lang="en-GB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435" y="1309346"/>
            <a:ext cx="8447964" cy="1286054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H="1">
            <a:off x="4390003" y="4475435"/>
            <a:ext cx="296852" cy="4276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93660" y="4681835"/>
            <a:ext cx="45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bn-BD" dirty="0" smtClean="0"/>
              <a:t>  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325063" y="4110764"/>
            <a:ext cx="586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endParaRPr lang="en-GB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4390003" y="4983918"/>
            <a:ext cx="232013" cy="3830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214293" y="5330828"/>
            <a:ext cx="583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২০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080966" y="221172"/>
            <a:ext cx="5622877" cy="611341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 ভগ্নাংশে ও লঘিষ্ঠ আকারে প্রকাশ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883092" y="2856231"/>
                <a:ext cx="2567459" cy="829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১)  ০.০৪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BD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</m:num>
                      <m:den>
                        <m:r>
                          <a:rPr lang="bn-BD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en-GB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092" y="2856231"/>
                <a:ext cx="2567459" cy="829394"/>
              </a:xfrm>
              <a:prstGeom prst="rect">
                <a:avLst/>
              </a:prstGeom>
              <a:blipFill rotWithShape="0">
                <a:blip r:embed="rId3"/>
                <a:stretch>
                  <a:fillRect l="-6176" b="-13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5494921" y="3078256"/>
            <a:ext cx="453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=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445180" y="4441311"/>
                <a:ext cx="989733" cy="996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৭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২০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5180" y="4441311"/>
                <a:ext cx="989733" cy="99694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36942" y="2809085"/>
                <a:ext cx="504965" cy="995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bn-BD" sz="32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bn-BD" sz="32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২৫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942" y="2809085"/>
                <a:ext cx="504965" cy="99533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5008728" y="2595400"/>
            <a:ext cx="29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GB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63070" y="3701508"/>
            <a:ext cx="48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২৫</a:t>
            </a:r>
            <a:endParaRPr lang="en-GB" dirty="0"/>
          </a:p>
        </p:txBody>
      </p:sp>
      <p:cxnSp>
        <p:nvCxnSpPr>
          <p:cNvPr id="32" name="Straight Connector 31"/>
          <p:cNvCxnSpPr/>
          <p:nvPr/>
        </p:nvCxnSpPr>
        <p:spPr>
          <a:xfrm flipH="1">
            <a:off x="4880780" y="2942217"/>
            <a:ext cx="225190" cy="2722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880780" y="3402579"/>
            <a:ext cx="225190" cy="2722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610571" y="4528093"/>
                <a:ext cx="2301345" cy="823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২) ০.৩৫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BD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৩৫</m:t>
                        </m:r>
                      </m:num>
                      <m:den>
                        <m:r>
                          <a:rPr lang="bn-BD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en-GB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571" y="4528093"/>
                <a:ext cx="2301345" cy="823367"/>
              </a:xfrm>
              <a:prstGeom prst="rect">
                <a:avLst/>
              </a:prstGeom>
              <a:blipFill rotWithShape="0">
                <a:blip r:embed="rId6"/>
                <a:stretch>
                  <a:fillRect l="-6614" b="-140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664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1" grpId="0"/>
      <p:bldP spid="24" grpId="0" animBg="1"/>
      <p:bldP spid="26" grpId="0"/>
      <p:bldP spid="27" grpId="0"/>
      <p:bldP spid="28" grpId="0"/>
      <p:bldP spid="29" grpId="0"/>
      <p:bldP spid="30" grpId="0"/>
      <p:bldP spid="31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ounded Rectangle 3"/>
          <p:cNvSpPr/>
          <p:nvPr/>
        </p:nvSpPr>
        <p:spPr>
          <a:xfrm>
            <a:off x="4626592" y="504967"/>
            <a:ext cx="2292824" cy="791570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 </a:t>
            </a:r>
            <a:endParaRPr lang="en-GB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57729" y="1735825"/>
            <a:ext cx="7274257" cy="3045158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algn="ctr"/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১) ০.৭৫         ২) ০.২৫  </a:t>
            </a:r>
            <a:endParaRPr lang="bn-BD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82488"/>
            <a:ext cx="12192000" cy="19755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6"/>
            <a:ext cx="2057400" cy="22288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23163" y="-16865"/>
            <a:ext cx="1745634" cy="1891104"/>
          </a:xfrm>
          <a:prstGeom prst="rect">
            <a:avLst/>
          </a:prstGeom>
        </p:spPr>
      </p:pic>
      <p:sp>
        <p:nvSpPr>
          <p:cNvPr id="3" name="Pentagon 2"/>
          <p:cNvSpPr/>
          <p:nvPr/>
        </p:nvSpPr>
        <p:spPr>
          <a:xfrm>
            <a:off x="2984309" y="1801504"/>
            <a:ext cx="5654723" cy="968993"/>
          </a:xfrm>
          <a:prstGeom prst="homePlate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 ভগ্নাংশকে সাধারন ভগ্নাংশে সম্ভব হলে লঘিষ্ঠ আকারে প্রকাশ কর।  </a:t>
            </a:r>
            <a:endParaRPr lang="en-GB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56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502" y="1916017"/>
            <a:ext cx="5472753" cy="33247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8484" y="832513"/>
            <a:ext cx="5827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 এ পর্যন্ত সবাই ভালো থেকো </a:t>
            </a:r>
            <a:endParaRPr lang="en-GB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72100"/>
            <a:ext cx="12192000" cy="1485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0"/>
            <a:ext cx="1828800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0"/>
            <a:ext cx="182880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01" y="1916017"/>
            <a:ext cx="1828800" cy="2495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970" y="1916017"/>
            <a:ext cx="18288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9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159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Shahed</dc:creator>
  <cp:lastModifiedBy>Shahed</cp:lastModifiedBy>
  <cp:revision>110</cp:revision>
  <dcterms:created xsi:type="dcterms:W3CDTF">2026-05-07T16:25:50Z</dcterms:created>
  <dcterms:modified xsi:type="dcterms:W3CDTF">2026-07-25T15:19:00Z</dcterms:modified>
</cp:coreProperties>
</file>