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80" r:id="rId3"/>
    <p:sldId id="257" r:id="rId4"/>
    <p:sldId id="262" r:id="rId5"/>
    <p:sldId id="265" r:id="rId6"/>
    <p:sldId id="273" r:id="rId7"/>
    <p:sldId id="270" r:id="rId8"/>
    <p:sldId id="278" r:id="rId9"/>
    <p:sldId id="275" r:id="rId10"/>
    <p:sldId id="258" r:id="rId11"/>
    <p:sldId id="266" r:id="rId12"/>
    <p:sldId id="276" r:id="rId13"/>
    <p:sldId id="279" r:id="rId14"/>
    <p:sldId id="277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68A7"/>
    <a:srgbClr val="1C757C"/>
    <a:srgbClr val="FF99FF"/>
    <a:srgbClr val="B262A0"/>
    <a:srgbClr val="C19F8A"/>
    <a:srgbClr val="FF00FF"/>
    <a:srgbClr val="395723"/>
    <a:srgbClr val="FFFFFF"/>
    <a:srgbClr val="009900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55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51010"/>
            <a:ext cx="7772400" cy="1035587"/>
          </a:xfrm>
        </p:spPr>
        <p:txBody>
          <a:bodyPr>
            <a:normAutofit/>
          </a:bodyPr>
          <a:lstStyle/>
          <a:p>
            <a:r>
              <a:rPr sz="4800" b="1" dirty="0" err="1">
                <a:solidFill>
                  <a:srgbClr val="7030A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তথ্যের</a:t>
            </a:r>
            <a:r>
              <a:rPr sz="4800" b="1" dirty="0">
                <a:solidFill>
                  <a:srgbClr val="7030A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sz="4800" b="1" dirty="0" err="1">
                <a:solidFill>
                  <a:srgbClr val="7030A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নিরাপত্তা</a:t>
            </a:r>
            <a:r>
              <a:rPr sz="4800" b="1" dirty="0">
                <a:solidFill>
                  <a:srgbClr val="7030A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 ও </a:t>
            </a:r>
            <a:r>
              <a:rPr sz="4800" b="1" dirty="0" err="1">
                <a:solidFill>
                  <a:srgbClr val="7030A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সাইবার</a:t>
            </a:r>
            <a:r>
              <a:rPr sz="4800" b="1" dirty="0">
                <a:solidFill>
                  <a:srgbClr val="7030A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sz="4800" b="1" dirty="0" err="1">
                <a:solidFill>
                  <a:srgbClr val="7030A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ঝুঁকি</a:t>
            </a:r>
            <a:endParaRPr sz="4800" b="1" dirty="0">
              <a:solidFill>
                <a:srgbClr val="7030A0"/>
              </a:solidFill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694287"/>
            <a:ext cx="6400800" cy="754233"/>
          </a:xfrm>
        </p:spPr>
        <p:txBody>
          <a:bodyPr>
            <a:normAutofit lnSpcReduction="10000"/>
          </a:bodyPr>
          <a:lstStyle/>
          <a:p>
            <a:r>
              <a:rPr lang="en-US" sz="4400" b="1" dirty="0" err="1">
                <a:solidFill>
                  <a:srgbClr val="00990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আবু</a:t>
            </a:r>
            <a:r>
              <a:rPr lang="en-US" sz="4400" b="1" dirty="0">
                <a:solidFill>
                  <a:srgbClr val="00990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4400" b="1" dirty="0" err="1">
                <a:solidFill>
                  <a:srgbClr val="00990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তুরাব</a:t>
            </a:r>
            <a:r>
              <a:rPr lang="en-US" sz="4400" b="1" dirty="0">
                <a:solidFill>
                  <a:srgbClr val="00990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4400" b="1" dirty="0" err="1">
                <a:solidFill>
                  <a:srgbClr val="00990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মুহাম্মদ</a:t>
            </a:r>
            <a:r>
              <a:rPr lang="en-US" sz="4400" b="1" dirty="0">
                <a:solidFill>
                  <a:srgbClr val="00990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4400" b="1" dirty="0" err="1">
                <a:solidFill>
                  <a:srgbClr val="00990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মসরুহ</a:t>
            </a:r>
            <a:endParaRPr sz="4400" b="1" dirty="0">
              <a:solidFill>
                <a:srgbClr val="009900"/>
              </a:solidFill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380"/>
            <a:ext cx="8229600" cy="610975"/>
          </a:xfrm>
        </p:spPr>
        <p:txBody>
          <a:bodyPr>
            <a:noAutofit/>
          </a:bodyPr>
          <a:lstStyle/>
          <a:p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তথ্য নিরাপত্তা ঝুঁকি</a:t>
            </a:r>
            <a:endParaRPr sz="36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7286" y="5871829"/>
            <a:ext cx="8609428" cy="9991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sz="28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ডিজিটাল</a:t>
            </a:r>
            <a:r>
              <a:rPr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sz="28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প্রযুক্তির</a:t>
            </a:r>
            <a:r>
              <a:rPr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sz="28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প্রসারের</a:t>
            </a:r>
            <a:r>
              <a:rPr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sz="28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ফলে</a:t>
            </a:r>
            <a:r>
              <a:rPr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sz="2800" b="1" dirty="0" err="1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সাইবার</a:t>
            </a:r>
            <a:r>
              <a:rPr sz="2800" b="1" dirty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sz="2800" b="1" dirty="0" err="1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অপরাধের</a:t>
            </a:r>
            <a:r>
              <a:rPr sz="2800" b="1" dirty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as-IN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মাধ্যমে তথ্য নিরাপত্তা ঝুঁকিতে পড়ে মানুষ প্রতারণার শিকার হচ্ছে।</a:t>
            </a:r>
            <a:endParaRPr sz="28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07A491-CE56-4A6C-AC81-39FBB6BE5A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286" y="626150"/>
            <a:ext cx="8609428" cy="53059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963"/>
            <a:ext cx="8229600" cy="864193"/>
          </a:xfrm>
        </p:spPr>
        <p:txBody>
          <a:bodyPr/>
          <a:lstStyle/>
          <a:p>
            <a:r>
              <a:rPr lang="en-US" b="1" dirty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স</a:t>
            </a:r>
            <a:r>
              <a:rPr lang="as-IN" b="1" dirty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া</a:t>
            </a:r>
            <a:r>
              <a:rPr lang="en-US" b="1" dirty="0" err="1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ইবার</a:t>
            </a:r>
            <a:r>
              <a:rPr lang="en-US" b="1" dirty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b="1" dirty="0" err="1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জগ</a:t>
            </a:r>
            <a:r>
              <a:rPr lang="as-IN" b="1" dirty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ৎ</a:t>
            </a:r>
            <a:endParaRPr dirty="0">
              <a:solidFill>
                <a:srgbClr val="FF00FF"/>
              </a:solidFill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5880303"/>
            <a:ext cx="9144000" cy="86419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স</a:t>
            </a:r>
            <a:r>
              <a:rPr lang="as-IN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া</a:t>
            </a:r>
            <a:r>
              <a:rPr lang="en-US" sz="28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ইবার</a:t>
            </a:r>
            <a:r>
              <a:rPr 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জগ</a:t>
            </a:r>
            <a:r>
              <a:rPr lang="as-IN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ৎ</a:t>
            </a:r>
            <a:r>
              <a:rPr 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as-IN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হ</a:t>
            </a:r>
            <a:r>
              <a:rPr lang="en-US" sz="2400" b="1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লো</a:t>
            </a:r>
            <a:r>
              <a:rPr lang="en-US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2400" b="1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এমন</a:t>
            </a:r>
            <a:r>
              <a:rPr lang="en-US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as-IN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এ</a:t>
            </a:r>
            <a:r>
              <a:rPr lang="en-US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ক</a:t>
            </a:r>
            <a:r>
              <a:rPr lang="as-IN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ট</a:t>
            </a:r>
            <a:r>
              <a:rPr lang="en-US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ি </a:t>
            </a:r>
            <a:r>
              <a:rPr lang="as-IN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ড</a:t>
            </a:r>
            <a:r>
              <a:rPr lang="en-US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ি</a:t>
            </a:r>
            <a:r>
              <a:rPr lang="as-IN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জ</a:t>
            </a:r>
            <a:r>
              <a:rPr lang="en-US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ি</a:t>
            </a:r>
            <a:r>
              <a:rPr lang="as-IN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ট</a:t>
            </a:r>
            <a:r>
              <a:rPr lang="en-US" sz="2400" b="1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াল</a:t>
            </a:r>
            <a:r>
              <a:rPr lang="en-US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2400" b="1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স্থান</a:t>
            </a:r>
            <a:r>
              <a:rPr lang="en-US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2400" b="1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যেখানে</a:t>
            </a:r>
            <a:r>
              <a:rPr lang="en-US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2400" b="1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মানুষ</a:t>
            </a:r>
            <a:r>
              <a:rPr lang="en-US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2400" b="1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একে</a:t>
            </a:r>
            <a:r>
              <a:rPr lang="en-US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2400" b="1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অপরে</a:t>
            </a:r>
            <a:r>
              <a:rPr lang="as-IN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র</a:t>
            </a:r>
            <a:r>
              <a:rPr lang="en-US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as-IN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স</a:t>
            </a:r>
            <a:r>
              <a:rPr lang="en-US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া</a:t>
            </a:r>
            <a:r>
              <a:rPr lang="as-IN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থ</a:t>
            </a:r>
            <a:r>
              <a:rPr lang="en-US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ে </a:t>
            </a:r>
            <a:r>
              <a:rPr lang="en-US" sz="2400" b="1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ইন্টারনেটের</a:t>
            </a:r>
            <a:r>
              <a:rPr lang="en-US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2400" b="1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সাথে</a:t>
            </a:r>
            <a:r>
              <a:rPr lang="en-US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 য</a:t>
            </a:r>
            <a:r>
              <a:rPr lang="as-IN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ো</a:t>
            </a:r>
            <a:r>
              <a:rPr lang="en-US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গ</a:t>
            </a:r>
            <a:r>
              <a:rPr lang="as-IN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া</a:t>
            </a:r>
            <a:r>
              <a:rPr lang="en-US" sz="2400" b="1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যোগ</a:t>
            </a:r>
            <a:r>
              <a:rPr lang="en-US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2400" b="1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করতে</a:t>
            </a:r>
            <a:r>
              <a:rPr lang="en-US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2400" b="1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পা</a:t>
            </a:r>
            <a:r>
              <a:rPr lang="as-IN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র</a:t>
            </a:r>
            <a:r>
              <a:rPr lang="en-US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ে </a:t>
            </a:r>
            <a:r>
              <a:rPr lang="en-US" sz="2400" b="1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এবং</a:t>
            </a:r>
            <a:r>
              <a:rPr lang="en-US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2400" b="1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তথ্য</a:t>
            </a:r>
            <a:r>
              <a:rPr lang="en-US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2400" b="1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পেতে</a:t>
            </a:r>
            <a:r>
              <a:rPr lang="en-US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2400" b="1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পারে</a:t>
            </a:r>
            <a:r>
              <a:rPr lang="en-US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।</a:t>
            </a:r>
            <a:endParaRPr sz="2400" b="1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8EDAB6-360D-4B0F-8AEB-99A8932894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051" y="678766"/>
            <a:ext cx="7503869" cy="5201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59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38E6406-41A9-4802-97AA-D3048CC1B7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703" y="545045"/>
            <a:ext cx="4391025" cy="27091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9F83BF9-FAEA-4488-87BB-CB4AFAB9BE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9057" y="545045"/>
            <a:ext cx="4320638" cy="27091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71D6975-0FA9-4894-B1D0-4C68B3D25D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9027" y="3386795"/>
            <a:ext cx="4802615" cy="266692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5B6B22AD-F2F0-4016-89CC-83F3E7EA0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668" y="0"/>
            <a:ext cx="8229600" cy="545044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স</a:t>
            </a:r>
            <a:r>
              <a:rPr lang="as-IN" sz="3200" b="1" dirty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া</a:t>
            </a:r>
            <a:r>
              <a:rPr lang="en-US" sz="3200" b="1" dirty="0" err="1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ইবার</a:t>
            </a:r>
            <a:r>
              <a:rPr lang="en-US" sz="3200" b="1" dirty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200" b="1" dirty="0" err="1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জগ</a:t>
            </a:r>
            <a:r>
              <a:rPr lang="as-IN" sz="3200" b="1" dirty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ৎ</a:t>
            </a:r>
            <a:endParaRPr sz="3200" dirty="0">
              <a:solidFill>
                <a:srgbClr val="FF00FF"/>
              </a:solidFill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198F06-A4F1-4F64-9BDB-CFA39FDDC8EF}"/>
              </a:ext>
            </a:extLst>
          </p:cNvPr>
          <p:cNvSpPr txBox="1"/>
          <p:nvPr/>
        </p:nvSpPr>
        <p:spPr>
          <a:xfrm>
            <a:off x="303075" y="6029449"/>
            <a:ext cx="84892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s-IN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য</a:t>
            </a:r>
            <a:r>
              <a:rPr lang="en-US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া </a:t>
            </a:r>
            <a:r>
              <a:rPr lang="as-IN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ব</a:t>
            </a:r>
            <a:r>
              <a:rPr lang="en-US" sz="28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াহ্যিক</a:t>
            </a:r>
            <a:r>
              <a:rPr lang="en-US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28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জগতের</a:t>
            </a:r>
            <a:r>
              <a:rPr lang="en-US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28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সমান্তরাল</a:t>
            </a:r>
            <a:r>
              <a:rPr lang="en-US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28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এমন</a:t>
            </a:r>
            <a:r>
              <a:rPr lang="en-US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28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একটি</a:t>
            </a:r>
            <a:r>
              <a:rPr lang="en-US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as-IN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জ</a:t>
            </a:r>
            <a:r>
              <a:rPr lang="en-US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গ</a:t>
            </a:r>
            <a:r>
              <a:rPr lang="as-IN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ৎ</a:t>
            </a:r>
            <a:r>
              <a:rPr lang="en-US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 - </a:t>
            </a:r>
            <a:r>
              <a:rPr lang="as-IN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যা </a:t>
            </a:r>
            <a:r>
              <a:rPr lang="as-IN" sz="2800" b="1" dirty="0">
                <a:solidFill>
                  <a:srgbClr val="0B68A7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ইন্টারনেট</a:t>
            </a:r>
            <a:r>
              <a:rPr lang="as-IN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, </a:t>
            </a:r>
            <a:r>
              <a:rPr lang="as-IN" sz="2800" b="1" dirty="0">
                <a:solidFill>
                  <a:srgbClr val="7030A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ডেটা</a:t>
            </a:r>
            <a:r>
              <a:rPr lang="as-IN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 এবং </a:t>
            </a:r>
            <a:r>
              <a:rPr lang="as-IN" sz="2800" b="1" dirty="0">
                <a:solidFill>
                  <a:srgbClr val="B262A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কোড</a:t>
            </a:r>
            <a:r>
              <a:rPr lang="as-IN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 দ্বারা গঠিত</a:t>
            </a:r>
            <a:r>
              <a:rPr lang="en-US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।</a:t>
            </a:r>
            <a:endParaRPr lang="en-US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4D19E3-8873-44D6-AB78-20FE292B5F9F}"/>
              </a:ext>
            </a:extLst>
          </p:cNvPr>
          <p:cNvSpPr txBox="1"/>
          <p:nvPr/>
        </p:nvSpPr>
        <p:spPr>
          <a:xfrm>
            <a:off x="232118" y="3386795"/>
            <a:ext cx="18147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s-IN" sz="2800" b="1" dirty="0">
                <a:solidFill>
                  <a:srgbClr val="0B68A7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ইন্টারনেট</a:t>
            </a:r>
            <a:r>
              <a:rPr lang="as-IN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endParaRPr lang="en-US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6A94EB-3CFC-4C25-A802-B2493DDCCB21}"/>
              </a:ext>
            </a:extLst>
          </p:cNvPr>
          <p:cNvSpPr txBox="1"/>
          <p:nvPr/>
        </p:nvSpPr>
        <p:spPr>
          <a:xfrm>
            <a:off x="7431567" y="3320318"/>
            <a:ext cx="9208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s-IN" sz="2800" b="1" dirty="0">
                <a:solidFill>
                  <a:srgbClr val="7030A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ডেটা</a:t>
            </a:r>
            <a:endParaRPr lang="en-US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63B905-8EFD-4546-85E9-3111DF471778}"/>
              </a:ext>
            </a:extLst>
          </p:cNvPr>
          <p:cNvSpPr txBox="1"/>
          <p:nvPr/>
        </p:nvSpPr>
        <p:spPr>
          <a:xfrm>
            <a:off x="7023602" y="5447196"/>
            <a:ext cx="868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s-IN" sz="2800" b="1" dirty="0">
                <a:solidFill>
                  <a:srgbClr val="B262A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কোড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29221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5B6B22AD-F2F0-4016-89CC-83F3E7EA0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668" y="16596"/>
            <a:ext cx="8229600" cy="669125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স</a:t>
            </a:r>
            <a:r>
              <a:rPr lang="as-IN" sz="3200" b="1" dirty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া</a:t>
            </a:r>
            <a:r>
              <a:rPr lang="en-US" sz="3200" b="1" dirty="0" err="1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ইবার</a:t>
            </a:r>
            <a:r>
              <a:rPr lang="en-US" sz="3200" b="1" dirty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200" b="1" dirty="0" err="1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জগ</a:t>
            </a:r>
            <a:r>
              <a:rPr lang="as-IN" sz="3200" b="1" dirty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ৎ</a:t>
            </a:r>
            <a:endParaRPr sz="3200" dirty="0">
              <a:solidFill>
                <a:srgbClr val="FF00FF"/>
              </a:solidFill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198F06-A4F1-4F64-9BDB-CFA39FDDC8EF}"/>
              </a:ext>
            </a:extLst>
          </p:cNvPr>
          <p:cNvSpPr txBox="1"/>
          <p:nvPr/>
        </p:nvSpPr>
        <p:spPr>
          <a:xfrm>
            <a:off x="303075" y="5772633"/>
            <a:ext cx="87519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s-IN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সাইবার জগৎ ক্রমাগত ক্রমবর্ধমান এবং বিকশিত হচ্ছে এবং এটি আমাদের জীবনের একটি অপরিহার্য অংশ হয়ে উঠেছে।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99B57B-4482-4571-B944-4FC18226C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625" y="685721"/>
            <a:ext cx="7524750" cy="501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933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DF6175E-B57A-498A-A999-A416BC9719D9}"/>
              </a:ext>
            </a:extLst>
          </p:cNvPr>
          <p:cNvSpPr/>
          <p:nvPr/>
        </p:nvSpPr>
        <p:spPr>
          <a:xfrm>
            <a:off x="1558996" y="2105561"/>
            <a:ext cx="6026009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6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ধন্যবাদ</a:t>
            </a:r>
            <a:endParaRPr lang="en-US" sz="166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8552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CDB5D11-64DD-4605-AF69-44ED315DD051}"/>
              </a:ext>
            </a:extLst>
          </p:cNvPr>
          <p:cNvSpPr/>
          <p:nvPr/>
        </p:nvSpPr>
        <p:spPr>
          <a:xfrm>
            <a:off x="154744" y="1782688"/>
            <a:ext cx="88345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SolaimanLipi" panose="03000609000000000000" pitchFamily="65" charset="0"/>
                <a:cs typeface="SolaimanLipi" panose="03000609000000000000" pitchFamily="65" charset="0"/>
              </a:rPr>
              <a:t>১। </a:t>
            </a:r>
            <a:r>
              <a:rPr lang="as-IN" sz="2400" dirty="0">
                <a:latin typeface="SolaimanLipi" panose="03000609000000000000" pitchFamily="65" charset="0"/>
                <a:cs typeface="SolaimanLipi" panose="03000609000000000000" pitchFamily="65" charset="0"/>
              </a:rPr>
              <a:t>তথ্যের গুরুত্ব ও মূল্য ব্যাখ্যা করতে পারবে।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ED2CC44-FEA0-4987-AFF7-595FC8005FDA}"/>
              </a:ext>
            </a:extLst>
          </p:cNvPr>
          <p:cNvSpPr/>
          <p:nvPr/>
        </p:nvSpPr>
        <p:spPr>
          <a:xfrm>
            <a:off x="154744" y="608504"/>
            <a:ext cx="42931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এই পাঠ শেষে শিক্ষার্থীরা —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E7603D3-591C-42ED-A753-B7DD91EC2463}"/>
              </a:ext>
            </a:extLst>
          </p:cNvPr>
          <p:cNvSpPr/>
          <p:nvPr/>
        </p:nvSpPr>
        <p:spPr>
          <a:xfrm>
            <a:off x="154744" y="2321557"/>
            <a:ext cx="88345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SolaimanLipi" panose="03000609000000000000" pitchFamily="65" charset="0"/>
                <a:cs typeface="SolaimanLipi" panose="03000609000000000000" pitchFamily="65" charset="0"/>
              </a:rPr>
              <a:t>২। </a:t>
            </a:r>
            <a:r>
              <a:rPr lang="as-IN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তথ্যের প্রকারভেদ</a:t>
            </a:r>
            <a:r>
              <a:rPr lang="as-IN" sz="2400" dirty="0">
                <a:latin typeface="SolaimanLipi" panose="03000609000000000000" pitchFamily="65" charset="0"/>
                <a:cs typeface="SolaimanLipi" panose="03000609000000000000" pitchFamily="65" charset="0"/>
              </a:rPr>
              <a:t> (উন্মুক্ত ও গোপনীয় তথ্য) চিহ্নিত ও তুলনা করতে পারবে।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32642DA-3345-42CF-8381-FD37CC905531}"/>
              </a:ext>
            </a:extLst>
          </p:cNvPr>
          <p:cNvSpPr/>
          <p:nvPr/>
        </p:nvSpPr>
        <p:spPr>
          <a:xfrm>
            <a:off x="154744" y="2860426"/>
            <a:ext cx="88345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SolaimanLipi" panose="03000609000000000000" pitchFamily="65" charset="0"/>
                <a:cs typeface="SolaimanLipi" panose="03000609000000000000" pitchFamily="65" charset="0"/>
              </a:rPr>
              <a:t>৩। </a:t>
            </a:r>
            <a:r>
              <a:rPr lang="as-IN" sz="2400" dirty="0">
                <a:latin typeface="SolaimanLipi" panose="03000609000000000000" pitchFamily="65" charset="0"/>
                <a:cs typeface="SolaimanLipi" panose="03000609000000000000" pitchFamily="65" charset="0"/>
              </a:rPr>
              <a:t>উন্মুক্ত তথ্য এবং গোপনীয় তথ্য ব্যবহারের ক্ষেত্রে অনুমতির প্রয়োজনীয়তা</a:t>
            </a:r>
            <a:endParaRPr lang="en-US" sz="24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  <a:p>
            <a:r>
              <a:rPr lang="en-US" sz="2400" dirty="0">
                <a:latin typeface="SolaimanLipi" panose="03000609000000000000" pitchFamily="65" charset="0"/>
                <a:cs typeface="SolaimanLipi" panose="03000609000000000000" pitchFamily="65" charset="0"/>
              </a:rPr>
              <a:t>    </a:t>
            </a:r>
            <a:r>
              <a:rPr lang="as-IN" sz="2400" dirty="0">
                <a:latin typeface="SolaimanLipi" panose="03000609000000000000" pitchFamily="65" charset="0"/>
                <a:cs typeface="SolaimanLipi" panose="03000609000000000000" pitchFamily="65" charset="0"/>
              </a:rPr>
              <a:t> ব্যাখ্যা করতে পারবে।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DF1BFD5-573B-4F53-98CF-9FEB3BC18F12}"/>
              </a:ext>
            </a:extLst>
          </p:cNvPr>
          <p:cNvSpPr/>
          <p:nvPr/>
        </p:nvSpPr>
        <p:spPr>
          <a:xfrm>
            <a:off x="154744" y="3768627"/>
            <a:ext cx="88345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SolaimanLipi" panose="03000609000000000000" pitchFamily="65" charset="0"/>
                <a:cs typeface="SolaimanLipi" panose="03000609000000000000" pitchFamily="65" charset="0"/>
              </a:rPr>
              <a:t>৪। </a:t>
            </a:r>
            <a:r>
              <a:rPr lang="as-IN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ডিজিটাল প্রযুক্তি</a:t>
            </a:r>
            <a:r>
              <a:rPr lang="as-IN" sz="2400" dirty="0">
                <a:latin typeface="SolaimanLipi" panose="03000609000000000000" pitchFamily="65" charset="0"/>
                <a:cs typeface="SolaimanLipi" panose="03000609000000000000" pitchFamily="65" charset="0"/>
              </a:rPr>
              <a:t> কী এবং তা কীভাবে তথ্য প্রক্রিয়াকরণ ও সংরক্ষণের কাজে</a:t>
            </a:r>
            <a:endParaRPr lang="en-US" sz="24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  <a:p>
            <a:r>
              <a:rPr lang="en-US" sz="2400" dirty="0">
                <a:latin typeface="SolaimanLipi" panose="03000609000000000000" pitchFamily="65" charset="0"/>
                <a:cs typeface="SolaimanLipi" panose="03000609000000000000" pitchFamily="65" charset="0"/>
              </a:rPr>
              <a:t>    </a:t>
            </a:r>
            <a:r>
              <a:rPr lang="as-IN" sz="2400" dirty="0">
                <a:latin typeface="SolaimanLipi" panose="03000609000000000000" pitchFamily="65" charset="0"/>
                <a:cs typeface="SolaimanLipi" panose="03000609000000000000" pitchFamily="65" charset="0"/>
              </a:rPr>
              <a:t> ব্যবহৃত হয় তা ব্যাখ্যা করতে পারবে।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5CAC657-F9B3-43D3-9062-945F36222870}"/>
              </a:ext>
            </a:extLst>
          </p:cNvPr>
          <p:cNvSpPr/>
          <p:nvPr/>
        </p:nvSpPr>
        <p:spPr>
          <a:xfrm>
            <a:off x="154744" y="4676828"/>
            <a:ext cx="88345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SolaimanLipi" panose="03000609000000000000" pitchFamily="65" charset="0"/>
                <a:cs typeface="SolaimanLipi" panose="03000609000000000000" pitchFamily="65" charset="0"/>
              </a:rPr>
              <a:t>৫। </a:t>
            </a:r>
            <a:r>
              <a:rPr lang="as-IN" sz="2400" dirty="0">
                <a:latin typeface="SolaimanLipi" panose="03000609000000000000" pitchFamily="65" charset="0"/>
                <a:cs typeface="SolaimanLipi" panose="03000609000000000000" pitchFamily="65" charset="0"/>
              </a:rPr>
              <a:t>ডিজিটাল প্রযুক্তির বিস্তারের ফলে সৃষ্ট </a:t>
            </a:r>
            <a:r>
              <a:rPr lang="as-IN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সাইবার ঝুঁকি ও অপরাধের ধরন</a:t>
            </a:r>
            <a:r>
              <a:rPr lang="as-IN" sz="2400" dirty="0">
                <a:latin typeface="SolaimanLipi" panose="03000609000000000000" pitchFamily="65" charset="0"/>
                <a:cs typeface="SolaimanLipi" panose="03000609000000000000" pitchFamily="65" charset="0"/>
              </a:rPr>
              <a:t> চিহ্নিত</a:t>
            </a:r>
            <a:endParaRPr lang="en-US" sz="24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  <a:p>
            <a:r>
              <a:rPr lang="en-US" sz="2400" dirty="0">
                <a:latin typeface="SolaimanLipi" panose="03000609000000000000" pitchFamily="65" charset="0"/>
                <a:cs typeface="SolaimanLipi" panose="03000609000000000000" pitchFamily="65" charset="0"/>
              </a:rPr>
              <a:t>    </a:t>
            </a:r>
            <a:r>
              <a:rPr lang="as-IN" sz="2400" dirty="0">
                <a:latin typeface="SolaimanLipi" panose="03000609000000000000" pitchFamily="65" charset="0"/>
                <a:cs typeface="SolaimanLipi" panose="03000609000000000000" pitchFamily="65" charset="0"/>
              </a:rPr>
              <a:t> করতে পারবে।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51AD3DF-8B87-4E36-85F1-13BAC9BF91C2}"/>
              </a:ext>
            </a:extLst>
          </p:cNvPr>
          <p:cNvSpPr/>
          <p:nvPr/>
        </p:nvSpPr>
        <p:spPr>
          <a:xfrm>
            <a:off x="154744" y="5585031"/>
            <a:ext cx="88345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SolaimanLipi" panose="03000609000000000000" pitchFamily="65" charset="0"/>
                <a:cs typeface="SolaimanLipi" panose="03000609000000000000" pitchFamily="65" charset="0"/>
              </a:rPr>
              <a:t>৬। </a:t>
            </a:r>
            <a:r>
              <a:rPr lang="as-IN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সাইবার জগত</a:t>
            </a:r>
            <a:r>
              <a:rPr lang="as-IN" sz="2400" dirty="0">
                <a:latin typeface="SolaimanLipi" panose="03000609000000000000" pitchFamily="65" charset="0"/>
                <a:cs typeface="SolaimanLipi" panose="03000609000000000000" pitchFamily="65" charset="0"/>
              </a:rPr>
              <a:t> বা ডিজিটাল দুনিয়ার ধারণা ব্যাখ্যা করতে পারবে এবং তা</a:t>
            </a:r>
            <a:endParaRPr lang="en-US" sz="24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  <a:p>
            <a:r>
              <a:rPr lang="en-US" sz="2400" dirty="0">
                <a:latin typeface="SolaimanLipi" panose="03000609000000000000" pitchFamily="65" charset="0"/>
                <a:cs typeface="SolaimanLipi" panose="03000609000000000000" pitchFamily="65" charset="0"/>
              </a:rPr>
              <a:t>    </a:t>
            </a:r>
            <a:r>
              <a:rPr lang="as-IN" sz="2400" dirty="0">
                <a:latin typeface="SolaimanLipi" panose="03000609000000000000" pitchFamily="65" charset="0"/>
                <a:cs typeface="SolaimanLipi" panose="03000609000000000000" pitchFamily="65" charset="0"/>
              </a:rPr>
              <a:t> কীভাবে আমাদের জীবনের সঙ্গে সম্পৃক্ত তা ব্যাখ্যা করতে পারবে।</a:t>
            </a:r>
          </a:p>
        </p:txBody>
      </p:sp>
    </p:spTree>
    <p:extLst>
      <p:ext uri="{BB962C8B-B14F-4D97-AF65-F5344CB8AC3E}">
        <p14:creationId xmlns:p14="http://schemas.microsoft.com/office/powerpoint/2010/main" val="3944246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382" y="7352"/>
            <a:ext cx="8229600" cy="833334"/>
          </a:xfrm>
        </p:spPr>
        <p:txBody>
          <a:bodyPr/>
          <a:lstStyle/>
          <a:p>
            <a:r>
              <a:rPr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তথ্যের</a:t>
            </a:r>
            <a:r>
              <a:rPr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নিরাপত্তার</a:t>
            </a:r>
            <a:r>
              <a:rPr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গুরুত্ব</a:t>
            </a:r>
            <a:endParaRPr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D49A38-5698-4195-A319-A6E70392C3E5}"/>
              </a:ext>
            </a:extLst>
          </p:cNvPr>
          <p:cNvSpPr txBox="1"/>
          <p:nvPr/>
        </p:nvSpPr>
        <p:spPr>
          <a:xfrm>
            <a:off x="172329" y="5492773"/>
            <a:ext cx="88556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বর্তমান সময়ে </a:t>
            </a:r>
            <a:r>
              <a:rPr lang="as-IN" sz="3200" b="1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তথ্য</a:t>
            </a:r>
            <a:r>
              <a:rPr lang="as-IN"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 মানুষের সবচেয়ে মূল্যবান সম্পদ।</a:t>
            </a:r>
            <a:r>
              <a:rPr lang="en-US"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as-IN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উন্মুক্ত তথ্য </a:t>
            </a:r>
            <a:r>
              <a:rPr lang="as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ও </a:t>
            </a:r>
            <a:r>
              <a:rPr lang="as-IN" sz="32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গোপনীয় তথ্য</a:t>
            </a:r>
            <a:r>
              <a:rPr lang="as-IN" sz="3200" dirty="0">
                <a:solidFill>
                  <a:schemeClr val="accent6">
                    <a:lumMod val="75000"/>
                  </a:schemeClr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  </a:t>
            </a:r>
            <a:r>
              <a:rPr lang="as-IN"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নামে তথ্যের দুটি প্রকারভেদ রয়েছে।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2AF16B-8988-440F-83DB-0236FA4F32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335" y="826618"/>
            <a:ext cx="7937695" cy="46303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0"/>
          </a:xfrm>
        </p:spPr>
        <p:txBody>
          <a:bodyPr/>
          <a:lstStyle/>
          <a:p>
            <a:r>
              <a:rPr lang="as-IN" dirty="0">
                <a:solidFill>
                  <a:srgbClr val="7030A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উন্মুক্ত তথ্য</a:t>
            </a:r>
            <a:endParaRPr dirty="0">
              <a:solidFill>
                <a:srgbClr val="7030A0"/>
              </a:solidFill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757A308-47DC-4AAE-9718-1E97ED01ED54}"/>
              </a:ext>
            </a:extLst>
          </p:cNvPr>
          <p:cNvSpPr txBox="1">
            <a:spLocks/>
          </p:cNvSpPr>
          <p:nvPr/>
        </p:nvSpPr>
        <p:spPr>
          <a:xfrm>
            <a:off x="1659989" y="6156582"/>
            <a:ext cx="6260122" cy="5952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as-IN" sz="3600" dirty="0">
                <a:solidFill>
                  <a:srgbClr val="0000FF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উন্মুক্ত তথ্য: সকলের জন্য উন্মুক্ত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CB972B2-2B2F-4D85-BA58-3238A38F1855}"/>
              </a:ext>
            </a:extLst>
          </p:cNvPr>
          <p:cNvSpPr/>
          <p:nvPr/>
        </p:nvSpPr>
        <p:spPr>
          <a:xfrm>
            <a:off x="655782" y="3136612"/>
            <a:ext cx="1670650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as-IN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সংবাদ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পত্র</a:t>
            </a: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2389076-3D17-490D-8D95-8ABBB65FFD86}"/>
              </a:ext>
            </a:extLst>
          </p:cNvPr>
          <p:cNvSpPr/>
          <p:nvPr/>
        </p:nvSpPr>
        <p:spPr>
          <a:xfrm>
            <a:off x="6817570" y="3065107"/>
            <a:ext cx="936475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as-IN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প্রবন্ধ</a:t>
            </a: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31309BB-DE89-40CE-9A5E-7B5FF7D4D4E6}"/>
              </a:ext>
            </a:extLst>
          </p:cNvPr>
          <p:cNvSpPr/>
          <p:nvPr/>
        </p:nvSpPr>
        <p:spPr>
          <a:xfrm>
            <a:off x="3627669" y="5571807"/>
            <a:ext cx="1888659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as-IN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প্রেস রিলিজ</a:t>
            </a: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98ABA51-7F19-4B87-B7B2-63739A84E0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4" y="743898"/>
            <a:ext cx="4305300" cy="23431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593E251-E69B-43A9-ABCA-F9AB194E32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2419" y="743898"/>
            <a:ext cx="4352925" cy="24003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5AD1DDA-01DC-4A96-94C4-5EE5CC2EFC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6906" y="3180064"/>
            <a:ext cx="4371975" cy="240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899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557" y="-39186"/>
            <a:ext cx="8229600" cy="658164"/>
          </a:xfrm>
        </p:spPr>
        <p:txBody>
          <a:bodyPr>
            <a:normAutofit/>
          </a:bodyPr>
          <a:lstStyle/>
          <a:p>
            <a:r>
              <a:rPr lang="as-IN" sz="3600" b="1" dirty="0">
                <a:solidFill>
                  <a:srgbClr val="00990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গোপনীয় তথ্য</a:t>
            </a:r>
            <a:endParaRPr sz="36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757A308-47DC-4AAE-9718-1E97ED01ED54}"/>
              </a:ext>
            </a:extLst>
          </p:cNvPr>
          <p:cNvSpPr txBox="1">
            <a:spLocks/>
          </p:cNvSpPr>
          <p:nvPr/>
        </p:nvSpPr>
        <p:spPr>
          <a:xfrm>
            <a:off x="137394" y="6219425"/>
            <a:ext cx="8869211" cy="5952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as-IN" b="1" dirty="0">
                <a:solidFill>
                  <a:srgbClr val="00990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গোপনীয় তথ্য: অনুমোদিত ব্যক্তিদের জন্য সংরক্ষিত</a:t>
            </a:r>
            <a:r>
              <a:rPr lang="en-US" b="1" dirty="0">
                <a:solidFill>
                  <a:srgbClr val="00990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 ।</a:t>
            </a:r>
            <a:endParaRPr lang="as-IN" b="1" dirty="0">
              <a:solidFill>
                <a:srgbClr val="009900"/>
              </a:solidFill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91DD4E6-9B65-4364-8488-71C2A4406D3D}"/>
              </a:ext>
            </a:extLst>
          </p:cNvPr>
          <p:cNvSpPr/>
          <p:nvPr/>
        </p:nvSpPr>
        <p:spPr>
          <a:xfrm>
            <a:off x="227836" y="3044099"/>
            <a:ext cx="2077813" cy="523220"/>
          </a:xfrm>
          <a:prstGeom prst="rect">
            <a:avLst/>
          </a:prstGeom>
          <a:solidFill>
            <a:srgbClr val="FF99FF"/>
          </a:solidFill>
        </p:spPr>
        <p:txBody>
          <a:bodyPr wrap="none">
            <a:spAutoFit/>
          </a:bodyPr>
          <a:lstStyle/>
          <a:p>
            <a:r>
              <a:rPr lang="as-I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বাণিজ্যিক চুক্তি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68DAB3E-0979-4A7E-A923-CC7D884649B3}"/>
              </a:ext>
            </a:extLst>
          </p:cNvPr>
          <p:cNvSpPr/>
          <p:nvPr/>
        </p:nvSpPr>
        <p:spPr>
          <a:xfrm>
            <a:off x="3672463" y="5539598"/>
            <a:ext cx="1465466" cy="523220"/>
          </a:xfrm>
          <a:prstGeom prst="rect">
            <a:avLst/>
          </a:prstGeom>
          <a:solidFill>
            <a:srgbClr val="FF99FF"/>
          </a:solidFill>
        </p:spPr>
        <p:txBody>
          <a:bodyPr wrap="none">
            <a:spAutoFit/>
          </a:bodyPr>
          <a:lstStyle/>
          <a:p>
            <a:r>
              <a:rPr lang="as-I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পাসওয়ার্ড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7439B9A-FD84-454F-84FC-6DBDA8F33762}"/>
              </a:ext>
            </a:extLst>
          </p:cNvPr>
          <p:cNvSpPr/>
          <p:nvPr/>
        </p:nvSpPr>
        <p:spPr>
          <a:xfrm>
            <a:off x="6507983" y="3057360"/>
            <a:ext cx="2457724" cy="523220"/>
          </a:xfrm>
          <a:prstGeom prst="rect">
            <a:avLst/>
          </a:prstGeom>
          <a:solidFill>
            <a:srgbClr val="FF99FF"/>
          </a:solidFill>
        </p:spPr>
        <p:txBody>
          <a:bodyPr wrap="none">
            <a:spAutoFit/>
          </a:bodyPr>
          <a:lstStyle/>
          <a:p>
            <a:r>
              <a:rPr lang="as-I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জাতীয় পরিচয়পত্র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FFEBC1-440A-4828-9265-CE76447FC4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507" y="584387"/>
            <a:ext cx="4260285" cy="23907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4F1336A-0F83-475C-9820-78B623394B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792" y="591364"/>
            <a:ext cx="4266014" cy="23812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88547FF-D4A1-438B-A4A1-84844DA1AD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5396" y="3044048"/>
            <a:ext cx="4419600" cy="249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171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  <p:bldP spid="9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BD783D4-375B-494D-9F63-5E2A0A9A25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77" y="1479056"/>
            <a:ext cx="4519123" cy="30099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3C176DB-F9BC-4550-BB05-022F6CAF6361}"/>
              </a:ext>
            </a:extLst>
          </p:cNvPr>
          <p:cNvSpPr/>
          <p:nvPr/>
        </p:nvSpPr>
        <p:spPr>
          <a:xfrm>
            <a:off x="1817303" y="333229"/>
            <a:ext cx="51321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চতুর্থ শিল্প বিপ্লবের যুগ</a:t>
            </a:r>
            <a:r>
              <a:rPr lang="en-US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6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এব</a:t>
            </a:r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ং</a:t>
            </a:r>
            <a:r>
              <a:rPr lang="en-US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-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790E863-D0B3-4119-B032-D87BCA641DA8}"/>
              </a:ext>
            </a:extLst>
          </p:cNvPr>
          <p:cNvSpPr/>
          <p:nvPr/>
        </p:nvSpPr>
        <p:spPr>
          <a:xfrm>
            <a:off x="323850" y="5378943"/>
            <a:ext cx="84963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s-IN" sz="2800" b="1" dirty="0">
                <a:solidFill>
                  <a:srgbClr val="3957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চতুর্থ শিল্প বিপ্লবের </a:t>
            </a:r>
            <a:r>
              <a:rPr lang="as-IN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এই যুগে আমাদের বিভিন্ন প্রয়োজনে ব্যক্তিগত তথ্য প্রদানের মাধ্যম হিসেবে </a:t>
            </a:r>
            <a:r>
              <a:rPr lang="as-IN" sz="2800" b="1" dirty="0">
                <a:solidFill>
                  <a:srgbClr val="1C75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ডিজিটাল প্রযুক্তি </a:t>
            </a:r>
            <a:r>
              <a:rPr lang="as-IN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ব্যবহার করতে হয়।</a:t>
            </a:r>
            <a:endParaRPr lang="en-US" sz="28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7D39194-4298-4AFC-A34E-B46C9518DF73}"/>
              </a:ext>
            </a:extLst>
          </p:cNvPr>
          <p:cNvSpPr/>
          <p:nvPr/>
        </p:nvSpPr>
        <p:spPr>
          <a:xfrm>
            <a:off x="3084184" y="2781886"/>
            <a:ext cx="1209822" cy="1294228"/>
          </a:xfrm>
          <a:prstGeom prst="roundRect">
            <a:avLst/>
          </a:prstGeom>
          <a:noFill/>
          <a:ln w="76200">
            <a:solidFill>
              <a:srgbClr val="FF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FF"/>
                </a:solidFill>
              </a:ln>
              <a:noFill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7BB74FB-1572-49EB-B37A-155DD5BEEA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4877" y="1479056"/>
            <a:ext cx="4519123" cy="300989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E330106-8CF7-43F2-BE39-62F61EA66A73}"/>
              </a:ext>
            </a:extLst>
          </p:cNvPr>
          <p:cNvSpPr/>
          <p:nvPr/>
        </p:nvSpPr>
        <p:spPr>
          <a:xfrm>
            <a:off x="759656" y="4564617"/>
            <a:ext cx="28838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2400" b="1" dirty="0">
                <a:solidFill>
                  <a:srgbClr val="3957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চতুর্থ শিল্প বিপ্লবের</a:t>
            </a:r>
            <a:r>
              <a:rPr lang="en-US" sz="2400" b="1" dirty="0">
                <a:solidFill>
                  <a:srgbClr val="3957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as-IN" sz="2400" b="1" dirty="0">
                <a:solidFill>
                  <a:srgbClr val="3957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ধ</a:t>
            </a:r>
            <a:r>
              <a:rPr lang="en-US" sz="2400" b="1" dirty="0">
                <a:solidFill>
                  <a:srgbClr val="3957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া</a:t>
            </a:r>
            <a:r>
              <a:rPr lang="as-IN" sz="2400" b="1" dirty="0">
                <a:solidFill>
                  <a:srgbClr val="3957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প </a:t>
            </a:r>
            <a:endParaRPr lang="en-US" sz="2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BE47F09-A441-422A-8DF2-BDD4716D8427}"/>
              </a:ext>
            </a:extLst>
          </p:cNvPr>
          <p:cNvSpPr/>
          <p:nvPr/>
        </p:nvSpPr>
        <p:spPr>
          <a:xfrm>
            <a:off x="6017107" y="4564617"/>
            <a:ext cx="20185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sz="2400" b="1" dirty="0">
                <a:solidFill>
                  <a:srgbClr val="1C75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ডিজিটাল প্রযুক্তি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24217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6" grpId="1" animBg="1"/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64193"/>
          </a:xfrm>
        </p:spPr>
        <p:txBody>
          <a:bodyPr/>
          <a:lstStyle/>
          <a:p>
            <a:r>
              <a:rPr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ডিজিটাল</a:t>
            </a:r>
            <a:r>
              <a:rPr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প্রযুক্তি</a:t>
            </a:r>
            <a:endParaRPr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778" y="5767756"/>
            <a:ext cx="9094764" cy="1086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dirty="0" err="1">
                <a:solidFill>
                  <a:schemeClr val="bg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তথ্য</a:t>
            </a:r>
            <a:r>
              <a:rPr dirty="0">
                <a:solidFill>
                  <a:schemeClr val="bg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dirty="0" err="1">
                <a:solidFill>
                  <a:schemeClr val="bg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যোগাযোগ</a:t>
            </a:r>
            <a:r>
              <a:rPr dirty="0">
                <a:solidFill>
                  <a:schemeClr val="bg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, </a:t>
            </a:r>
            <a:r>
              <a:rPr dirty="0" err="1">
                <a:solidFill>
                  <a:schemeClr val="bg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হিসাব-নিকাশ</a:t>
            </a:r>
            <a:r>
              <a:rPr dirty="0">
                <a:solidFill>
                  <a:schemeClr val="bg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 ও </a:t>
            </a:r>
            <a:r>
              <a:rPr dirty="0" err="1">
                <a:solidFill>
                  <a:schemeClr val="bg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অটোমেশন</a:t>
            </a:r>
            <a:r>
              <a:rPr dirty="0">
                <a:solidFill>
                  <a:schemeClr val="bg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্</a:t>
            </a:r>
            <a:r>
              <a:rPr lang="en-US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এর</a:t>
            </a:r>
            <a:r>
              <a:rPr lang="en-US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as-IN" dirty="0">
                <a:latin typeface="SolaimanLipi" panose="03000609000000000000" pitchFamily="65" charset="0"/>
                <a:cs typeface="SolaimanLipi" panose="03000609000000000000" pitchFamily="65" charset="0"/>
              </a:rPr>
              <a:t>মতো কাজগুলো সুচারুরূপে সম্পন্ন করতে</a:t>
            </a:r>
            <a:endParaRPr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2F2D9EB-CB8A-425F-98C1-24F025BA2235}"/>
              </a:ext>
            </a:extLst>
          </p:cNvPr>
          <p:cNvSpPr txBox="1">
            <a:spLocks/>
          </p:cNvSpPr>
          <p:nvPr/>
        </p:nvSpPr>
        <p:spPr>
          <a:xfrm>
            <a:off x="499408" y="5719645"/>
            <a:ext cx="2820572" cy="68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as-IN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তথ্য যোগাযোগ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,</a:t>
            </a:r>
            <a:endParaRPr lang="as-IN" dirty="0">
              <a:ln w="0"/>
              <a:solidFill>
                <a:schemeClr val="accent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B03E42D-F7A4-498D-B3A7-587C858A0A0E}"/>
              </a:ext>
            </a:extLst>
          </p:cNvPr>
          <p:cNvSpPr txBox="1">
            <a:spLocks/>
          </p:cNvSpPr>
          <p:nvPr/>
        </p:nvSpPr>
        <p:spPr>
          <a:xfrm>
            <a:off x="3186340" y="5738667"/>
            <a:ext cx="2718584" cy="68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as-IN" dirty="0">
                <a:ln w="0"/>
                <a:solidFill>
                  <a:srgbClr val="1C757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হিসাব-নিকাশ ও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B722ACF-C769-40E5-AFDF-4A6E4743B0B7}"/>
              </a:ext>
            </a:extLst>
          </p:cNvPr>
          <p:cNvSpPr txBox="1">
            <a:spLocks/>
          </p:cNvSpPr>
          <p:nvPr/>
        </p:nvSpPr>
        <p:spPr>
          <a:xfrm>
            <a:off x="5609499" y="5758642"/>
            <a:ext cx="2032782" cy="68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as-IN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অটোমেশন</a:t>
            </a:r>
            <a:r>
              <a:rPr lang="en-US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endParaRPr lang="as-IN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73C021-BF13-47A8-BF6F-2D4C842157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02" y="773677"/>
            <a:ext cx="4295775" cy="24860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2949C7F-46B1-4B89-B4AB-1AD6FB247F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5632" y="773676"/>
            <a:ext cx="4305300" cy="24860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9890C1D-6B56-47F4-98A6-84AA0CCB84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3590" y="3278915"/>
            <a:ext cx="4657725" cy="245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403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6FD8FA0-75C6-42DF-8CA2-2D7FE016BC12}"/>
              </a:ext>
            </a:extLst>
          </p:cNvPr>
          <p:cNvSpPr/>
          <p:nvPr/>
        </p:nvSpPr>
        <p:spPr>
          <a:xfrm>
            <a:off x="1083206" y="5614840"/>
            <a:ext cx="69775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s-IN"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প্রয়োজনীয় ইলেকট্রনিক যন্ত্রপাতি বা ডিভাইস এবং সিস্টেমকে বোঝায়</a:t>
            </a:r>
            <a:endParaRPr lang="en-US" sz="32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3DE7350-1317-464E-BA73-4C8C56CDAB88}"/>
              </a:ext>
            </a:extLst>
          </p:cNvPr>
          <p:cNvSpPr/>
          <p:nvPr/>
        </p:nvSpPr>
        <p:spPr>
          <a:xfrm>
            <a:off x="2710753" y="67540"/>
            <a:ext cx="28055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ডিজিটাল প্রযুক্তি</a:t>
            </a:r>
            <a:endParaRPr lang="en-US" sz="3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60D9B0-9D6A-46C7-8811-09D3AC7115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" y="652315"/>
            <a:ext cx="8420100" cy="496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595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8D582E0-9ACE-4518-B37E-4BF79650D9DE}"/>
              </a:ext>
            </a:extLst>
          </p:cNvPr>
          <p:cNvSpPr/>
          <p:nvPr/>
        </p:nvSpPr>
        <p:spPr>
          <a:xfrm>
            <a:off x="281643" y="5732197"/>
            <a:ext cx="863382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200" b="1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যা</a:t>
            </a:r>
            <a:r>
              <a:rPr lang="en-US" sz="32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as-IN" sz="32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বাইনারি আকারে ডেটা প্রক্রিয়াকরণ, সংরক্ষণ এবং প্রেরণ</a:t>
            </a:r>
            <a:r>
              <a:rPr lang="en-US" sz="32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200" b="1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করা</a:t>
            </a:r>
            <a:r>
              <a:rPr lang="en-US" sz="32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200" b="1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যায়</a:t>
            </a:r>
            <a:r>
              <a:rPr lang="en-US" sz="32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।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323CA58-901A-407F-BDB4-F5A2C20B7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64193"/>
          </a:xfrm>
        </p:spPr>
        <p:txBody>
          <a:bodyPr/>
          <a:lstStyle/>
          <a:p>
            <a:r>
              <a:rPr lang="as-IN" dirty="0">
                <a:latin typeface="SolaimanLipi" panose="03000609000000000000" pitchFamily="65" charset="0"/>
                <a:cs typeface="SolaimanLipi" panose="03000609000000000000" pitchFamily="65" charset="0"/>
              </a:rPr>
              <a:t>ডিজিটাল প্রযুক্তি</a:t>
            </a:r>
            <a:endParaRPr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362F54-2719-4CA7-B2EF-287AB33430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864193"/>
            <a:ext cx="8282712" cy="4788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844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539</TotalTime>
  <Words>367</Words>
  <Application>Microsoft Office PowerPoint</Application>
  <PresentationFormat>On-screen Show (4:3)</PresentationFormat>
  <Paragraphs>50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SolaimanLipi</vt:lpstr>
      <vt:lpstr>Office Theme</vt:lpstr>
      <vt:lpstr>তথ্যের নিরাপত্তা ও সাইবার ঝুঁকি</vt:lpstr>
      <vt:lpstr>PowerPoint Presentation</vt:lpstr>
      <vt:lpstr>তথ্যের নিরাপত্তার গুরুত্ব</vt:lpstr>
      <vt:lpstr>উন্মুক্ত তথ্য</vt:lpstr>
      <vt:lpstr>গোপনীয় তথ্য</vt:lpstr>
      <vt:lpstr>PowerPoint Presentation</vt:lpstr>
      <vt:lpstr>ডিজিটাল প্রযুক্তি</vt:lpstr>
      <vt:lpstr>PowerPoint Presentation</vt:lpstr>
      <vt:lpstr>ডিজিটাল প্রযুক্তি</vt:lpstr>
      <vt:lpstr>তথ্য নিরাপত্তা ঝুঁকি</vt:lpstr>
      <vt:lpstr>সাইবার জগৎ</vt:lpstr>
      <vt:lpstr>সাইবার জগৎ</vt:lpstr>
      <vt:lpstr>সাইবার জগৎ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তথ্যের নিরাপত্তা ও সাইবার ঝুঁকি</dc:title>
  <dc:subject/>
  <dc:creator/>
  <cp:keywords/>
  <dc:description>generated using python-pptx</dc:description>
  <cp:lastModifiedBy>Nusaiba</cp:lastModifiedBy>
  <cp:revision>280</cp:revision>
  <dcterms:created xsi:type="dcterms:W3CDTF">2013-01-27T09:14:16Z</dcterms:created>
  <dcterms:modified xsi:type="dcterms:W3CDTF">2026-07-30T02:52:35Z</dcterms:modified>
  <cp:category/>
</cp:coreProperties>
</file>