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255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05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3203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96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142620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361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5560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07235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43507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31192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7145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0174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89326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2885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7657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2461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48330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19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224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41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5FB1F-DA20-3877-2E4D-1606D3FDE3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E37CEA-31BB-E5C3-1881-472004623E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6505E-BAEF-B5B1-2296-C4E941712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29F0A-C0D6-46EC-8AE4-271E30197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8971C-3BB4-59AD-E895-2D12709EA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35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877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4087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15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772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01808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793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8364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32E4B602-EFD3-4BC4-BAF2-745629EA10E0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E53971D5-B52A-4505-AE19-1587DBFB099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695834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7F5BC-34D5-816C-D64F-A1C069C8C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118"/>
            <a:ext cx="9144000" cy="1207007"/>
          </a:xfrm>
        </p:spPr>
        <p:txBody>
          <a:bodyPr>
            <a:normAutofit fontScale="90000"/>
          </a:bodyPr>
          <a:lstStyle/>
          <a:p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CFFF5F-F2CC-71A4-9558-98E82FA12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334125"/>
            <a:ext cx="9144000" cy="539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848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199B-1F80-B22D-CF02-8C7929263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</a:rPr>
              <a:t>খাদ্য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খাদ্যগ্রহণ</a:t>
            </a:r>
            <a:r>
              <a:rPr lang="en-US" dirty="0">
                <a:solidFill>
                  <a:srgbClr val="FFFF00"/>
                </a:solidFill>
              </a:rPr>
              <a:t>, </a:t>
            </a:r>
            <a:r>
              <a:rPr lang="en-US" dirty="0" err="1">
                <a:solidFill>
                  <a:srgbClr val="FFFF00"/>
                </a:solidFill>
              </a:rPr>
              <a:t>পরিপাক</a:t>
            </a:r>
            <a:r>
              <a:rPr lang="en-US" dirty="0">
                <a:solidFill>
                  <a:srgbClr val="FFFF00"/>
                </a:solidFill>
              </a:rPr>
              <a:t> ও </a:t>
            </a:r>
            <a:r>
              <a:rPr lang="en-US" dirty="0" err="1">
                <a:solidFill>
                  <a:srgbClr val="FFFF00"/>
                </a:solidFill>
              </a:rPr>
              <a:t>শোষণ</a:t>
            </a:r>
            <a:r>
              <a:rPr lang="en-US" dirty="0">
                <a:solidFill>
                  <a:srgbClr val="FFFF00"/>
                </a:solidFill>
              </a:rPr>
              <a:t> </a:t>
            </a:r>
            <a:r>
              <a:rPr lang="en-US" dirty="0" err="1">
                <a:solidFill>
                  <a:srgbClr val="FFFF00"/>
                </a:solidFill>
              </a:rPr>
              <a:t>পদ্ধতিঃ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934A6A-34BD-6813-8430-FFA4565D7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4" y="1019330"/>
            <a:ext cx="5409627" cy="9743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ধরন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তৃণভোজী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শস্য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গাছের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কচি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খেয়ে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বেঁচে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02637D-B698-54AA-DF39-61840BF418B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993692"/>
            <a:ext cx="5409626" cy="4730202"/>
          </a:xfrm>
        </p:spPr>
        <p:txBody>
          <a:bodyPr>
            <a:normAutofit fontScale="85000" lnSpcReduction="20000"/>
          </a:bodyPr>
          <a:lstStyle/>
          <a:p>
            <a:pPr lvl="0" algn="just"/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খাদ্যগ্রহণ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মুখাঙ্গের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শক্তিশালী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ম্যান্ডিবল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ম্যাক্সিলা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উদ্ভিদ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চিবিয়ে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টুকরো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নেয়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 algn="just"/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লালারস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মিশ্রণ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মুখগহ্বরে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গিলতে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algn="just"/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endParaRPr lang="en-US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ঘাসফড়িংয়ের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বিস্তৃত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অগ্র-পৌষ্টিকনালী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মধ্য-পৌষ্টিকনালী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ৎ-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অগ্র-পৌষ্টিকনালী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ক্রপ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চিবানো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সাময়িকভাবে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ক্রপে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এরপর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ক্রপ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কাইটিনযুক্ত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আরও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পিষে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সূক্ষ্ম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dirty="0"/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F72941-DD19-79D1-1D93-1F9204373C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61154" y="1019331"/>
            <a:ext cx="6026046" cy="214359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</a:pPr>
            <a:r>
              <a:rPr lang="en-US" sz="20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মধ্য-পৌষ্টিকনালী</a:t>
            </a:r>
            <a:r>
              <a:rPr lang="en-US" sz="2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</a:t>
            </a:r>
            <a:r>
              <a:rPr lang="en-US" sz="2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</a:t>
            </a:r>
            <a:r>
              <a:rPr lang="en-US" sz="20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মধ্য-পৌষ্টিকনালীতে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এখানকার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সিকা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পাচক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নিঃসৃত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পাচক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আমিষ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স্নেহ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B69284-FFEF-FAEE-0FF4-0CA618D19EC2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5861154" y="3162925"/>
            <a:ext cx="6044643" cy="3753842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endParaRPr lang="en-US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10000"/>
              </a:lnSpc>
            </a:pP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মধ্য-পৌষ্টিকনালীর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খাদ্যসার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যেমন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অ্যামিনো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গ্লুকোজ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ইত্যাদি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ঘাসফড়িংয়ের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হিমোলিমফে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 algn="just">
              <a:lnSpc>
                <a:spcPct val="110000"/>
              </a:lnSpc>
            </a:pP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অপসারণ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অবশিষ্ট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272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67B12-BCC8-6254-E75A-8A16CC05D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14" y="227607"/>
            <a:ext cx="9830017" cy="731520"/>
          </a:xfrm>
        </p:spPr>
        <p:txBody>
          <a:bodyPr/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A6D3B-9B9E-1049-6892-89A88780D4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4716" y="1711877"/>
            <a:ext cx="11402568" cy="4389120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খাদ্যগ্রহণ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114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0BB7D-94DE-16EE-0567-13A644711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344774"/>
            <a:ext cx="9830017" cy="1109028"/>
          </a:xfrm>
        </p:spPr>
        <p:txBody>
          <a:bodyPr>
            <a:noAutofit/>
          </a:bodyPr>
          <a:lstStyle/>
          <a:p>
            <a:pPr algn="ctr"/>
            <a:r>
              <a:rPr lang="en-US" sz="8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8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6B31C42-6ADD-EA28-BED5-D7F5F49644A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565" y="1723870"/>
            <a:ext cx="7570032" cy="464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35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1BA30-9223-AE3A-3596-E948D7718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Animal Identity-Grasshopper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পরিচিতি-ঘাসফড়িং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36B0E-D555-39C0-200E-5D2FF39BBC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064302"/>
            <a:ext cx="5529422" cy="3447737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 School &amp; College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01741-282232</a:t>
            </a:r>
          </a:p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01518-322358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45BA2ED2-651B-3DC1-AAAA-D11B3D306C0E}"/>
              </a:ext>
            </a:extLst>
          </p:cNvPr>
          <p:cNvPicPr>
            <a:picLocks noGrp="1" noChangeAspect="1"/>
          </p:cNvPicPr>
          <p:nvPr>
            <p:ph sz="quarter" idx="18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625" y="4512039"/>
            <a:ext cx="3026191" cy="221185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DBC60ED-B339-16E2-F8F1-F03E1E5EBA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229192"/>
            <a:ext cx="5166360" cy="2998033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Zoology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Lecture-8&amp;9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Chapter-2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3EE270F-FFD9-10B0-22A0-8C3B22F348D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638" y="4032354"/>
            <a:ext cx="3912433" cy="2691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09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23738-E5DB-FE48-5697-DE43C0E81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শিক্ষর্থীরা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3A065-BDE2-C878-7E49-538FE24E4FE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খাদ্যগ্রহণ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176240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4DD26-E10E-0C02-4497-6D0C819E4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সিলোম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অন্তর্গঠন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68C55E-0C64-536E-9B16-562FA9E5440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094282"/>
            <a:ext cx="5794375" cy="5298581"/>
          </a:xfrm>
        </p:spPr>
        <p:txBody>
          <a:bodyPr>
            <a:normAutofit fontScale="85000" lnSpcReduction="10000"/>
          </a:bodyPr>
          <a:lstStyle/>
          <a:p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ঘাসফড়িংয়ের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সিলোম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হ্রাস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পেয়ে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হিমোসিলে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হয়েছে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অন্তর্গঠন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স্নায়ুতন্ত্র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হিমোসিল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পূর্ণ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অন্তর্গঠন</a:t>
            </a:r>
            <a:endParaRPr lang="en-US" sz="23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পাচনতন্ত্র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পৌষ্টিকনালি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গ্রাসনালি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ক্রপ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ও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রক্তসংবহনতন্ত্র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পৃষ্ঠীয়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বাহিকা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হিমোলিম্ফ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পাম্প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শ্বসনতন্ত্র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ট্রাকিয়া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স্পাইরাকলের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দেহজুড়ে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বাতাস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3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স্নায়ুতন্ত্র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মস্তিষ্ক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ভেন্ট্রাল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নার্ভ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কর্ড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53F904-EBBD-AFBC-0624-70BE50FD56CB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4476" y="2990072"/>
            <a:ext cx="5956091" cy="2773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83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3ABA5-F157-AB67-F23C-AE0C2A01F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1110078"/>
          </a:xfrm>
        </p:spPr>
        <p:txBody>
          <a:bodyPr>
            <a:normAutofit fontScale="90000"/>
          </a:bodyPr>
          <a:lstStyle/>
          <a:p>
            <a:pPr algn="ctr">
              <a:lnSpc>
                <a:spcPct val="100000"/>
              </a:lnSpc>
            </a:pP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</a:t>
            </a:r>
            <a:b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যথাঃ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পোষ্টিকনালি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পোষ্টিকগ্রন্থি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003627-8642-EB2A-27D7-51D681DB3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1455737"/>
            <a:ext cx="5334550" cy="64008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পোষ্টিকনালি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(Alimentary Canal)</a:t>
            </a:r>
            <a:endParaRPr lang="en-US" sz="2800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7FDEC-C5A6-F943-0718-AC53ACA89A2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49902" y="2095816"/>
            <a:ext cx="6250898" cy="4762183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বিস্তৃত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নলাকার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স্টোমোডিয়াম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     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প্রোক্টোডিয়াম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স্টোমোডিয়ামঃ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ছয়টি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সম্মুখে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ছিদ্রপথ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(ii)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মুখগহ্বরঃ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মুখোপাঙ্গ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 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পরিবেষ্টিত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মুখগহŸর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মুখবিবরে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মিশ্রিত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মুখছিদ্র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গলবিলে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920353C-C913-D534-598F-596380150815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111" y="1244184"/>
            <a:ext cx="4436962" cy="547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96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C8B75-675F-E411-1073-D28CD79864F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39843"/>
            <a:ext cx="5165725" cy="6153020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iii)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গলবিলঃ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মুখবিবরের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পিছনে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পেশীবহুল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নলাকার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গলবিল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অন্ননালীতে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iv)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অন্ননালীঃ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গলবিলের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নলাকার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ক্রপে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পৌছে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(v)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ক্রপঃ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অন্ননালী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স্ফীত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মোচাকার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থলীর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ক্রপ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সাময়িক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ভাবে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(vi)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প্রোভেন্ট্রিকুলাসঃ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ক্রপের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পেশীবহুল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ত্রিকোণাকার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বৃত্তাকার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গিজার্ডের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দাঁত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চুর্ণ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বিচুর্ণ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19CF46-B728-0E1F-D909-638961E3C398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913" y="884420"/>
            <a:ext cx="3867462" cy="550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18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3CA19-B33A-B3E5-E29E-FED97BF64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144C82-E5B2-A49E-8ED7-FCBB603C03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1" y="1199214"/>
            <a:ext cx="6159009" cy="576564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 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মেসেন্টেরনঃ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AE8123-0157-C40D-4D0D-47C64ACD63C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735360"/>
            <a:ext cx="6159009" cy="5122640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গিজার্ড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প্রোক্টোডিয়াম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সম্মুখ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স্ফিংক্টার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খাটো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সমব্যাস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এন্ডোডার্ম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পেরিট্রফিক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পেরিট্রফিক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গায়ে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লেগে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৬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জোড়া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মোচাকার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পাকস্থলী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ধারণ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 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পরিশোষণে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A8051D6-E2C2-D49E-30E6-AEECC25562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35515" y="1334126"/>
            <a:ext cx="5356485" cy="1289154"/>
          </a:xfrm>
        </p:spPr>
        <p:txBody>
          <a:bodyPr>
            <a:noAutofit/>
          </a:bodyPr>
          <a:lstStyle/>
          <a:p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শেষাংশে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অসংখ্য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সূক্ষ্ম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চুলের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অঙ্গাণু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মালপিজিয়ান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E33172A-B3C7-8AAF-4B95-99A2F61F2E9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000" y="3161238"/>
            <a:ext cx="2258784" cy="35626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B0CC25B-3CA5-604B-BAB9-8370DE89E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901" y="2743200"/>
            <a:ext cx="2454171" cy="398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70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6F9702-F7BD-D314-4381-3BFBD642E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19419"/>
            <a:ext cx="11585448" cy="662062"/>
          </a:xfrm>
        </p:spPr>
        <p:txBody>
          <a:bodyPr/>
          <a:lstStyle/>
          <a:p>
            <a:pPr algn="ctr"/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পৌষ্টিকতন্ত্র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41A5C9-D556-E87D-C8B1-4AAA93B6B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909" y="781481"/>
            <a:ext cx="12052091" cy="1227201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</a:t>
            </a:r>
            <a:r>
              <a:rPr lang="en-US" sz="4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প্রোক্টোডিয়াম</a:t>
            </a:r>
            <a:r>
              <a:rPr lang="en-US" sz="4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Proctodaeum</a:t>
            </a:r>
            <a:r>
              <a:rPr lang="en-US" sz="4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4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4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ৎ-</a:t>
            </a:r>
            <a:r>
              <a:rPr lang="en-US" sz="44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পৌষ্টিকনালিঃ</a:t>
            </a:r>
            <a:r>
              <a:rPr lang="en-US" sz="4400" b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20000"/>
              </a:lnSpc>
            </a:pPr>
            <a:r>
              <a:rPr lang="en-US" sz="26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পৌষ্টিকনালীর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নালীর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সংযোগস্থলে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১০-১৫ </a:t>
            </a:r>
            <a:r>
              <a:rPr lang="en-US" sz="29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মালপিজিয়ান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চারটি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ইলিয়াম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কোলন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মলাশয়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</a:t>
            </a:r>
            <a:r>
              <a:rPr lang="en-US" sz="29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D91DC9-808C-1826-DF5F-E53635CF44D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158582"/>
            <a:ext cx="7133496" cy="4579999"/>
          </a:xfrm>
        </p:spPr>
        <p:txBody>
          <a:bodyPr>
            <a:normAutofit fontScale="25000" lnSpcReduction="20000"/>
          </a:bodyPr>
          <a:lstStyle/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en-US" sz="7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ইলিয়ামঃ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ইলিয়াম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ভিতরের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রোম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ভাঁজযুক্ত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ভাঁজ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ইলিয়াম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খাদ্যসার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(ii) </a:t>
            </a:r>
            <a:r>
              <a:rPr lang="en-US" sz="7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কোলনঃ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ইলিয়ামের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পরবর্তী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অসম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আকৃতির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কোলন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কোলনের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ব্যাস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ইলিয়ামের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চেয়ে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খাদ্যবস্তু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(iii) </a:t>
            </a:r>
            <a:r>
              <a:rPr lang="en-US" sz="7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মলাশয়ঃ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পৌষ্টিকনালীর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সবচেয়ে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পিছনের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  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মলাশয়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স্ফীত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ভিতরের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৬টি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ভাঁজ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রয়েছে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ভাঁজ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গুলোকে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মলাশয়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প্যাপিলা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পানি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খনিজ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লবণ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অ্যামাইনো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প্রভৃতি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     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অপাচ্য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সঞ্চিত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(iv) </a:t>
            </a:r>
            <a:r>
              <a:rPr lang="en-US" sz="7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পায়ুঃ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মলাশয়ের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প্রান্তে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ছিদ্রপথকে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পায়ু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অসার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অংশকে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অপসারণ</a:t>
            </a:r>
            <a:r>
              <a:rPr lang="en-US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7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FDF8998-6C6E-FEE7-63BB-BE9CA5AEE706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9403" y="2158581"/>
            <a:ext cx="3357670" cy="457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22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73DD6-A13F-9F6B-1470-7945CE3A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পৌষ্টিকগ্রন্থি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(Digestive Gland)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EBF173-4C06-9AF0-EF18-ACB26C9CC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1654" y="872792"/>
            <a:ext cx="11585448" cy="90298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ঘাসফড়িংয়ের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পৌষ্টিকগ্রন্থি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লালাগ্রন্থি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সিকা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গ্যাস্ট্রিক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সিকা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অন্তরাবরণ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প্রয়োজনীয়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4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endParaRPr lang="en-US" sz="2400" b="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E6A798-DECA-AA9C-E5F5-88A370296DA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023671"/>
            <a:ext cx="5664460" cy="4700221"/>
          </a:xfrm>
        </p:spPr>
        <p:txBody>
          <a:bodyPr>
            <a:normAutofit fontScale="92500" lnSpcReduction="10000"/>
          </a:bodyPr>
          <a:lstStyle/>
          <a:p>
            <a:r>
              <a:rPr lang="en-US" sz="2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21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লালাগ্রন্থি</a:t>
            </a:r>
            <a:r>
              <a:rPr lang="en-US" sz="2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(Salivary Gland)</a:t>
            </a:r>
          </a:p>
          <a:p>
            <a:pPr lvl="0"/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ক্রপের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দুপাশে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খাদ্যনালীর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সঙ্গে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জোড়া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স্বচ্ছ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শাখাযুক্ত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পাতার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দেখতে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লালারস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মুখবিবরে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খাদ্যের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সঙ্গে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নরম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মেসেন্টেরনের </a:t>
            </a:r>
            <a:r>
              <a:rPr lang="en-US" sz="2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অন্তরাবরণ</a:t>
            </a:r>
            <a:r>
              <a:rPr lang="en-US" sz="2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Lining of Mesenteron)</a:t>
            </a:r>
          </a:p>
          <a:p>
            <a:pPr lvl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মধ্যান্তরের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আস্তরণ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অন্তরাবরণের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নিঃসরণ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65A79F-C098-C187-1F8F-06B97F40CE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966085" y="1775776"/>
            <a:ext cx="6225915" cy="2631332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 </a:t>
            </a:r>
            <a:r>
              <a:rPr lang="en-US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হেপাটিক</a:t>
            </a:r>
            <a:r>
              <a:rPr lang="en-US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সিকা</a:t>
            </a:r>
            <a:r>
              <a:rPr lang="en-US" sz="2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(Hepatic Caeca)ঃ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10000"/>
              </a:lnSpc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অগ্রান্ত্র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মধ্যান্ত্র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মেসেন্টেরনের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সংযোগস্থলে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১২টি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থলি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অঙ্গুষ্ঠের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প্রবর্ধিত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10000"/>
              </a:lnSpc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এনজাইম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নিঃসৃত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8D670A-25E3-FDA6-4D41-829C58F9C7F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855195" y="4287187"/>
            <a:ext cx="5181907" cy="2394174"/>
          </a:xfrm>
        </p:spPr>
        <p:txBody>
          <a:bodyPr/>
          <a:lstStyle/>
          <a:p>
            <a:pPr lvl="0"/>
            <a:endParaRPr lang="en-US" dirty="0"/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CF66647-3175-9555-FC5D-0061BA04E1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297" y="4226668"/>
            <a:ext cx="5181907" cy="2631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8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177</TotalTime>
  <Words>1135</Words>
  <Application>Microsoft Office PowerPoint</Application>
  <PresentationFormat>Widescreen</PresentationFormat>
  <Paragraphs>74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Animal Identity-Grasshopper (প্রাণী পরিচিতি-ঘাসফড়িং)</vt:lpstr>
      <vt:lpstr>এই পাঠ শেষে শিক্ষর্থীরা……… </vt:lpstr>
      <vt:lpstr>ঘাসফড়িং এর সিলোম ও অন্তর্গঠন </vt:lpstr>
      <vt:lpstr>ঘাসফড়িং এর পৌষ্টিকতন্ত্র  ঘাসফড়িং এর পৌষ্টিকতন্ত্র দুটি অংশ নিয়ে গঠিত। যথাঃ পোষ্টিকনালি ও পোষ্টিকগ্রন্থি </vt:lpstr>
      <vt:lpstr>PowerPoint Presentation</vt:lpstr>
      <vt:lpstr>ঘাসফড়িং এর পৌষ্টিকতন্ত্র</vt:lpstr>
      <vt:lpstr>ঘাসফড়িং এর পৌষ্টিকতন্ত্র</vt:lpstr>
      <vt:lpstr>পৌষ্টিকগ্রন্থি (Digestive Gland)</vt:lpstr>
      <vt:lpstr>খাদ্য, খাদ্যগ্রহণ, পরিপাক ও শোষণ পদ্ধতিঃ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5</cp:revision>
  <dcterms:created xsi:type="dcterms:W3CDTF">2026-07-30T13:34:06Z</dcterms:created>
  <dcterms:modified xsi:type="dcterms:W3CDTF">2026-07-30T16:32:18Z</dcterms:modified>
</cp:coreProperties>
</file>