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86" d="100"/>
          <a:sy n="86" d="100"/>
        </p:scale>
        <p:origin x="-456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96693-4073-454D-B78C-8900AEF37DB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119984-D768-4A87-9B77-C68673230E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7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119984-D768-4A87-9B77-C68673230EF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00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0FF7-7039-4B6F-B66B-B412EECCF76F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BEBA732-484E-40D1-BA3D-5A75517085C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0FF7-7039-4B6F-B66B-B412EECCF76F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A732-484E-40D1-BA3D-5A75517085C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FBEBA732-484E-40D1-BA3D-5A75517085C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0FF7-7039-4B6F-B66B-B412EECCF76F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0FF7-7039-4B6F-B66B-B412EECCF76F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FBEBA732-484E-40D1-BA3D-5A75517085C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0FF7-7039-4B6F-B66B-B412EECCF76F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BEBA732-484E-40D1-BA3D-5A75517085C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90BB0FF7-7039-4B6F-B66B-B412EECCF76F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A732-484E-40D1-BA3D-5A75517085C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0FF7-7039-4B6F-B66B-B412EECCF76F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FBEBA732-484E-40D1-BA3D-5A75517085CD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0FF7-7039-4B6F-B66B-B412EECCF76F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FBEBA732-484E-40D1-BA3D-5A75517085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0FF7-7039-4B6F-B66B-B412EECCF76F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BEBA732-484E-40D1-BA3D-5A75517085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BEBA732-484E-40D1-BA3D-5A75517085CD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0FF7-7039-4B6F-B66B-B412EECCF76F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FBEBA732-484E-40D1-BA3D-5A75517085C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90BB0FF7-7039-4B6F-B66B-B412EECCF76F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0BB0FF7-7039-4B6F-B66B-B412EECCF76F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BEBA732-484E-40D1-BA3D-5A75517085CD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6B332A4-D438-4773-A77F-5ED49A448D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DF9AD32D-FF05-44F4-BD4D-9CEE89B71E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0F52C25-EEF8-7F33-1A44-BB0472D0192A}"/>
              </a:ext>
            </a:extLst>
          </p:cNvPr>
          <p:cNvSpPr txBox="1"/>
          <p:nvPr/>
        </p:nvSpPr>
        <p:spPr>
          <a:xfrm>
            <a:off x="2637795" y="16460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আজকের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পাঠে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5400" err="1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সবাইকে</a:t>
            </a:r>
            <a:r>
              <a:rPr lang="en-US" sz="540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540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স্বাগত</a:t>
            </a: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5367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AAFDF7B-879E-BE15-3CF5-1A3C4231F909}"/>
              </a:ext>
            </a:extLst>
          </p:cNvPr>
          <p:cNvSpPr txBox="1"/>
          <p:nvPr/>
        </p:nvSpPr>
        <p:spPr>
          <a:xfrm>
            <a:off x="530942" y="825910"/>
            <a:ext cx="80821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মৌলিক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মৌল।কোনো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মৌলের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থাকে,যেমন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-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সোডিয়াম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7ADA53E-9F30-E40D-CEDE-A5C8A27C0E47}"/>
              </a:ext>
            </a:extLst>
          </p:cNvPr>
          <p:cNvSpPr txBox="1"/>
          <p:nvPr/>
        </p:nvSpPr>
        <p:spPr>
          <a:xfrm>
            <a:off x="530942" y="4129548"/>
            <a:ext cx="71087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মৌলের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একাধিক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যায়।যেমন-অক্সিজেন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678F4C0-0B20-7140-F111-A1108D041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0786" y="4129548"/>
            <a:ext cx="3267075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7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8E56244-AD46-CAEB-50F0-BC1CAB1D13C7}"/>
              </a:ext>
            </a:extLst>
          </p:cNvPr>
          <p:cNvSpPr txBox="1"/>
          <p:nvPr/>
        </p:nvSpPr>
        <p:spPr>
          <a:xfrm>
            <a:off x="206478" y="504043"/>
            <a:ext cx="121821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অণু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একাধিক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গঠিত।এদেরকে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যৌগিক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যৌগ।যেমন-পানি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যৌগ,পানির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অণুতে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অক্সিজেন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হাইড্রোজেন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রকমের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যায়।অণু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ক্ষুদ্রতম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EFDCE60-459C-6704-BDDB-5A0DC3616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45" t="48869" r="17886" b="29336"/>
          <a:stretch>
            <a:fillRect/>
          </a:stretch>
        </p:blipFill>
        <p:spPr>
          <a:xfrm>
            <a:off x="1401097" y="2365352"/>
            <a:ext cx="8922773" cy="37892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C0E8AC-EB1B-96AB-9ED0-37156A2108D8}"/>
              </a:ext>
            </a:extLst>
          </p:cNvPr>
          <p:cNvSpPr txBox="1"/>
          <p:nvPr/>
        </p:nvSpPr>
        <p:spPr>
          <a:xfrm>
            <a:off x="4252126" y="6154641"/>
            <a:ext cx="434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অণু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05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61A47CE-768C-1B10-5D26-A6CE8D254667}"/>
              </a:ext>
            </a:extLst>
          </p:cNvPr>
          <p:cNvSpPr txBox="1"/>
          <p:nvPr/>
        </p:nvSpPr>
        <p:spPr>
          <a:xfrm>
            <a:off x="4517922" y="541990"/>
            <a:ext cx="1918389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08AC4E7-08C2-CC5D-738B-EECA5EEFA2EE}"/>
              </a:ext>
            </a:extLst>
          </p:cNvPr>
          <p:cNvSpPr txBox="1"/>
          <p:nvPr/>
        </p:nvSpPr>
        <p:spPr>
          <a:xfrm>
            <a:off x="805400" y="1592081"/>
            <a:ext cx="10581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অক্সিজেন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হাইড্রোজেন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অপরে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চিত্রের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দেখাও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8F73B6E7-81AA-681E-2A0E-0E1D6A88E488}"/>
              </a:ext>
            </a:extLst>
          </p:cNvPr>
          <p:cNvGrpSpPr/>
          <p:nvPr/>
        </p:nvGrpSpPr>
        <p:grpSpPr>
          <a:xfrm>
            <a:off x="3258174" y="3323151"/>
            <a:ext cx="3537518" cy="2725131"/>
            <a:chOff x="3258174" y="3323151"/>
            <a:chExt cx="3537518" cy="2725131"/>
          </a:xfrm>
        </p:grpSpPr>
        <p:sp>
          <p:nvSpPr>
            <p:cNvPr id="15" name="Arrow: Left 14">
              <a:extLst>
                <a:ext uri="{FF2B5EF4-FFF2-40B4-BE49-F238E27FC236}">
                  <a16:creationId xmlns:a16="http://schemas.microsoft.com/office/drawing/2014/main" xmlns="" id="{B6F63343-DC5E-AAC3-9752-06E42997211F}"/>
                </a:ext>
              </a:extLst>
            </p:cNvPr>
            <p:cNvSpPr/>
            <p:nvPr/>
          </p:nvSpPr>
          <p:spPr>
            <a:xfrm rot="18289474">
              <a:off x="3901335" y="4571868"/>
              <a:ext cx="571837" cy="216184"/>
            </a:xfrm>
            <a:prstGeom prst="lef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54141A97-643A-6187-5D70-89532FACF4FE}"/>
                </a:ext>
              </a:extLst>
            </p:cNvPr>
            <p:cNvGrpSpPr/>
            <p:nvPr/>
          </p:nvGrpSpPr>
          <p:grpSpPr>
            <a:xfrm>
              <a:off x="3258174" y="3323151"/>
              <a:ext cx="3537518" cy="2725131"/>
              <a:chOff x="8110394" y="2788956"/>
              <a:chExt cx="3537518" cy="272513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xmlns="" id="{671A3D9F-DE7C-5273-FDCD-5AF9669D5FA3}"/>
                  </a:ext>
                </a:extLst>
              </p:cNvPr>
              <p:cNvSpPr/>
              <p:nvPr/>
            </p:nvSpPr>
            <p:spPr>
              <a:xfrm>
                <a:off x="8110394" y="4329792"/>
                <a:ext cx="1113503" cy="1184295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FC662F88-6742-B8A1-D1F5-DAD89AF80B1B}"/>
                  </a:ext>
                </a:extLst>
              </p:cNvPr>
              <p:cNvSpPr/>
              <p:nvPr/>
            </p:nvSpPr>
            <p:spPr>
              <a:xfrm rot="21206810">
                <a:off x="10534409" y="4328717"/>
                <a:ext cx="1113503" cy="1184295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xmlns="" id="{696CC0CD-7616-42F5-A8EE-D212508B9431}"/>
                  </a:ext>
                </a:extLst>
              </p:cNvPr>
              <p:cNvSpPr/>
              <p:nvPr/>
            </p:nvSpPr>
            <p:spPr>
              <a:xfrm>
                <a:off x="9081264" y="2788956"/>
                <a:ext cx="1372828" cy="1249489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6" name="Arrow: Left 15">
                <a:extLst>
                  <a:ext uri="{FF2B5EF4-FFF2-40B4-BE49-F238E27FC236}">
                    <a16:creationId xmlns:a16="http://schemas.microsoft.com/office/drawing/2014/main" xmlns="" id="{F200A6C7-FC5C-3597-F5B6-836364507DD7}"/>
                  </a:ext>
                </a:extLst>
              </p:cNvPr>
              <p:cNvSpPr/>
              <p:nvPr/>
            </p:nvSpPr>
            <p:spPr>
              <a:xfrm rot="13192305">
                <a:off x="10249296" y="4082892"/>
                <a:ext cx="542423" cy="209843"/>
              </a:xfrm>
              <a:prstGeom prst="lef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4A8B2F9-74F6-C6E7-FD00-0D6F0CD37C57}"/>
              </a:ext>
            </a:extLst>
          </p:cNvPr>
          <p:cNvSpPr txBox="1"/>
          <p:nvPr/>
        </p:nvSpPr>
        <p:spPr>
          <a:xfrm>
            <a:off x="3935242" y="6156878"/>
            <a:ext cx="2968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চিত্রঃ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অণু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xmlns="" id="{CC25173A-2DBD-BCBD-AC87-AC51498EE078}"/>
              </a:ext>
            </a:extLst>
          </p:cNvPr>
          <p:cNvSpPr/>
          <p:nvPr/>
        </p:nvSpPr>
        <p:spPr>
          <a:xfrm>
            <a:off x="781665" y="5131459"/>
            <a:ext cx="1845749" cy="1184294"/>
          </a:xfrm>
          <a:prstGeom prst="rightArrow">
            <a:avLst>
              <a:gd name="adj1" fmla="val 37827"/>
              <a:gd name="adj2" fmla="val 50000"/>
            </a:avLst>
          </a:prstGeom>
          <a:solidFill>
            <a:schemeClr val="bg2"/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হাইড্রোজেন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Arrow: Left 20">
            <a:extLst>
              <a:ext uri="{FF2B5EF4-FFF2-40B4-BE49-F238E27FC236}">
                <a16:creationId xmlns:a16="http://schemas.microsoft.com/office/drawing/2014/main" xmlns="" id="{6C96A30B-66CA-283D-F250-1BB27D012B62}"/>
              </a:ext>
            </a:extLst>
          </p:cNvPr>
          <p:cNvSpPr/>
          <p:nvPr/>
        </p:nvSpPr>
        <p:spPr>
          <a:xfrm>
            <a:off x="7113578" y="5141156"/>
            <a:ext cx="1985252" cy="965722"/>
          </a:xfrm>
          <a:prstGeom prst="leftArrow">
            <a:avLst/>
          </a:prstGeom>
          <a:solidFill>
            <a:schemeClr val="bg2"/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হাইড্রোজেন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Arrow: Left 22">
            <a:extLst>
              <a:ext uri="{FF2B5EF4-FFF2-40B4-BE49-F238E27FC236}">
                <a16:creationId xmlns:a16="http://schemas.microsoft.com/office/drawing/2014/main" xmlns="" id="{BC8EE3A6-5C2B-0596-638D-B0BDBFC921E1}"/>
              </a:ext>
            </a:extLst>
          </p:cNvPr>
          <p:cNvSpPr/>
          <p:nvPr/>
        </p:nvSpPr>
        <p:spPr>
          <a:xfrm>
            <a:off x="5928027" y="3200384"/>
            <a:ext cx="1985252" cy="965722"/>
          </a:xfrm>
          <a:prstGeom prst="leftArrow">
            <a:avLst/>
          </a:prstGeom>
          <a:solidFill>
            <a:schemeClr val="bg2"/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অক্সিজেন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81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7" grpId="0"/>
      <p:bldP spid="19" grpId="0" animBg="1"/>
      <p:bldP spid="21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284BB6A-6456-B831-8D75-A0BFD3207DCB}"/>
              </a:ext>
            </a:extLst>
          </p:cNvPr>
          <p:cNvSpPr txBox="1"/>
          <p:nvPr/>
        </p:nvSpPr>
        <p:spPr>
          <a:xfrm>
            <a:off x="4009103" y="840658"/>
            <a:ext cx="4173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14C77B3-44F6-CADA-922B-49602EE39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63" t="20447" r="24190" b="5627"/>
          <a:stretch>
            <a:fillRect/>
          </a:stretch>
        </p:blipFill>
        <p:spPr>
          <a:xfrm>
            <a:off x="5471160" y="1410334"/>
            <a:ext cx="3505200" cy="46625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54636C9-8B88-F13E-824A-973D91610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92" t="22020" r="24263" b="6816"/>
          <a:stretch>
            <a:fillRect/>
          </a:stretch>
        </p:blipFill>
        <p:spPr>
          <a:xfrm>
            <a:off x="2388878" y="1486989"/>
            <a:ext cx="3356601" cy="440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79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E79B6D1-01A9-4A1F-C265-ECB003EBA793}"/>
              </a:ext>
            </a:extLst>
          </p:cNvPr>
          <p:cNvSpPr txBox="1"/>
          <p:nvPr/>
        </p:nvSpPr>
        <p:spPr>
          <a:xfrm>
            <a:off x="3347882" y="663677"/>
            <a:ext cx="5279923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latin typeface="NikoshBAN" panose="02000000000000000000" pitchFamily="2" charset="0"/>
                <a:cs typeface="NikoshBAN" panose="02000000000000000000" pitchFamily="2" charset="0"/>
              </a:rPr>
              <a:t>মূ</a:t>
            </a:r>
            <a:r>
              <a:rPr lang="en-US" sz="3600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ল্যায়ন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A54B2E9-C527-4327-959C-06B6DF5F4B12}"/>
              </a:ext>
            </a:extLst>
          </p:cNvPr>
          <p:cNvSpPr txBox="1"/>
          <p:nvPr/>
        </p:nvSpPr>
        <p:spPr>
          <a:xfrm>
            <a:off x="2271251" y="2462982"/>
            <a:ext cx="86130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অক্সিজেনের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অণুতে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অণু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পরমানুর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মৌলিক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বলে,উদাহরণ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endParaRPr lang="en-US" sz="3600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যেসকল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অণু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একাধিক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536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Snipped 1">
            <a:extLst>
              <a:ext uri="{FF2B5EF4-FFF2-40B4-BE49-F238E27FC236}">
                <a16:creationId xmlns:a16="http://schemas.microsoft.com/office/drawing/2014/main" xmlns="" id="{E7DC1FAF-6550-D430-FBBA-5591C836B18F}"/>
              </a:ext>
            </a:extLst>
          </p:cNvPr>
          <p:cNvSpPr/>
          <p:nvPr/>
        </p:nvSpPr>
        <p:spPr>
          <a:xfrm>
            <a:off x="1214211" y="1294206"/>
            <a:ext cx="8804787" cy="3406878"/>
          </a:xfrm>
          <a:prstGeom prst="snip2DiagRect">
            <a:avLst>
              <a:gd name="adj1" fmla="val 0"/>
              <a:gd name="adj2" fmla="val 1666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35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xmlns="" id="{B90C5456-03ED-668E-C947-0684C2971686}"/>
              </a:ext>
            </a:extLst>
          </p:cNvPr>
          <p:cNvSpPr/>
          <p:nvPr/>
        </p:nvSpPr>
        <p:spPr>
          <a:xfrm>
            <a:off x="7373253" y="3313665"/>
            <a:ext cx="3795484" cy="2626521"/>
          </a:xfrm>
          <a:prstGeom prst="flowChartDocumen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xmlns="" id="{0B9175A4-6F71-D4E7-8C8A-66BF1F48D252}"/>
              </a:ext>
            </a:extLst>
          </p:cNvPr>
          <p:cNvSpPr/>
          <p:nvPr/>
        </p:nvSpPr>
        <p:spPr>
          <a:xfrm>
            <a:off x="1256890" y="3153324"/>
            <a:ext cx="3730171" cy="2669496"/>
          </a:xfrm>
          <a:prstGeom prst="cloud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xmlns="" id="{C582C662-1013-1EC7-C19B-5CAFD140AEF8}"/>
              </a:ext>
            </a:extLst>
          </p:cNvPr>
          <p:cNvSpPr/>
          <p:nvPr/>
        </p:nvSpPr>
        <p:spPr>
          <a:xfrm>
            <a:off x="1270000" y="3153324"/>
            <a:ext cx="3860797" cy="2786862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এস,এম,সেরাজুল ইসলাম</a:t>
            </a:r>
          </a:p>
          <a:p>
            <a:pPr algn="ctr"/>
            <a:r>
              <a:rPr lang="en-US" sz="32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32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মঠবাড়ী সেরাজিয়া সপ্রাবি</a:t>
            </a:r>
          </a:p>
          <a:p>
            <a:pPr algn="ctr"/>
            <a:r>
              <a:rPr lang="en-US" sz="32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কয়রা,খুলনা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xmlns="" id="{1F79B677-3819-F31B-C49A-4DE6B65ADA96}"/>
              </a:ext>
            </a:extLst>
          </p:cNvPr>
          <p:cNvSpPr/>
          <p:nvPr/>
        </p:nvSpPr>
        <p:spPr>
          <a:xfrm>
            <a:off x="7242627" y="3223614"/>
            <a:ext cx="4325256" cy="2729819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শ্রেণিঃপঞ্চম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বিষয়ঃপ্রাথমিক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অধ্যায়ঃ৫,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১।পরমানু ও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অণুর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Callout: Down Arrow 7">
            <a:extLst>
              <a:ext uri="{FF2B5EF4-FFF2-40B4-BE49-F238E27FC236}">
                <a16:creationId xmlns:a16="http://schemas.microsoft.com/office/drawing/2014/main" xmlns="" id="{2102625A-72AA-6988-55AD-76A365F59690}"/>
              </a:ext>
            </a:extLst>
          </p:cNvPr>
          <p:cNvSpPr/>
          <p:nvPr/>
        </p:nvSpPr>
        <p:spPr>
          <a:xfrm>
            <a:off x="3556000" y="1182289"/>
            <a:ext cx="5080000" cy="1756229"/>
          </a:xfrm>
          <a:prstGeom prst="downArrow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99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85185E-6 L -0.01068 -0.4064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4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L -0.0086 -0.4064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5" grpId="0" animBg="1"/>
      <p:bldP spid="5" grpId="1" animBg="1"/>
      <p:bldP spid="3" grpId="0" animBg="1"/>
      <p:bldP spid="4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E309D98-62CF-D2EA-A4DC-A7BC40982B28}"/>
              </a:ext>
            </a:extLst>
          </p:cNvPr>
          <p:cNvSpPr txBox="1"/>
          <p:nvPr/>
        </p:nvSpPr>
        <p:spPr>
          <a:xfrm>
            <a:off x="4595177" y="1240437"/>
            <a:ext cx="2557791" cy="646331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84D128-565B-C190-6AD9-47481C234B27}"/>
              </a:ext>
            </a:extLst>
          </p:cNvPr>
          <p:cNvSpPr txBox="1"/>
          <p:nvPr/>
        </p:nvSpPr>
        <p:spPr>
          <a:xfrm>
            <a:off x="1611086" y="2627086"/>
            <a:ext cx="4746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Courier New" panose="02070309020205020404" pitchFamily="49" charset="0"/>
              <a:buChar char="o"/>
            </a:pP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0FDCF8E-DFFC-B74E-F071-5E16145CDD7C}"/>
              </a:ext>
            </a:extLst>
          </p:cNvPr>
          <p:cNvSpPr txBox="1"/>
          <p:nvPr/>
        </p:nvSpPr>
        <p:spPr>
          <a:xfrm>
            <a:off x="1414089" y="3906451"/>
            <a:ext cx="9886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চারপাশে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দেখি-বই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,খাতা,কলম,পানি,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বাতাস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,-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পদার্থ।পদার্থের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জায়গা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দখল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42425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1ED69ED-CBE3-7D36-EF1C-1A998B925C4D}"/>
              </a:ext>
            </a:extLst>
          </p:cNvPr>
          <p:cNvSpPr txBox="1"/>
          <p:nvPr/>
        </p:nvSpPr>
        <p:spPr>
          <a:xfrm>
            <a:off x="2477729" y="2755700"/>
            <a:ext cx="7551174" cy="2308324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পদার্থের ক্ষুদ্রতম কণা সম্পর্কে ধারণা লাভ করবে।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অণু ও পরমাণুর মধ্যে পার্থক্য চিহ্নিত করতে পারবে।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মৌলিক ও যৌগিক পদার্থের বৈশিষ্ট্য ব্যাখ্যা করতে পারবে।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পরীক্ষার মাধ্যমে পদার্থের গঠন বিশ্লেষণ করতে পারবে।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lowchart: Alternate Process 3">
            <a:extLst>
              <a:ext uri="{FF2B5EF4-FFF2-40B4-BE49-F238E27FC236}">
                <a16:creationId xmlns:a16="http://schemas.microsoft.com/office/drawing/2014/main" xmlns="" id="{B3458F65-6544-6787-AE27-638597A627DA}"/>
              </a:ext>
            </a:extLst>
          </p:cNvPr>
          <p:cNvSpPr/>
          <p:nvPr/>
        </p:nvSpPr>
        <p:spPr>
          <a:xfrm>
            <a:off x="3887252" y="1015532"/>
            <a:ext cx="4093028" cy="943429"/>
          </a:xfrm>
          <a:custGeom>
            <a:avLst/>
            <a:gdLst>
              <a:gd name="csX0" fmla="*/ 0 w 4093028"/>
              <a:gd name="csY0" fmla="*/ 154819 h 928915"/>
              <a:gd name="csX1" fmla="*/ 154819 w 4093028"/>
              <a:gd name="csY1" fmla="*/ 0 h 928915"/>
              <a:gd name="csX2" fmla="*/ 3938209 w 4093028"/>
              <a:gd name="csY2" fmla="*/ 0 h 928915"/>
              <a:gd name="csX3" fmla="*/ 4093028 w 4093028"/>
              <a:gd name="csY3" fmla="*/ 154819 h 928915"/>
              <a:gd name="csX4" fmla="*/ 4093028 w 4093028"/>
              <a:gd name="csY4" fmla="*/ 774096 h 928915"/>
              <a:gd name="csX5" fmla="*/ 3938209 w 4093028"/>
              <a:gd name="csY5" fmla="*/ 928915 h 928915"/>
              <a:gd name="csX6" fmla="*/ 154819 w 4093028"/>
              <a:gd name="csY6" fmla="*/ 928915 h 928915"/>
              <a:gd name="csX7" fmla="*/ 0 w 4093028"/>
              <a:gd name="csY7" fmla="*/ 774096 h 928915"/>
              <a:gd name="csX8" fmla="*/ 0 w 4093028"/>
              <a:gd name="csY8" fmla="*/ 154819 h 928915"/>
              <a:gd name="csX0" fmla="*/ 0 w 4093028"/>
              <a:gd name="csY0" fmla="*/ 154819 h 928915"/>
              <a:gd name="csX1" fmla="*/ 227391 w 4093028"/>
              <a:gd name="csY1" fmla="*/ 0 h 928915"/>
              <a:gd name="csX2" fmla="*/ 3938209 w 4093028"/>
              <a:gd name="csY2" fmla="*/ 0 h 928915"/>
              <a:gd name="csX3" fmla="*/ 4093028 w 4093028"/>
              <a:gd name="csY3" fmla="*/ 154819 h 928915"/>
              <a:gd name="csX4" fmla="*/ 4093028 w 4093028"/>
              <a:gd name="csY4" fmla="*/ 774096 h 928915"/>
              <a:gd name="csX5" fmla="*/ 3938209 w 4093028"/>
              <a:gd name="csY5" fmla="*/ 928915 h 928915"/>
              <a:gd name="csX6" fmla="*/ 154819 w 4093028"/>
              <a:gd name="csY6" fmla="*/ 928915 h 928915"/>
              <a:gd name="csX7" fmla="*/ 0 w 4093028"/>
              <a:gd name="csY7" fmla="*/ 774096 h 928915"/>
              <a:gd name="csX8" fmla="*/ 0 w 4093028"/>
              <a:gd name="csY8" fmla="*/ 154819 h 928915"/>
              <a:gd name="csX0" fmla="*/ 0 w 4093028"/>
              <a:gd name="csY0" fmla="*/ 169333 h 943429"/>
              <a:gd name="csX1" fmla="*/ 227391 w 4093028"/>
              <a:gd name="csY1" fmla="*/ 14514 h 943429"/>
              <a:gd name="csX2" fmla="*/ 3996266 w 4093028"/>
              <a:gd name="csY2" fmla="*/ 0 h 943429"/>
              <a:gd name="csX3" fmla="*/ 4093028 w 4093028"/>
              <a:gd name="csY3" fmla="*/ 169333 h 943429"/>
              <a:gd name="csX4" fmla="*/ 4093028 w 4093028"/>
              <a:gd name="csY4" fmla="*/ 788610 h 943429"/>
              <a:gd name="csX5" fmla="*/ 3938209 w 4093028"/>
              <a:gd name="csY5" fmla="*/ 943429 h 943429"/>
              <a:gd name="csX6" fmla="*/ 154819 w 4093028"/>
              <a:gd name="csY6" fmla="*/ 943429 h 943429"/>
              <a:gd name="csX7" fmla="*/ 0 w 4093028"/>
              <a:gd name="csY7" fmla="*/ 788610 h 943429"/>
              <a:gd name="csX8" fmla="*/ 0 w 4093028"/>
              <a:gd name="csY8" fmla="*/ 169333 h 9434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093028" h="943429">
                <a:moveTo>
                  <a:pt x="0" y="169333"/>
                </a:moveTo>
                <a:cubicBezTo>
                  <a:pt x="0" y="83829"/>
                  <a:pt x="141887" y="14514"/>
                  <a:pt x="227391" y="14514"/>
                </a:cubicBezTo>
                <a:lnTo>
                  <a:pt x="3996266" y="0"/>
                </a:lnTo>
                <a:cubicBezTo>
                  <a:pt x="4081770" y="0"/>
                  <a:pt x="4093028" y="83829"/>
                  <a:pt x="4093028" y="169333"/>
                </a:cubicBezTo>
                <a:lnTo>
                  <a:pt x="4093028" y="788610"/>
                </a:lnTo>
                <a:cubicBezTo>
                  <a:pt x="4093028" y="874114"/>
                  <a:pt x="4023713" y="943429"/>
                  <a:pt x="3938209" y="943429"/>
                </a:cubicBezTo>
                <a:lnTo>
                  <a:pt x="154819" y="943429"/>
                </a:lnTo>
                <a:cubicBezTo>
                  <a:pt x="69315" y="943429"/>
                  <a:pt x="0" y="874114"/>
                  <a:pt x="0" y="788610"/>
                </a:cubicBezTo>
                <a:lnTo>
                  <a:pt x="0" y="169333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94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3C54F4CE-85F0-46ED-80DA-9518C9251A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DADD1FCA-8ACB-4958-81DD-4CDD6D3E19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3A53C30-B1D5-C0CF-AC2E-CB20F3B44685}"/>
              </a:ext>
            </a:extLst>
          </p:cNvPr>
          <p:cNvSpPr txBox="1"/>
          <p:nvPr/>
        </p:nvSpPr>
        <p:spPr>
          <a:xfrm>
            <a:off x="773408" y="992094"/>
            <a:ext cx="3616913" cy="2795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 err="1">
                <a:solidFill>
                  <a:schemeClr val="tx1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আমাদের</a:t>
            </a:r>
            <a:r>
              <a:rPr lang="en-US" sz="4400" kern="1200" dirty="0">
                <a:solidFill>
                  <a:schemeClr val="tx1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আজকের</a:t>
            </a:r>
            <a:r>
              <a:rPr lang="en-US" sz="4400" kern="1200" dirty="0">
                <a:solidFill>
                  <a:schemeClr val="tx1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পাঠ</a:t>
            </a:r>
            <a:endParaRPr lang="en-US" sz="4400" kern="1200" dirty="0">
              <a:solidFill>
                <a:schemeClr val="tx1"/>
              </a:solidFill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5DC1A97-5EEA-6BD6-0915-FBE9A17EE00A}"/>
              </a:ext>
            </a:extLst>
          </p:cNvPr>
          <p:cNvSpPr txBox="1"/>
          <p:nvPr/>
        </p:nvSpPr>
        <p:spPr>
          <a:xfrm>
            <a:off x="996287" y="4121253"/>
            <a:ext cx="3796939" cy="1136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3600" kern="12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kern="12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kern="12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3600" kern="12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kern="12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kern="12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kern="12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অনুর</a:t>
            </a:r>
            <a:r>
              <a:rPr lang="en-US" sz="3600" kern="12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kern="12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3600" kern="12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399A8D7-9BD5-F250-3E99-F40C4A8DB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6608" y="2650029"/>
            <a:ext cx="6327847" cy="294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3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248043E-FE4E-A34E-09F5-2B9122190B0B}"/>
              </a:ext>
            </a:extLst>
          </p:cNvPr>
          <p:cNvSpPr txBox="1"/>
          <p:nvPr/>
        </p:nvSpPr>
        <p:spPr>
          <a:xfrm>
            <a:off x="4891315" y="322834"/>
            <a:ext cx="2656114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40C1CCE-A4B2-4517-D475-DC50EF50931E}"/>
              </a:ext>
            </a:extLst>
          </p:cNvPr>
          <p:cNvSpPr txBox="1"/>
          <p:nvPr/>
        </p:nvSpPr>
        <p:spPr>
          <a:xfrm>
            <a:off x="1782354" y="1137507"/>
            <a:ext cx="9312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en-US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একখন্ড</a:t>
            </a:r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চক</a:t>
            </a:r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গুঁড়া</a:t>
            </a:r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অনু</a:t>
            </a:r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endParaRPr lang="en-US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1D678DD-6C7D-F575-6757-C2669DECB78B}"/>
              </a:ext>
            </a:extLst>
          </p:cNvPr>
          <p:cNvSpPr txBox="1"/>
          <p:nvPr/>
        </p:nvSpPr>
        <p:spPr>
          <a:xfrm>
            <a:off x="986972" y="3105834"/>
            <a:ext cx="523240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/>
            <a:r>
              <a:rPr lang="en-US" sz="3600" b="1" dirty="0" err="1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চকের</a:t>
            </a:r>
            <a:r>
              <a:rPr lang="en-US" sz="3600" b="1" dirty="0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কণা</a:t>
            </a:r>
            <a:r>
              <a:rPr lang="en-US" sz="3600" b="1" dirty="0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পর্যবেক্ষণঃ</a:t>
            </a:r>
            <a:endParaRPr lang="en-US" sz="3600" b="1" dirty="0">
              <a:ln/>
              <a:solidFill>
                <a:schemeClr val="accent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7A00407-000C-5A85-4D8D-CB3E2105637A}"/>
              </a:ext>
            </a:extLst>
          </p:cNvPr>
          <p:cNvSpPr txBox="1"/>
          <p:nvPr/>
        </p:nvSpPr>
        <p:spPr>
          <a:xfrm>
            <a:off x="567509" y="4035113"/>
            <a:ext cx="64247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নাও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মাঝখান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ভেঙে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ফেলো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প্রাপ্ত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অংশটিকে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গুঁড়া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কর।এভাবে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যতবার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সম্ভব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কর,এবার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ক্ষুদ্র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অংশটিকে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হাতুড়ি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গুঁড়ো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159D35E-333E-34A4-4106-6A8860D0B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142" y="2294295"/>
            <a:ext cx="3159034" cy="421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9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E9A56A4-4CF2-3660-F1C9-DBB7B6B6EFC9}"/>
              </a:ext>
            </a:extLst>
          </p:cNvPr>
          <p:cNvSpPr txBox="1"/>
          <p:nvPr/>
        </p:nvSpPr>
        <p:spPr>
          <a:xfrm>
            <a:off x="1158190" y="2024731"/>
            <a:ext cx="175622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পর্যবেক্ষণঃ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743221C-B7FF-ACD5-844B-72DE6F4FBFEF}"/>
              </a:ext>
            </a:extLst>
          </p:cNvPr>
          <p:cNvSpPr txBox="1"/>
          <p:nvPr/>
        </p:nvSpPr>
        <p:spPr>
          <a:xfrm>
            <a:off x="711200" y="3614057"/>
            <a:ext cx="6560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মিহি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গুঁড়ো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গুলোকে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সম্ভব?ফলাফল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42A00D6-8769-877B-AF5D-6283F8599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866" y="1728068"/>
            <a:ext cx="4505334" cy="340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47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1B555A0-B264-BDE4-9A07-FA78FD551602}"/>
              </a:ext>
            </a:extLst>
          </p:cNvPr>
          <p:cNvSpPr/>
          <p:nvPr/>
        </p:nvSpPr>
        <p:spPr>
          <a:xfrm>
            <a:off x="523568" y="1681317"/>
            <a:ext cx="4793226" cy="855406"/>
          </a:xfrm>
          <a:custGeom>
            <a:avLst/>
            <a:gdLst>
              <a:gd name="csX0" fmla="*/ 0 w 4793226"/>
              <a:gd name="csY0" fmla="*/ 0 h 914400"/>
              <a:gd name="csX1" fmla="*/ 4793226 w 4793226"/>
              <a:gd name="csY1" fmla="*/ 0 h 914400"/>
              <a:gd name="csX2" fmla="*/ 4793226 w 4793226"/>
              <a:gd name="csY2" fmla="*/ 914400 h 914400"/>
              <a:gd name="csX3" fmla="*/ 0 w 4793226"/>
              <a:gd name="csY3" fmla="*/ 914400 h 914400"/>
              <a:gd name="csX4" fmla="*/ 0 w 4793226"/>
              <a:gd name="csY4" fmla="*/ 0 h 914400"/>
              <a:gd name="csX0" fmla="*/ 545690 w 4793226"/>
              <a:gd name="csY0" fmla="*/ 58994 h 914400"/>
              <a:gd name="csX1" fmla="*/ 4793226 w 4793226"/>
              <a:gd name="csY1" fmla="*/ 0 h 914400"/>
              <a:gd name="csX2" fmla="*/ 4793226 w 4793226"/>
              <a:gd name="csY2" fmla="*/ 914400 h 914400"/>
              <a:gd name="csX3" fmla="*/ 0 w 4793226"/>
              <a:gd name="csY3" fmla="*/ 914400 h 914400"/>
              <a:gd name="csX4" fmla="*/ 545690 w 4793226"/>
              <a:gd name="csY4" fmla="*/ 58994 h 914400"/>
              <a:gd name="csX0" fmla="*/ 545690 w 4793226"/>
              <a:gd name="csY0" fmla="*/ 0 h 855406"/>
              <a:gd name="csX1" fmla="*/ 4262284 w 4793226"/>
              <a:gd name="csY1" fmla="*/ 44245 h 855406"/>
              <a:gd name="csX2" fmla="*/ 4793226 w 4793226"/>
              <a:gd name="csY2" fmla="*/ 855406 h 855406"/>
              <a:gd name="csX3" fmla="*/ 0 w 4793226"/>
              <a:gd name="csY3" fmla="*/ 855406 h 855406"/>
              <a:gd name="csX4" fmla="*/ 545690 w 4793226"/>
              <a:gd name="csY4" fmla="*/ 0 h 8554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793226" h="855406">
                <a:moveTo>
                  <a:pt x="545690" y="0"/>
                </a:moveTo>
                <a:lnTo>
                  <a:pt x="4262284" y="44245"/>
                </a:lnTo>
                <a:lnTo>
                  <a:pt x="4793226" y="855406"/>
                </a:lnTo>
                <a:lnTo>
                  <a:pt x="0" y="855406"/>
                </a:lnTo>
                <a:lnTo>
                  <a:pt x="54569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ফলাফল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058E33F-473B-E205-E2B2-D3EE860282D2}"/>
              </a:ext>
            </a:extLst>
          </p:cNvPr>
          <p:cNvSpPr txBox="1"/>
          <p:nvPr/>
        </p:nvSpPr>
        <p:spPr>
          <a:xfrm>
            <a:off x="518040" y="2934928"/>
            <a:ext cx="11310166" cy="1810369"/>
          </a:xfrm>
          <a:custGeom>
            <a:avLst/>
            <a:gdLst>
              <a:gd name="csX0" fmla="*/ 0 w 9129252"/>
              <a:gd name="csY0" fmla="*/ 0 h 2308324"/>
              <a:gd name="csX1" fmla="*/ 9129252 w 9129252"/>
              <a:gd name="csY1" fmla="*/ 0 h 2308324"/>
              <a:gd name="csX2" fmla="*/ 9129252 w 9129252"/>
              <a:gd name="csY2" fmla="*/ 2308324 h 2308324"/>
              <a:gd name="csX3" fmla="*/ 0 w 9129252"/>
              <a:gd name="csY3" fmla="*/ 2308324 h 2308324"/>
              <a:gd name="csX4" fmla="*/ 0 w 9129252"/>
              <a:gd name="csY4" fmla="*/ 0 h 2308324"/>
              <a:gd name="csX0" fmla="*/ 471948 w 9129252"/>
              <a:gd name="csY0" fmla="*/ 191729 h 2308324"/>
              <a:gd name="csX1" fmla="*/ 9129252 w 9129252"/>
              <a:gd name="csY1" fmla="*/ 0 h 2308324"/>
              <a:gd name="csX2" fmla="*/ 9129252 w 9129252"/>
              <a:gd name="csY2" fmla="*/ 2308324 h 2308324"/>
              <a:gd name="csX3" fmla="*/ 0 w 9129252"/>
              <a:gd name="csY3" fmla="*/ 2308324 h 2308324"/>
              <a:gd name="csX4" fmla="*/ 471948 w 9129252"/>
              <a:gd name="csY4" fmla="*/ 191729 h 2308324"/>
              <a:gd name="csX0" fmla="*/ 471948 w 9129252"/>
              <a:gd name="csY0" fmla="*/ 191729 h 2308324"/>
              <a:gd name="csX1" fmla="*/ 9129252 w 9129252"/>
              <a:gd name="csY1" fmla="*/ 0 h 2308324"/>
              <a:gd name="csX2" fmla="*/ 7728155 w 9129252"/>
              <a:gd name="csY2" fmla="*/ 2013356 h 2308324"/>
              <a:gd name="csX3" fmla="*/ 0 w 9129252"/>
              <a:gd name="csY3" fmla="*/ 2308324 h 2308324"/>
              <a:gd name="csX4" fmla="*/ 471948 w 9129252"/>
              <a:gd name="csY4" fmla="*/ 191729 h 2308324"/>
              <a:gd name="csX0" fmla="*/ 0 w 9133716"/>
              <a:gd name="csY0" fmla="*/ 55888 h 2308324"/>
              <a:gd name="csX1" fmla="*/ 9133716 w 9133716"/>
              <a:gd name="csY1" fmla="*/ 0 h 2308324"/>
              <a:gd name="csX2" fmla="*/ 7732619 w 9133716"/>
              <a:gd name="csY2" fmla="*/ 2013356 h 2308324"/>
              <a:gd name="csX3" fmla="*/ 4464 w 9133716"/>
              <a:gd name="csY3" fmla="*/ 2308324 h 2308324"/>
              <a:gd name="csX4" fmla="*/ 0 w 9133716"/>
              <a:gd name="csY4" fmla="*/ 55888 h 2308324"/>
              <a:gd name="csX0" fmla="*/ 0 w 9133716"/>
              <a:gd name="csY0" fmla="*/ 55888 h 2382065"/>
              <a:gd name="csX1" fmla="*/ 9133716 w 9133716"/>
              <a:gd name="csY1" fmla="*/ 0 h 2382065"/>
              <a:gd name="csX2" fmla="*/ 8709264 w 9133716"/>
              <a:gd name="csY2" fmla="*/ 2382065 h 2382065"/>
              <a:gd name="csX3" fmla="*/ 4464 w 9133716"/>
              <a:gd name="csY3" fmla="*/ 2308324 h 2382065"/>
              <a:gd name="csX4" fmla="*/ 0 w 9133716"/>
              <a:gd name="csY4" fmla="*/ 55888 h 23820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133716" h="2382065">
                <a:moveTo>
                  <a:pt x="0" y="55888"/>
                </a:moveTo>
                <a:lnTo>
                  <a:pt x="9133716" y="0"/>
                </a:lnTo>
                <a:lnTo>
                  <a:pt x="8709264" y="2382065"/>
                </a:lnTo>
                <a:lnTo>
                  <a:pt x="4464" y="2308324"/>
                </a:lnTo>
                <a:lnTo>
                  <a:pt x="0" y="5588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>
            <a:spAutoFit/>
            <a:scene3d>
              <a:camera prst="obliqueTopRight"/>
              <a:lightRig rig="threePt" dir="t"/>
            </a:scene3d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টুকরোকে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ক্ষুদ্রতম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খালি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চোখে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না,এটিকে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ভাঙ্গলে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33783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2EF533B-B3C0-DCED-A698-E6C36E2ECD8E}"/>
              </a:ext>
            </a:extLst>
          </p:cNvPr>
          <p:cNvSpPr txBox="1"/>
          <p:nvPr/>
        </p:nvSpPr>
        <p:spPr>
          <a:xfrm>
            <a:off x="2064880" y="406481"/>
            <a:ext cx="7742903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70D64A4-934B-35BD-C19B-1A89464608D2}"/>
              </a:ext>
            </a:extLst>
          </p:cNvPr>
          <p:cNvSpPr/>
          <p:nvPr/>
        </p:nvSpPr>
        <p:spPr>
          <a:xfrm>
            <a:off x="1454315" y="1166981"/>
            <a:ext cx="8964032" cy="37833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যেকোনো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গাঠনিক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পরমানু।মৌলিক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ক্ষুদ্রতম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কণা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যাকে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ভাঙা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ধারণ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এটম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পরমানু।এটম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এতই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ছোটো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এদের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খালি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চোখে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না,এমনকি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শক্তিশালী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অনিবীক্ষণ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যন্ত্র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দিয়েও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একাধিক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অণু,আবার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অণুকে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ভাংলে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পরমানু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D64E367-DCE0-1BB7-7C63-660C24B00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653" y="4950341"/>
            <a:ext cx="8964031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270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245</TotalTime>
  <Words>403</Words>
  <Application>Microsoft Office PowerPoint</Application>
  <PresentationFormat>Custom</PresentationFormat>
  <Paragraphs>50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Civic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oprekin.com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t45154</dc:creator>
  <cp:lastModifiedBy>WALTON</cp:lastModifiedBy>
  <cp:revision>33</cp:revision>
  <dcterms:created xsi:type="dcterms:W3CDTF">2026-05-26T02:42:24Z</dcterms:created>
  <dcterms:modified xsi:type="dcterms:W3CDTF">2026-07-30T05:28:06Z</dcterms:modified>
</cp:coreProperties>
</file>