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13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9B9696-21D9-4DB7-8713-5A035DF158B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0CAE9-A4AB-4175-84DA-5871E1887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0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0CAE9-A4AB-4175-84DA-5871E1887C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385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6.png"/><Relationship Id="rId7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3.png"/><Relationship Id="rId7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0.png"/><Relationship Id="rId5" Type="http://schemas.openxmlformats.org/officeDocument/2006/relationships/image" Target="../media/image55.png"/><Relationship Id="rId10" Type="http://schemas.openxmlformats.org/officeDocument/2006/relationships/image" Target="../media/image59.png"/><Relationship Id="rId4" Type="http://schemas.openxmlformats.org/officeDocument/2006/relationships/image" Target="../media/image54.png"/><Relationship Id="rId9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3.png"/><Relationship Id="rId9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8.png"/><Relationship Id="rId7" Type="http://schemas.openxmlformats.org/officeDocument/2006/relationships/image" Target="../media/image7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3.png"/><Relationship Id="rId10" Type="http://schemas.openxmlformats.org/officeDocument/2006/relationships/image" Target="../media/image74.png"/><Relationship Id="rId4" Type="http://schemas.openxmlformats.org/officeDocument/2006/relationships/image" Target="../media/image69.png"/><Relationship Id="rId9" Type="http://schemas.openxmlformats.org/officeDocument/2006/relationships/image" Target="../media/image7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16.png"/><Relationship Id="rId7" Type="http://schemas.openxmlformats.org/officeDocument/2006/relationships/image" Target="../media/image7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3.png"/><Relationship Id="rId9" Type="http://schemas.openxmlformats.org/officeDocument/2006/relationships/image" Target="../media/image7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16.png"/><Relationship Id="rId7" Type="http://schemas.openxmlformats.org/officeDocument/2006/relationships/image" Target="../media/image8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3.png"/><Relationship Id="rId4" Type="http://schemas.openxmlformats.org/officeDocument/2006/relationships/image" Target="../media/image80.png"/><Relationship Id="rId9" Type="http://schemas.openxmlformats.org/officeDocument/2006/relationships/image" Target="../media/image8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61.png"/><Relationship Id="rId7" Type="http://schemas.openxmlformats.org/officeDocument/2006/relationships/image" Target="../media/image8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3.png"/><Relationship Id="rId9" Type="http://schemas.openxmlformats.org/officeDocument/2006/relationships/image" Target="../media/image8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9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5.png"/><Relationship Id="rId7" Type="http://schemas.openxmlformats.org/officeDocument/2006/relationships/image" Target="../media/image9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3.png"/><Relationship Id="rId4" Type="http://schemas.openxmlformats.org/officeDocument/2006/relationships/image" Target="../media/image96.png"/><Relationship Id="rId9" Type="http://schemas.openxmlformats.org/officeDocument/2006/relationships/image" Target="../media/image10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10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7" Type="http://schemas.openxmlformats.org/officeDocument/2006/relationships/image" Target="../media/image1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png"/><Relationship Id="rId5" Type="http://schemas.openxmlformats.org/officeDocument/2006/relationships/image" Target="../media/image3.png"/><Relationship Id="rId4" Type="http://schemas.openxmlformats.org/officeDocument/2006/relationships/image" Target="../media/image10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hyperlink" Target="&#2465;&#2495;&#2460;&#2495;&#2463;&#2494;&#2482;%20&#2453;&#2472;&#2509;&#2463;&#2503;&#2472;&#2509;&#2463;%20-%20&#2488;&#2475;&#2463;&#2451;&#2479;&#2492;&#2509;&#2479;&#2494;&#2480;%20&#2480;&#2453;&#2509;&#2487;&#2467;&#2494;&#2476;&#2503;&#2453;&#2509;&#2487;&#2467;.pptx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6.png"/><Relationship Id="rId7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.png"/><Relationship Id="rId9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043709"/>
            <a:ext cx="11049000" cy="451658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48975" y="6343650"/>
            <a:ext cx="771525" cy="3238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2478971"/>
            <a:ext cx="10761345" cy="174406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750"/>
              </a:lnSpc>
              <a:defRPr/>
            </a:pPr>
            <a:r>
              <a:rPr sz="6000" b="1" i="0" u="none" dirty="0" err="1">
                <a:solidFill>
                  <a:srgbClr val="FACC15"/>
                </a:solidFill>
                <a:latin typeface="Hind Siliguri"/>
              </a:rPr>
              <a:t>মাল্টিমিডিয়া</a:t>
            </a:r>
            <a:r>
              <a:rPr sz="6000" b="1" i="0" u="none" dirty="0">
                <a:solidFill>
                  <a:srgbClr val="FACC15"/>
                </a:solidFill>
                <a:latin typeface="Hind Siliguri"/>
              </a:rPr>
              <a:t> </a:t>
            </a:r>
            <a:r>
              <a:rPr sz="6000" b="1" i="0" u="none" dirty="0" err="1">
                <a:solidFill>
                  <a:srgbClr val="FACC15"/>
                </a:solidFill>
                <a:latin typeface="Hind Siliguri"/>
              </a:rPr>
              <a:t>ক্লাসে</a:t>
            </a:r>
            <a:r>
              <a:rPr sz="6000" b="1" i="0" u="none" dirty="0">
                <a:solidFill>
                  <a:srgbClr val="FACC15"/>
                </a:solidFill>
                <a:latin typeface="Hind Siliguri"/>
              </a:rPr>
              <a:t> </a:t>
            </a:r>
            <a:endParaRPr lang="en-US" sz="6000" b="1" i="0" u="none" dirty="0" smtClean="0">
              <a:solidFill>
                <a:srgbClr val="FACC15"/>
              </a:solidFill>
              <a:latin typeface="Hind Siliguri"/>
            </a:endParaRPr>
          </a:p>
          <a:p>
            <a:pPr algn="ctr">
              <a:lnSpc>
                <a:spcPts val="6750"/>
              </a:lnSpc>
              <a:defRPr/>
            </a:pPr>
            <a:r>
              <a:rPr sz="6000" b="1" i="0" u="none" dirty="0" err="1" smtClean="0">
                <a:solidFill>
                  <a:srgbClr val="FACC15"/>
                </a:solidFill>
                <a:latin typeface="Hind Siliguri"/>
              </a:rPr>
              <a:t>সবাইকে</a:t>
            </a:r>
            <a:r>
              <a:rPr sz="6000" b="1" i="0" u="none" dirty="0" smtClean="0">
                <a:solidFill>
                  <a:srgbClr val="FACC15"/>
                </a:solidFill>
                <a:latin typeface="Hind Siliguri"/>
              </a:rPr>
              <a:t> </a:t>
            </a:r>
            <a:r>
              <a:rPr sz="6000" b="1" i="0" u="none" dirty="0" err="1">
                <a:solidFill>
                  <a:srgbClr val="FACC15"/>
                </a:solidFill>
                <a:latin typeface="Hind Siliguri"/>
              </a:rPr>
              <a:t>স্বাগতম</a:t>
            </a:r>
            <a:r>
              <a:rPr sz="6000" b="1" i="0" u="none" dirty="0">
                <a:solidFill>
                  <a:srgbClr val="FACC15"/>
                </a:solidFill>
                <a:latin typeface="Hind Siliguri"/>
              </a:rPr>
              <a:t>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550" y="4500562"/>
            <a:ext cx="10248900" cy="5257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050"/>
              </a:lnSpc>
            </a:pPr>
            <a:r>
              <a:rPr sz="2700" b="0" i="0" u="none" dirty="0" err="1">
                <a:solidFill>
                  <a:srgbClr val="38BDF8"/>
                </a:solidFill>
                <a:latin typeface="Hind Siliguri SemiBold"/>
              </a:rPr>
              <a:t>তথ্য</a:t>
            </a:r>
            <a:r>
              <a:rPr sz="2700" b="0" i="0" u="none" dirty="0">
                <a:solidFill>
                  <a:srgbClr val="38BDF8"/>
                </a:solidFill>
                <a:latin typeface="Hind Siliguri SemiBold"/>
              </a:rPr>
              <a:t> ও </a:t>
            </a:r>
            <a:r>
              <a:rPr sz="2700" b="0" i="0" u="none" dirty="0" err="1">
                <a:solidFill>
                  <a:srgbClr val="38BDF8"/>
                </a:solidFill>
                <a:latin typeface="Hind Siliguri SemiBold"/>
              </a:rPr>
              <a:t>যোগাযোগ</a:t>
            </a:r>
            <a:r>
              <a:rPr sz="2700" b="0" i="0" u="none" dirty="0">
                <a:solidFill>
                  <a:srgbClr val="38BDF8"/>
                </a:solidFill>
                <a:latin typeface="Hind Siliguri SemiBold"/>
              </a:rPr>
              <a:t> </a:t>
            </a:r>
            <a:r>
              <a:rPr sz="2700" b="0" i="0" u="none" dirty="0" err="1">
                <a:solidFill>
                  <a:srgbClr val="38BDF8"/>
                </a:solidFill>
                <a:latin typeface="Hind Siliguri SemiBold"/>
              </a:rPr>
              <a:t>প্রযুক্তি</a:t>
            </a:r>
            <a:r>
              <a:rPr sz="2700" b="0" i="0" u="none" dirty="0">
                <a:solidFill>
                  <a:srgbClr val="38BDF8"/>
                </a:solidFill>
                <a:latin typeface="Hind Siliguri SemiBold"/>
              </a:rPr>
              <a:t> </a:t>
            </a:r>
            <a:r>
              <a:rPr sz="2700" b="0" i="0" u="none" dirty="0" err="1">
                <a:solidFill>
                  <a:srgbClr val="38BDF8"/>
                </a:solidFill>
                <a:latin typeface="Hind Siliguri SemiBold"/>
              </a:rPr>
              <a:t>জগতে</a:t>
            </a:r>
            <a:r>
              <a:rPr sz="2700" b="0" i="0" u="none" dirty="0">
                <a:solidFill>
                  <a:srgbClr val="38BDF8"/>
                </a:solidFill>
                <a:latin typeface="Hind Siliguri SemiBold"/>
              </a:rPr>
              <a:t> </a:t>
            </a:r>
            <a:r>
              <a:rPr lang="en-US" sz="2700" b="0" i="0" u="none" dirty="0" err="1" smtClean="0">
                <a:solidFill>
                  <a:srgbClr val="38BDF8"/>
                </a:solidFill>
                <a:latin typeface="Hind Siliguri SemiBold"/>
              </a:rPr>
              <a:t>তোমা</a:t>
            </a:r>
            <a:r>
              <a:rPr sz="2700" b="0" i="0" u="none" dirty="0" err="1" smtClean="0">
                <a:solidFill>
                  <a:srgbClr val="38BDF8"/>
                </a:solidFill>
                <a:latin typeface="Hind Siliguri SemiBold"/>
              </a:rPr>
              <a:t>কে</a:t>
            </a:r>
            <a:r>
              <a:rPr sz="2700" b="0" i="0" u="none" dirty="0" smtClean="0">
                <a:solidFill>
                  <a:srgbClr val="38BDF8"/>
                </a:solidFill>
                <a:latin typeface="Hind Siliguri SemiBold"/>
              </a:rPr>
              <a:t> </a:t>
            </a:r>
            <a:r>
              <a:rPr sz="2700" b="0" i="0" u="none" dirty="0" err="1">
                <a:solidFill>
                  <a:srgbClr val="38BDF8"/>
                </a:solidFill>
                <a:latin typeface="Hind Siliguri SemiBold"/>
              </a:rPr>
              <a:t>স্বাগতম</a:t>
            </a:r>
            <a:endParaRPr sz="2700" b="0" i="0" u="none" dirty="0">
              <a:solidFill>
                <a:srgbClr val="38BDF8"/>
              </a:solidFill>
              <a:latin typeface="Hind Siliguri SemiBold"/>
            </a:endParaRP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33072" y="1427965"/>
            <a:ext cx="838200" cy="666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30623"/>
            <a:ext cx="5334000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58998"/>
            <a:ext cx="533400" cy="4286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4675" y="6343650"/>
            <a:ext cx="885825" cy="3238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5075" y="2159198"/>
            <a:ext cx="5276850" cy="35623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0125" y="2187773"/>
            <a:ext cx="531495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400" b="0" i="0" u="none" dirty="0" err="1">
                <a:solidFill>
                  <a:srgbClr val="E2E8F0"/>
                </a:solidFill>
                <a:latin typeface="Hind Siliguri"/>
              </a:rPr>
              <a:t>পেনড্রাইভ</a:t>
            </a:r>
            <a:r>
              <a:rPr sz="24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E2E8F0"/>
                </a:solidFill>
                <a:latin typeface="Hind Siliguri"/>
              </a:rPr>
              <a:t>বা</a:t>
            </a:r>
            <a:r>
              <a:rPr sz="24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E2E8F0"/>
                </a:solidFill>
                <a:latin typeface="Hind Siliguri"/>
              </a:rPr>
              <a:t>মেমোরি</a:t>
            </a:r>
            <a:r>
              <a:rPr sz="24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E2E8F0"/>
                </a:solidFill>
                <a:latin typeface="Hind Siliguri"/>
              </a:rPr>
              <a:t>কার্ডের</a:t>
            </a:r>
            <a:r>
              <a:rPr sz="24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E2E8F0"/>
                </a:solidFill>
                <a:latin typeface="Hind Siliguri"/>
              </a:rPr>
              <a:t>মাধ্যমে</a:t>
            </a:r>
            <a:r>
              <a:rPr sz="2400" b="0" i="0" u="none" dirty="0">
                <a:solidFill>
                  <a:srgbClr val="E2E8F0"/>
                </a:solidFill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0125" y="2835473"/>
            <a:ext cx="4905375" cy="8778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400" b="0" i="0" u="none" dirty="0" err="1">
                <a:solidFill>
                  <a:srgbClr val="FFC000"/>
                </a:solidFill>
                <a:latin typeface="Hind Siliguri"/>
              </a:rPr>
              <a:t>ইন্টারনেট</a:t>
            </a:r>
            <a:r>
              <a:rPr sz="2400" b="0" i="0" u="none" dirty="0">
                <a:solidFill>
                  <a:srgbClr val="FFC000"/>
                </a:solidFill>
                <a:latin typeface="Hind Siliguri"/>
              </a:rPr>
              <a:t> ও </a:t>
            </a:r>
            <a:r>
              <a:rPr sz="2400" b="0" i="0" u="none" dirty="0" err="1">
                <a:solidFill>
                  <a:srgbClr val="FFC000"/>
                </a:solidFill>
                <a:latin typeface="Hind Siliguri"/>
              </a:rPr>
              <a:t>বিভিন্ন</a:t>
            </a:r>
            <a:r>
              <a:rPr sz="24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FFC000"/>
                </a:solidFill>
                <a:latin typeface="Hind Siliguri"/>
              </a:rPr>
              <a:t>ওয়েবসাইট</a:t>
            </a:r>
            <a:r>
              <a:rPr sz="24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FFC000"/>
                </a:solidFill>
                <a:latin typeface="Hind Siliguri"/>
              </a:rPr>
              <a:t>থেকে</a:t>
            </a:r>
            <a:r>
              <a:rPr sz="24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FFC000"/>
                </a:solidFill>
                <a:latin typeface="Hind Siliguri"/>
              </a:rPr>
              <a:t>ফাইল</a:t>
            </a:r>
            <a:r>
              <a:rPr sz="24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FFC000"/>
                </a:solidFill>
                <a:latin typeface="Hind Siliguri"/>
              </a:rPr>
              <a:t>ডাউনলোডে</a:t>
            </a:r>
            <a:r>
              <a:rPr sz="2400" b="0" i="0" u="none" dirty="0">
                <a:solidFill>
                  <a:srgbClr val="FFC000"/>
                </a:solidFill>
                <a:latin typeface="Hind Siliguri"/>
              </a:rPr>
              <a:t>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0125" y="3940373"/>
            <a:ext cx="5585402" cy="92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400" b="0" i="0" u="none" dirty="0" err="1">
                <a:solidFill>
                  <a:srgbClr val="E2E8F0"/>
                </a:solidFill>
                <a:latin typeface="Hind Siliguri"/>
              </a:rPr>
              <a:t>সন্দেহজনক</a:t>
            </a:r>
            <a:r>
              <a:rPr sz="2400" b="0" i="0" u="none" dirty="0">
                <a:solidFill>
                  <a:srgbClr val="E2E8F0"/>
                </a:solidFill>
                <a:latin typeface="Hind Siliguri"/>
              </a:rPr>
              <a:t> ই-</a:t>
            </a:r>
            <a:r>
              <a:rPr sz="2400" b="0" i="0" u="none" dirty="0" err="1">
                <a:solidFill>
                  <a:srgbClr val="E2E8F0"/>
                </a:solidFill>
                <a:latin typeface="Hind Siliguri"/>
              </a:rPr>
              <a:t>মেইল</a:t>
            </a:r>
            <a:r>
              <a:rPr sz="24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E2E8F0"/>
                </a:solidFill>
                <a:latin typeface="Hind Siliguri"/>
              </a:rPr>
              <a:t>অ্যাটাচমেন্টের</a:t>
            </a:r>
            <a:r>
              <a:rPr sz="24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E2E8F0"/>
                </a:solidFill>
                <a:latin typeface="Hind Siliguri"/>
              </a:rPr>
              <a:t>মাধ্যমে</a:t>
            </a:r>
            <a:r>
              <a:rPr sz="2400" b="0" i="0" u="none" dirty="0">
                <a:solidFill>
                  <a:srgbClr val="E2E8F0"/>
                </a:solidFill>
                <a:latin typeface="Hind Siliguri"/>
              </a:rPr>
              <a:t>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6312" y="5045273"/>
            <a:ext cx="4905375" cy="8778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400" b="0" i="0" u="none" dirty="0" err="1">
                <a:solidFill>
                  <a:srgbClr val="FFC000"/>
                </a:solidFill>
                <a:latin typeface="Hind Siliguri"/>
              </a:rPr>
              <a:t>সিডি</a:t>
            </a:r>
            <a:r>
              <a:rPr sz="2400" b="0" i="0" u="none" dirty="0">
                <a:solidFill>
                  <a:srgbClr val="FFC000"/>
                </a:solidFill>
                <a:latin typeface="Hind Siliguri"/>
              </a:rPr>
              <a:t>, </a:t>
            </a:r>
            <a:r>
              <a:rPr sz="2400" b="0" i="0" u="none" dirty="0" err="1">
                <a:solidFill>
                  <a:srgbClr val="FFC000"/>
                </a:solidFill>
                <a:latin typeface="Hind Siliguri"/>
              </a:rPr>
              <a:t>ডিভিডি</a:t>
            </a:r>
            <a:r>
              <a:rPr sz="24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FFC000"/>
                </a:solidFill>
                <a:latin typeface="Hind Siliguri"/>
              </a:rPr>
              <a:t>বা</a:t>
            </a:r>
            <a:r>
              <a:rPr sz="24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FFC000"/>
                </a:solidFill>
                <a:latin typeface="Hind Siliguri"/>
              </a:rPr>
              <a:t>এক্সটার্নাল</a:t>
            </a:r>
            <a:r>
              <a:rPr sz="24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FFC000"/>
                </a:solidFill>
                <a:latin typeface="Hind Siliguri"/>
              </a:rPr>
              <a:t>ডিস্ক</a:t>
            </a:r>
            <a:r>
              <a:rPr sz="24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FFC000"/>
                </a:solidFill>
                <a:latin typeface="Hind Siliguri"/>
              </a:rPr>
              <a:t>ব্যবহারের</a:t>
            </a:r>
            <a:r>
              <a:rPr sz="24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FFC000"/>
                </a:solidFill>
                <a:latin typeface="Hind Siliguri"/>
              </a:rPr>
              <a:t>মাধ্যমে</a:t>
            </a:r>
            <a:r>
              <a:rPr sz="2400" b="0" i="0" u="none" dirty="0">
                <a:solidFill>
                  <a:srgbClr val="FFC000"/>
                </a:solidFill>
                <a:latin typeface="Hind Siliguri"/>
              </a:rPr>
              <a:t>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259210"/>
            <a:ext cx="266700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906910"/>
            <a:ext cx="333375" cy="2762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011810"/>
            <a:ext cx="266700" cy="2762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7687" y="5116710"/>
            <a:ext cx="266700" cy="27622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247775" y="476250"/>
            <a:ext cx="10891361" cy="6228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38BDF8"/>
                </a:solidFill>
                <a:latin typeface="Hind Siliguri"/>
              </a:rPr>
              <a:t>ভাইরাস কীভাবে ছড়ায়?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1500" y="1184820"/>
            <a:ext cx="1104900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68785"/>
            <a:ext cx="3524250" cy="270342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2668785"/>
            <a:ext cx="3524250" cy="270342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0" y="2668785"/>
            <a:ext cx="3524250" cy="270342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58998"/>
            <a:ext cx="428625" cy="42862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44200" y="6343650"/>
            <a:ext cx="876300" cy="3238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95500" y="2954535"/>
            <a:ext cx="476250" cy="4762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3425" y="3573660"/>
            <a:ext cx="320040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25"/>
              </a:lnSpc>
            </a:pPr>
            <a:r>
              <a:rPr sz="2550" b="1" i="0" u="none" dirty="0">
                <a:solidFill>
                  <a:srgbClr val="EF4444"/>
                </a:solidFill>
                <a:latin typeface="Hind Siliguri"/>
              </a:rPr>
              <a:t>CIH Virus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9625" y="4173735"/>
            <a:ext cx="3048000" cy="12311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sz="2400" b="0" i="0" u="none" dirty="0" err="1">
                <a:solidFill>
                  <a:srgbClr val="00B0F0"/>
                </a:solidFill>
                <a:latin typeface="Hind Siliguri"/>
              </a:rPr>
              <a:t>বিশ্বের</a:t>
            </a:r>
            <a:r>
              <a:rPr sz="24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00B0F0"/>
                </a:solidFill>
                <a:latin typeface="Hind Siliguri"/>
              </a:rPr>
              <a:t>অন্যতম</a:t>
            </a:r>
            <a:r>
              <a:rPr sz="24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00B0F0"/>
                </a:solidFill>
                <a:latin typeface="Hind Siliguri"/>
              </a:rPr>
              <a:t>ধ্বংসাত্মক</a:t>
            </a:r>
            <a:r>
              <a:rPr sz="24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00B0F0"/>
                </a:solidFill>
                <a:latin typeface="Hind Siliguri"/>
              </a:rPr>
              <a:t>চেরনোবিল</a:t>
            </a:r>
            <a:r>
              <a:rPr sz="24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00B0F0"/>
                </a:solidFill>
                <a:latin typeface="Hind Siliguri"/>
              </a:rPr>
              <a:t>ভাইরাস</a:t>
            </a:r>
            <a:r>
              <a:rPr sz="24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95962" y="2954535"/>
            <a:ext cx="600075" cy="4762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495800" y="3573660"/>
            <a:ext cx="320040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25"/>
              </a:lnSpc>
            </a:pPr>
            <a:r>
              <a:rPr sz="2550" b="1" i="0" u="none" dirty="0">
                <a:solidFill>
                  <a:srgbClr val="F59E0B"/>
                </a:solidFill>
                <a:latin typeface="Hind Siliguri"/>
              </a:rPr>
              <a:t>Trojan Horse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0" y="4173735"/>
            <a:ext cx="3048000" cy="1198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sz="2400" b="0" i="0" u="none" dirty="0" err="1">
                <a:solidFill>
                  <a:srgbClr val="CBD5E1"/>
                </a:solidFill>
                <a:latin typeface="Hind Siliguri"/>
              </a:rPr>
              <a:t>আসল</a:t>
            </a:r>
            <a:r>
              <a:rPr sz="24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CBD5E1"/>
                </a:solidFill>
                <a:latin typeface="Hind Siliguri"/>
              </a:rPr>
              <a:t>সফটওয়্যারের</a:t>
            </a:r>
            <a:r>
              <a:rPr sz="24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CBD5E1"/>
                </a:solidFill>
                <a:latin typeface="Hind Siliguri"/>
              </a:rPr>
              <a:t>ছদ্মবেশে</a:t>
            </a:r>
            <a:r>
              <a:rPr sz="24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CBD5E1"/>
                </a:solidFill>
                <a:latin typeface="Hind Siliguri"/>
              </a:rPr>
              <a:t>ক্ষতি</a:t>
            </a:r>
            <a:r>
              <a:rPr sz="24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CBD5E1"/>
                </a:solidFill>
                <a:latin typeface="Hind Siliguri"/>
              </a:rPr>
              <a:t>সাধন</a:t>
            </a:r>
            <a:r>
              <a:rPr sz="24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CBD5E1"/>
                </a:solidFill>
                <a:latin typeface="Hind Siliguri"/>
              </a:rPr>
              <a:t>করে</a:t>
            </a:r>
            <a:r>
              <a:rPr sz="2400" b="0" i="0" u="none" dirty="0">
                <a:solidFill>
                  <a:srgbClr val="CBD5E1"/>
                </a:solidFill>
                <a:latin typeface="Hind Siliguri"/>
              </a:rPr>
              <a:t>।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20250" y="2954535"/>
            <a:ext cx="476250" cy="4762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258175" y="3573660"/>
            <a:ext cx="320040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25"/>
              </a:lnSpc>
            </a:pPr>
            <a:r>
              <a:rPr sz="2550" b="1" i="0" u="none" dirty="0">
                <a:solidFill>
                  <a:srgbClr val="A855F7"/>
                </a:solidFill>
                <a:latin typeface="Hind Siliguri"/>
              </a:rPr>
              <a:t>Worm / Brain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4375" y="4173735"/>
            <a:ext cx="3048000" cy="7881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sz="2400" b="0" i="0" u="none" dirty="0" err="1">
                <a:solidFill>
                  <a:srgbClr val="00B0F0"/>
                </a:solidFill>
                <a:latin typeface="Hind Siliguri"/>
              </a:rPr>
              <a:t>সারা</a:t>
            </a:r>
            <a:r>
              <a:rPr sz="24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00B0F0"/>
                </a:solidFill>
                <a:latin typeface="Hind Siliguri"/>
              </a:rPr>
              <a:t>নেটওয়ার্কে</a:t>
            </a:r>
            <a:r>
              <a:rPr sz="24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00B0F0"/>
                </a:solidFill>
                <a:latin typeface="Hind Siliguri"/>
              </a:rPr>
              <a:t>নিজেকে</a:t>
            </a:r>
            <a:r>
              <a:rPr sz="24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00B0F0"/>
                </a:solidFill>
                <a:latin typeface="Hind Siliguri"/>
              </a:rPr>
              <a:t>ছড়িয়ে</a:t>
            </a:r>
            <a:r>
              <a:rPr sz="24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00B0F0"/>
                </a:solidFill>
                <a:latin typeface="Hind Siliguri"/>
              </a:rPr>
              <a:t>দেয়</a:t>
            </a:r>
            <a:r>
              <a:rPr sz="24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43000" y="476250"/>
            <a:ext cx="11001375" cy="6228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38BDF8"/>
                </a:solidFill>
                <a:latin typeface="Hind Siliguri"/>
              </a:rPr>
              <a:t>কয়েকটি ক্ষতিকর ভাইরাসের নাম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1500" y="1184820"/>
            <a:ext cx="1104900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49698"/>
            <a:ext cx="11049000" cy="31813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58998"/>
            <a:ext cx="428625" cy="4286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63250" y="6343650"/>
            <a:ext cx="857250" cy="323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95400" y="2644973"/>
            <a:ext cx="1002982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কম্পিউটার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স্বাভাবিকের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চেয়ে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অনেক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ধীরগতি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সম্পন্ন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হয়ে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যাওয়া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95400" y="3292673"/>
            <a:ext cx="10029825" cy="4279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ফাইল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ফোল্ডার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স্বয়ংক্রিয়ভাবে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মুছে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যাওয়া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বিকৃত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হওয়া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5400" y="3940373"/>
            <a:ext cx="1002982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হঠা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ৎ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অপ্রয়োজনীয়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বার্তা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উইন্ডো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পপ-আপ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95400" y="4588073"/>
            <a:ext cx="10029825" cy="4279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মেমোরি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কম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দেখায়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এবং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প্রসেসরের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কাজের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চাপ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বেড়ে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যায়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2716410"/>
            <a:ext cx="200025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775" y="3364110"/>
            <a:ext cx="200025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6775" y="4011810"/>
            <a:ext cx="266700" cy="2762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6775" y="4659510"/>
            <a:ext cx="304800" cy="2762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43000" y="476250"/>
            <a:ext cx="11001375" cy="6228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38BDF8"/>
                </a:solidFill>
                <a:latin typeface="Hind Siliguri"/>
              </a:rPr>
              <a:t>ভাইরাস আক্রমণের লক্ষণসমূহ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1500" y="1184820"/>
            <a:ext cx="1104900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68785"/>
            <a:ext cx="3524250" cy="282704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2668785"/>
            <a:ext cx="3524250" cy="282704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0" y="2668785"/>
            <a:ext cx="3524250" cy="2827042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58998"/>
            <a:ext cx="428625" cy="42862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5625" y="6343650"/>
            <a:ext cx="904875" cy="3238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66925" y="2954535"/>
            <a:ext cx="533400" cy="4762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3425" y="3573660"/>
            <a:ext cx="320040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25"/>
              </a:lnSpc>
            </a:pPr>
            <a:r>
              <a:rPr sz="2550" b="1" i="0" u="none" dirty="0" err="1">
                <a:solidFill>
                  <a:srgbClr val="38BDF8"/>
                </a:solidFill>
                <a:latin typeface="Hind Siliguri"/>
              </a:rPr>
              <a:t>তথ্য</a:t>
            </a:r>
            <a:r>
              <a:rPr sz="2550" b="1" i="0" u="none" dirty="0">
                <a:solidFill>
                  <a:srgbClr val="38BDF8"/>
                </a:solidFill>
                <a:latin typeface="Hind Siliguri"/>
              </a:rPr>
              <a:t> </a:t>
            </a:r>
            <a:r>
              <a:rPr sz="2550" b="1" i="0" u="none" dirty="0" err="1">
                <a:solidFill>
                  <a:srgbClr val="38BDF8"/>
                </a:solidFill>
                <a:latin typeface="Hind Siliguri"/>
              </a:rPr>
              <a:t>বিনাশ</a:t>
            </a:r>
            <a:endParaRPr sz="2550" b="1" i="0" u="none" dirty="0">
              <a:solidFill>
                <a:srgbClr val="38BDF8"/>
              </a:solidFill>
              <a:latin typeface="Hind Siligu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9625" y="4173735"/>
            <a:ext cx="3048000" cy="8207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গুরুত্বপূর্ণ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ফাইল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নষ্ট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মুছে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ফেলে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7875" y="2954535"/>
            <a:ext cx="476250" cy="4762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495800" y="3573660"/>
            <a:ext cx="320040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25"/>
              </a:lnSpc>
            </a:pPr>
            <a:r>
              <a:rPr sz="2550" b="1" i="0" u="none" dirty="0" err="1">
                <a:solidFill>
                  <a:srgbClr val="38BDF8"/>
                </a:solidFill>
                <a:latin typeface="Hind Siliguri"/>
              </a:rPr>
              <a:t>কাজে</a:t>
            </a:r>
            <a:r>
              <a:rPr sz="2550" b="1" i="0" u="none" dirty="0">
                <a:solidFill>
                  <a:srgbClr val="38BDF8"/>
                </a:solidFill>
                <a:latin typeface="Hind Siliguri"/>
              </a:rPr>
              <a:t> </a:t>
            </a:r>
            <a:r>
              <a:rPr sz="2550" b="1" i="0" u="none" dirty="0" err="1">
                <a:solidFill>
                  <a:srgbClr val="38BDF8"/>
                </a:solidFill>
                <a:latin typeface="Hind Siliguri"/>
              </a:rPr>
              <a:t>বাধা</a:t>
            </a:r>
            <a:endParaRPr sz="2550" b="1" i="0" u="none" dirty="0">
              <a:solidFill>
                <a:srgbClr val="38BDF8"/>
              </a:solidFill>
              <a:latin typeface="Hind Siligu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0" y="4173735"/>
            <a:ext cx="3048000" cy="12311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কম্পিউটার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ঘন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ঘন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হ্যাং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বন্ধ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হয়ে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যাওয়া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।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48825" y="2954535"/>
            <a:ext cx="419100" cy="4762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258175" y="3573660"/>
            <a:ext cx="320040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25"/>
              </a:lnSpc>
            </a:pPr>
            <a:r>
              <a:rPr sz="2550" b="1" i="0" u="none" dirty="0" err="1">
                <a:solidFill>
                  <a:srgbClr val="38BDF8"/>
                </a:solidFill>
                <a:latin typeface="Hind Siliguri"/>
              </a:rPr>
              <a:t>তথ্য</a:t>
            </a:r>
            <a:r>
              <a:rPr sz="2550" b="1" i="0" u="none" dirty="0">
                <a:solidFill>
                  <a:srgbClr val="38BDF8"/>
                </a:solidFill>
                <a:latin typeface="Hind Siliguri"/>
              </a:rPr>
              <a:t> </a:t>
            </a:r>
            <a:r>
              <a:rPr sz="2550" b="1" i="0" u="none" dirty="0" err="1">
                <a:solidFill>
                  <a:srgbClr val="38BDF8"/>
                </a:solidFill>
                <a:latin typeface="Hind Siliguri"/>
              </a:rPr>
              <a:t>চুরি</a:t>
            </a:r>
            <a:endParaRPr sz="2550" b="1" i="0" u="none" dirty="0">
              <a:solidFill>
                <a:srgbClr val="38BDF8"/>
              </a:solidFill>
              <a:latin typeface="Hind Siligu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34375" y="4173735"/>
            <a:ext cx="3048000" cy="12311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গোপন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পাসওয়ার্ড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ব্যক্তিগত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তথ্য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চুরি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CBD5E1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CBD5E1"/>
                </a:solidFill>
                <a:latin typeface="Hind Siliguri"/>
              </a:rPr>
              <a:t>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43000" y="476250"/>
            <a:ext cx="11001375" cy="6228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38BDF8"/>
                </a:solidFill>
                <a:latin typeface="Hind Siliguri"/>
              </a:rPr>
              <a:t>কম্পিউটারে ভাইরাসের ক্ষতিকর প্রভাব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1500" y="1184820"/>
            <a:ext cx="1104900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30623"/>
            <a:ext cx="5334000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58998"/>
            <a:ext cx="428625" cy="4286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44200" y="6343650"/>
            <a:ext cx="876300" cy="323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8930" y="1533028"/>
            <a:ext cx="5537070" cy="19492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3825"/>
              </a:lnSpc>
            </a:pPr>
            <a:r>
              <a:rPr sz="2800" b="1" i="0" u="none" dirty="0" err="1">
                <a:solidFill>
                  <a:schemeClr val="accent3"/>
                </a:solidFill>
                <a:latin typeface="Hind Siliguri"/>
              </a:rPr>
              <a:t>এন্টিভাইরাস</a:t>
            </a:r>
            <a:r>
              <a:rPr sz="2800" b="0" i="0" u="none" dirty="0">
                <a:solidFill>
                  <a:schemeClr val="accent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3"/>
                </a:solidFill>
                <a:latin typeface="Hind Siliguri"/>
              </a:rPr>
              <a:t>হলো</a:t>
            </a:r>
            <a:r>
              <a:rPr sz="2800" b="0" i="0" u="none" dirty="0">
                <a:solidFill>
                  <a:schemeClr val="accent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3"/>
                </a:solidFill>
                <a:latin typeface="Hind Siliguri"/>
              </a:rPr>
              <a:t>এমন</a:t>
            </a:r>
            <a:r>
              <a:rPr sz="2800" b="0" i="0" u="none" dirty="0">
                <a:solidFill>
                  <a:schemeClr val="accent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3"/>
                </a:solidFill>
                <a:latin typeface="Hind Siliguri"/>
              </a:rPr>
              <a:t>এক</a:t>
            </a:r>
            <a:r>
              <a:rPr sz="2800" b="0" i="0" u="none" dirty="0">
                <a:solidFill>
                  <a:schemeClr val="accent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3"/>
                </a:solidFill>
                <a:latin typeface="Hind Siliguri"/>
              </a:rPr>
              <a:t>ধরনের</a:t>
            </a:r>
            <a:r>
              <a:rPr sz="2800" b="0" i="0" u="none" dirty="0">
                <a:solidFill>
                  <a:schemeClr val="accent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3"/>
                </a:solidFill>
                <a:latin typeface="Hind Siliguri"/>
              </a:rPr>
              <a:t>বিশেষ</a:t>
            </a:r>
            <a:r>
              <a:rPr sz="2800" b="0" i="0" u="none" dirty="0">
                <a:solidFill>
                  <a:schemeClr val="accent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3"/>
                </a:solidFill>
                <a:latin typeface="Hind Siliguri"/>
              </a:rPr>
              <a:t>সফটওয়্যার</a:t>
            </a:r>
            <a:r>
              <a:rPr sz="2800" b="0" i="0" u="none" dirty="0">
                <a:solidFill>
                  <a:schemeClr val="accent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3"/>
                </a:solidFill>
                <a:latin typeface="Hind Siliguri"/>
              </a:rPr>
              <a:t>যা</a:t>
            </a:r>
            <a:r>
              <a:rPr sz="2800" b="0" i="0" u="none" dirty="0">
                <a:solidFill>
                  <a:schemeClr val="accent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3"/>
                </a:solidFill>
                <a:latin typeface="Hind Siliguri"/>
              </a:rPr>
              <a:t>কম্পিউটারকে</a:t>
            </a:r>
            <a:r>
              <a:rPr sz="2800" b="0" i="0" u="none" dirty="0">
                <a:solidFill>
                  <a:schemeClr val="accent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3"/>
                </a:solidFill>
                <a:latin typeface="Hind Siliguri"/>
              </a:rPr>
              <a:t>ক্ষতিকর</a:t>
            </a:r>
            <a:r>
              <a:rPr sz="2800" b="0" i="0" u="none" dirty="0">
                <a:solidFill>
                  <a:schemeClr val="accent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3"/>
                </a:solidFill>
                <a:latin typeface="Hind Siliguri"/>
              </a:rPr>
              <a:t>ভাইরাসের</a:t>
            </a:r>
            <a:r>
              <a:rPr sz="2800" b="0" i="0" u="none" dirty="0">
                <a:solidFill>
                  <a:schemeClr val="accent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3"/>
                </a:solidFill>
                <a:latin typeface="Hind Siliguri"/>
              </a:rPr>
              <a:t>হাত</a:t>
            </a:r>
            <a:r>
              <a:rPr sz="2800" b="0" i="0" u="none" dirty="0">
                <a:solidFill>
                  <a:schemeClr val="accent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3"/>
                </a:solidFill>
                <a:latin typeface="Hind Siliguri"/>
              </a:rPr>
              <a:t>থেকে</a:t>
            </a:r>
            <a:r>
              <a:rPr sz="2800" b="0" i="0" u="none" dirty="0">
                <a:solidFill>
                  <a:schemeClr val="accent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3"/>
                </a:solidFill>
                <a:latin typeface="Hind Siliguri"/>
              </a:rPr>
              <a:t>রক্ষা</a:t>
            </a:r>
            <a:r>
              <a:rPr sz="2800" b="0" i="0" u="none" dirty="0">
                <a:solidFill>
                  <a:schemeClr val="accent3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3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chemeClr val="accent3"/>
                </a:solidFill>
                <a:latin typeface="Hind Siliguri"/>
              </a:rPr>
              <a:t>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5075" y="2159198"/>
            <a:ext cx="5276850" cy="35623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0338" y="4096345"/>
            <a:ext cx="5137019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3600"/>
              </a:lnSpc>
            </a:pP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এটি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ভাইরাসের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উপস্থিতি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খুঁজে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বের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(Scan)।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0338" y="5201245"/>
            <a:ext cx="5137019" cy="92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3600"/>
              </a:lnSpc>
            </a:pP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চিহ্নিত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ভাইরাসকে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ধ্বংস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নিষ্ক্রিয়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দেয়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240" y="4096345"/>
            <a:ext cx="387956" cy="4126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982" y="5201245"/>
            <a:ext cx="346390" cy="4126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43000" y="476250"/>
            <a:ext cx="11001375" cy="6228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38BDF8"/>
                </a:solidFill>
                <a:latin typeface="Hind Siliguri"/>
              </a:rPr>
              <a:t>এন্টিভাইরাস (Antivirus) কী?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1500" y="1184820"/>
            <a:ext cx="1104900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30623"/>
            <a:ext cx="5334000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035373"/>
            <a:ext cx="5334000" cy="3810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58998"/>
            <a:ext cx="428625" cy="4286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34675" y="6343650"/>
            <a:ext cx="885825" cy="3238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5075" y="2159198"/>
            <a:ext cx="5276850" cy="35623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66775" y="2330648"/>
            <a:ext cx="506730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25"/>
              </a:lnSpc>
            </a:pPr>
            <a:r>
              <a:rPr sz="2550" b="1" i="0" u="none" dirty="0" err="1">
                <a:solidFill>
                  <a:srgbClr val="FACC15"/>
                </a:solidFill>
                <a:latin typeface="Hind Siliguri"/>
              </a:rPr>
              <a:t>প্রসিদ্ধ</a:t>
            </a:r>
            <a:r>
              <a:rPr sz="2550" b="1" i="0" u="none" dirty="0">
                <a:solidFill>
                  <a:srgbClr val="FACC15"/>
                </a:solidFill>
                <a:latin typeface="Hind Siliguri"/>
              </a:rPr>
              <a:t> </a:t>
            </a:r>
            <a:r>
              <a:rPr sz="2550" b="1" i="0" u="none" dirty="0" err="1">
                <a:solidFill>
                  <a:srgbClr val="FACC15"/>
                </a:solidFill>
                <a:latin typeface="Hind Siliguri"/>
              </a:rPr>
              <a:t>এন্টিভাইরাস</a:t>
            </a:r>
            <a:r>
              <a:rPr sz="2550" b="1" i="0" u="none" dirty="0">
                <a:solidFill>
                  <a:srgbClr val="FACC15"/>
                </a:solidFill>
                <a:latin typeface="Hind Siliguri"/>
              </a:rPr>
              <a:t> </a:t>
            </a:r>
            <a:r>
              <a:rPr sz="2550" b="1" i="0" u="none" dirty="0" err="1">
                <a:solidFill>
                  <a:srgbClr val="FACC15"/>
                </a:solidFill>
                <a:latin typeface="Hind Siliguri"/>
              </a:rPr>
              <a:t>সফটওয়্যার</a:t>
            </a:r>
            <a:r>
              <a:rPr sz="2550" b="1" i="0" u="none" dirty="0">
                <a:solidFill>
                  <a:srgbClr val="FACC15"/>
                </a:solidFill>
                <a:latin typeface="Hind Siliguri"/>
              </a:rPr>
              <a:t>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95400" y="2959298"/>
            <a:ext cx="4314825" cy="4162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400" b="0" i="0" u="none" dirty="0" err="1">
                <a:solidFill>
                  <a:srgbClr val="00B0F0"/>
                </a:solidFill>
                <a:latin typeface="Hind Siliguri"/>
              </a:rPr>
              <a:t>Avast</a:t>
            </a:r>
            <a:r>
              <a:rPr sz="2400" b="0" i="0" u="none" dirty="0">
                <a:solidFill>
                  <a:srgbClr val="00B0F0"/>
                </a:solidFill>
                <a:latin typeface="Hind Siliguri"/>
              </a:rPr>
              <a:t> Antivirus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95400" y="3606998"/>
            <a:ext cx="431482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400" b="0" i="0" u="none" dirty="0">
                <a:solidFill>
                  <a:srgbClr val="E2E8F0"/>
                </a:solidFill>
                <a:latin typeface="Hind Siliguri"/>
              </a:rPr>
              <a:t>Kaspersky Internet Security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95400" y="4254698"/>
            <a:ext cx="4314825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400" b="0" i="0" u="none" dirty="0">
                <a:solidFill>
                  <a:srgbClr val="00B0F0"/>
                </a:solidFill>
                <a:latin typeface="Hind Siliguri"/>
              </a:rPr>
              <a:t>AVG Antivirus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95400" y="4902398"/>
            <a:ext cx="431482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400" b="0" i="0" u="none">
                <a:solidFill>
                  <a:srgbClr val="E2E8F0"/>
                </a:solidFill>
                <a:latin typeface="Hind Siliguri"/>
              </a:rPr>
              <a:t>Avira Free Security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6775" y="3030735"/>
            <a:ext cx="266700" cy="2762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6775" y="3678435"/>
            <a:ext cx="266700" cy="2762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6775" y="4326135"/>
            <a:ext cx="266700" cy="2762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6775" y="4973835"/>
            <a:ext cx="266700" cy="2762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143000" y="476250"/>
            <a:ext cx="11001375" cy="6228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38BDF8"/>
                </a:solidFill>
                <a:latin typeface="Hind Siliguri"/>
              </a:rPr>
              <a:t>কয়েকটি জনপ্রিয় এন্টিভাইরাস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1500" y="1184820"/>
            <a:ext cx="1104900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49697"/>
            <a:ext cx="11343980" cy="369867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58998"/>
            <a:ext cx="371475" cy="4286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15625" y="6343650"/>
            <a:ext cx="904875" cy="323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95400" y="2644973"/>
            <a:ext cx="1002982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এন্টিভাইরাস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সফটওয়্যার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নিয়মিত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হালনাগাদ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(Update)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95400" y="3424741"/>
            <a:ext cx="10029825" cy="92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অন্য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কম্পিউটার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থেকে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আনা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পেনড্রাইভ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ব্যবহারের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পূর্বে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স্ক্যান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নেওয়া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5400" y="4450852"/>
            <a:ext cx="1032510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অপ্রামাণিক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অবিশ্বাস্য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ওয়েবসাইট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থেকে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ফাইল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ডাউনলোড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না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95400" y="5195737"/>
            <a:ext cx="10029825" cy="4279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গুরুত্বপূর্ণ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তথ্যের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ব্যাকআপ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(Backup)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আলাদা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ডিস্কে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রাখা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2716410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775" y="3496178"/>
            <a:ext cx="200025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6775" y="4522289"/>
            <a:ext cx="274552" cy="2762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6775" y="5267174"/>
            <a:ext cx="238125" cy="2762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85850" y="476250"/>
            <a:ext cx="11061382" cy="6228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38BDF8"/>
                </a:solidFill>
                <a:latin typeface="Hind Siliguri"/>
              </a:rPr>
              <a:t>কম্পিউটার নিরাপদ রাখার উপায়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1500" y="1184820"/>
            <a:ext cx="1104900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54448"/>
            <a:ext cx="11049000" cy="33718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58998"/>
            <a:ext cx="428625" cy="4286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4675" y="6343650"/>
            <a:ext cx="885825" cy="323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81075" y="2664023"/>
            <a:ext cx="10229850" cy="571500"/>
          </a:xfrm>
          <a:prstGeom prst="rect">
            <a:avLst/>
          </a:prstGeom>
          <a:noFill/>
        </p:spPr>
        <p:txBody>
          <a:bodyPr wrap="square" lIns="476250" tIns="0" rIns="0" bIns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sz="3000" b="1" i="0" u="none" dirty="0" err="1">
                <a:solidFill>
                  <a:srgbClr val="FACC15"/>
                </a:solidFill>
                <a:latin typeface="Hind Siliguri"/>
              </a:rPr>
              <a:t>খাতায়</a:t>
            </a:r>
            <a:r>
              <a:rPr sz="3000" b="1" i="0" u="none" dirty="0">
                <a:solidFill>
                  <a:srgbClr val="FACC15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FACC15"/>
                </a:solidFill>
                <a:latin typeface="Hind Siliguri"/>
              </a:rPr>
              <a:t>প্রশ্নগুলোর</a:t>
            </a:r>
            <a:r>
              <a:rPr sz="3000" b="1" i="0" u="none" dirty="0">
                <a:solidFill>
                  <a:srgbClr val="FACC15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FACC15"/>
                </a:solidFill>
                <a:latin typeface="Hind Siliguri"/>
              </a:rPr>
              <a:t>উত্তর</a:t>
            </a:r>
            <a:r>
              <a:rPr sz="3000" b="1" i="0" u="none" dirty="0">
                <a:solidFill>
                  <a:srgbClr val="FACC15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FACC15"/>
                </a:solidFill>
                <a:latin typeface="Hind Siliguri"/>
              </a:rPr>
              <a:t>লেখ</a:t>
            </a:r>
            <a:r>
              <a:rPr sz="3000" b="1" i="0" u="none" dirty="0">
                <a:solidFill>
                  <a:srgbClr val="FACC15"/>
                </a:solidFill>
                <a:latin typeface="Hind Siliguri"/>
              </a:rPr>
              <a:t>: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8500" y="2730698"/>
            <a:ext cx="476250" cy="381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09750" y="3473648"/>
            <a:ext cx="8572500" cy="4471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১. VIRUS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শব্দের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পূর্ণরূপ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কী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09750" y="4102298"/>
            <a:ext cx="8572500" cy="4471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২.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দুটি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জনপ্রিয়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এন্টিভাইরাস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সফটওয়্যারের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নাম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লেখ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09750" y="4730948"/>
            <a:ext cx="8572500" cy="4471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৩.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কত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সালে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প্রথম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'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ভাইরাস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'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নামকরণ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43000" y="476250"/>
            <a:ext cx="11001375" cy="6228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38BDF8"/>
                </a:solidFill>
                <a:latin typeface="Hind Siliguri"/>
              </a:rPr>
              <a:t>একক কাজ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1184820"/>
            <a:ext cx="1104900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64010"/>
            <a:ext cx="5334000" cy="300723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564010"/>
            <a:ext cx="5334000" cy="300723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58998"/>
            <a:ext cx="533400" cy="4286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6362700"/>
            <a:ext cx="2467264" cy="2949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 dirty="0" err="1">
                <a:solidFill>
                  <a:srgbClr val="64748B"/>
                </a:solidFill>
                <a:latin typeface="Hind Siliguri"/>
              </a:rPr>
              <a:t>দলগত</a:t>
            </a:r>
            <a:r>
              <a:rPr sz="1500" b="0" i="0" u="none" dirty="0">
                <a:solidFill>
                  <a:srgbClr val="64748B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64748B"/>
                </a:solidFill>
                <a:latin typeface="Hind Siliguri"/>
              </a:rPr>
              <a:t>কাজ</a:t>
            </a:r>
            <a:r>
              <a:rPr sz="1500" b="0" i="0" u="none" dirty="0">
                <a:solidFill>
                  <a:srgbClr val="64748B"/>
                </a:solidFill>
                <a:latin typeface="Hind Siliguri"/>
              </a:rPr>
              <a:t> | </a:t>
            </a:r>
            <a:r>
              <a:rPr sz="1500" b="0" i="0" u="none" dirty="0" err="1">
                <a:solidFill>
                  <a:srgbClr val="64748B"/>
                </a:solidFill>
                <a:latin typeface="Hind Siliguri"/>
              </a:rPr>
              <a:t>সময়</a:t>
            </a:r>
            <a:r>
              <a:rPr sz="1500" b="0" i="0" u="none" dirty="0">
                <a:solidFill>
                  <a:srgbClr val="64748B"/>
                </a:solidFill>
                <a:latin typeface="Hind Siliguri"/>
              </a:rPr>
              <a:t>: ৫ </a:t>
            </a:r>
            <a:r>
              <a:rPr sz="1500" b="0" i="0" u="none" dirty="0" err="1">
                <a:solidFill>
                  <a:srgbClr val="64748B"/>
                </a:solidFill>
                <a:latin typeface="Hind Siliguri"/>
              </a:rPr>
              <a:t>মিনিট</a:t>
            </a:r>
            <a:endParaRPr sz="1500" b="0" i="0" u="none" dirty="0">
              <a:solidFill>
                <a:srgbClr val="64748B"/>
              </a:solidFill>
              <a:latin typeface="Hind Siliguri"/>
            </a:endParaRP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06100" y="6343650"/>
            <a:ext cx="914400" cy="323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66775" y="2859285"/>
            <a:ext cx="4980622" cy="561975"/>
          </a:xfrm>
          <a:prstGeom prst="rect">
            <a:avLst/>
          </a:prstGeom>
          <a:noFill/>
        </p:spPr>
        <p:txBody>
          <a:bodyPr wrap="square" lIns="457200" tIns="0" rIns="0" bIns="0" anchor="t">
            <a:spAutoFit/>
          </a:bodyPr>
          <a:lstStyle/>
          <a:p>
            <a:pPr algn="l">
              <a:lnSpc>
                <a:spcPts val="4275"/>
              </a:lnSpc>
            </a:pPr>
            <a:r>
              <a:rPr sz="2850" b="1" i="0" u="none">
                <a:solidFill>
                  <a:srgbClr val="38BDF8"/>
                </a:solidFill>
                <a:latin typeface="Hind Siliguri"/>
              </a:rPr>
              <a:t>'ক' দল</a:t>
            </a:r>
          </a:p>
        </p:txBody>
      </p:sp>
      <p:sp>
        <p:nvSpPr>
          <p:cNvPr id="10" name="Rectangle 9"/>
          <p:cNvSpPr/>
          <p:nvPr/>
        </p:nvSpPr>
        <p:spPr>
          <a:xfrm>
            <a:off x="866775" y="3478410"/>
            <a:ext cx="4743450" cy="19050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66775" y="3640335"/>
            <a:ext cx="4743450" cy="1308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75"/>
              </a:lnSpc>
            </a:pP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কম্পিউটার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ভাইরাসে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আক্রান্ত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হলে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কী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কী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লক্ষণ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প্রকাশ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পায়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তার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একটি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তালিকা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তৈরি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1775" y="2859285"/>
            <a:ext cx="4980622" cy="561975"/>
          </a:xfrm>
          <a:prstGeom prst="rect">
            <a:avLst/>
          </a:prstGeom>
          <a:noFill/>
        </p:spPr>
        <p:txBody>
          <a:bodyPr wrap="square" lIns="457200" tIns="0" rIns="0" bIns="0" anchor="t">
            <a:spAutoFit/>
          </a:bodyPr>
          <a:lstStyle/>
          <a:p>
            <a:pPr algn="l">
              <a:lnSpc>
                <a:spcPts val="4275"/>
              </a:lnSpc>
            </a:pPr>
            <a:r>
              <a:rPr sz="2850" b="1" i="0" u="none">
                <a:solidFill>
                  <a:srgbClr val="4ADE80"/>
                </a:solidFill>
                <a:latin typeface="Hind Siliguri"/>
              </a:rPr>
              <a:t>'খ' দল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81775" y="3478410"/>
            <a:ext cx="4743450" cy="19050"/>
          </a:xfrm>
          <a:prstGeom prst="rect">
            <a:avLst/>
          </a:prstGeom>
          <a:solidFill>
            <a:srgbClr val="4ADE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581775" y="3640335"/>
            <a:ext cx="4980622" cy="1308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75"/>
              </a:lnSpc>
            </a:pP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কম্পিউটারকে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ভাইরাস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মুক্ত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রাখার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জন্য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আমাদের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কী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কী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সচেতনতা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অবলম্বন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উচিত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?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775" y="2925960"/>
            <a:ext cx="457200" cy="3619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1775" y="2925960"/>
            <a:ext cx="457200" cy="3619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247775" y="476250"/>
            <a:ext cx="10891361" cy="6228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38BDF8"/>
                </a:solidFill>
                <a:latin typeface="Hind Siliguri"/>
              </a:rPr>
              <a:t>দলগত কাজ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1500" y="1184820"/>
            <a:ext cx="1104900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503993"/>
            <a:ext cx="11049000" cy="462058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58998"/>
            <a:ext cx="323850" cy="4286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5150" y="6343650"/>
            <a:ext cx="895350" cy="323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6775" y="1620028"/>
            <a:ext cx="104584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25"/>
              </a:lnSpc>
            </a:pPr>
            <a:r>
              <a:rPr sz="2800" b="1" i="0" u="none" dirty="0" err="1">
                <a:solidFill>
                  <a:srgbClr val="FACC15"/>
                </a:solidFill>
                <a:latin typeface="Hind Siliguri"/>
              </a:rPr>
              <a:t>সঠিক</a:t>
            </a:r>
            <a:r>
              <a:rPr sz="2800" b="1" i="0" u="none" dirty="0">
                <a:solidFill>
                  <a:srgbClr val="FACC15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ACC15"/>
                </a:solidFill>
                <a:latin typeface="Hind Siliguri"/>
              </a:rPr>
              <a:t>উত্তরটি</a:t>
            </a:r>
            <a:r>
              <a:rPr sz="2800" b="1" i="0" u="none" dirty="0">
                <a:solidFill>
                  <a:srgbClr val="FACC15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ACC15"/>
                </a:solidFill>
                <a:latin typeface="Hind Siliguri"/>
              </a:rPr>
              <a:t>বাছাই</a:t>
            </a:r>
            <a:r>
              <a:rPr sz="2800" b="1" i="0" u="none" dirty="0">
                <a:solidFill>
                  <a:srgbClr val="FACC15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ACC15"/>
                </a:solidFill>
                <a:latin typeface="Hind Siliguri"/>
              </a:rPr>
              <a:t>কর</a:t>
            </a:r>
            <a:r>
              <a:rPr sz="2800" b="1" i="0" u="none" dirty="0">
                <a:solidFill>
                  <a:srgbClr val="FACC15"/>
                </a:solidFill>
                <a:latin typeface="Hind Siliguri"/>
              </a:rPr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2296303"/>
            <a:ext cx="1045845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১.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প্রথম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ক্ষতিকর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প্রোগ্রামকে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'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ভাইরাস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'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নাম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দেন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52525" y="2848753"/>
            <a:ext cx="10172700" cy="8207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800" b="0" i="0" u="none" dirty="0">
                <a:solidFill>
                  <a:srgbClr val="94A3B8"/>
                </a:solidFill>
                <a:latin typeface="Hind Siliguri"/>
              </a:rPr>
              <a:t>(ক) </a:t>
            </a:r>
            <a:r>
              <a:rPr sz="2800" b="0" i="0" u="none" dirty="0" err="1">
                <a:solidFill>
                  <a:srgbClr val="94A3B8"/>
                </a:solidFill>
                <a:latin typeface="Hind Siliguri"/>
              </a:rPr>
              <a:t>স্টিভ</a:t>
            </a:r>
            <a:r>
              <a:rPr sz="2800" b="0" i="0" u="none" dirty="0">
                <a:solidFill>
                  <a:srgbClr val="94A3B8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4A3B8"/>
                </a:solidFill>
                <a:latin typeface="Hind Siliguri"/>
              </a:rPr>
              <a:t>জবস</a:t>
            </a:r>
            <a:r>
              <a:rPr sz="2800" b="0" i="0" u="none" dirty="0">
                <a:solidFill>
                  <a:srgbClr val="94A3B8"/>
                </a:solidFill>
                <a:latin typeface="Hind Siliguri"/>
              </a:rPr>
              <a:t>   </a:t>
            </a:r>
            <a:r>
              <a:rPr lang="en-US" sz="2800" b="0" i="0" u="none" dirty="0" smtClean="0">
                <a:solidFill>
                  <a:srgbClr val="94A3B8"/>
                </a:solidFill>
                <a:latin typeface="Hind Siliguri"/>
              </a:rPr>
              <a:t>			</a:t>
            </a:r>
            <a:r>
              <a:rPr sz="2800" b="0" i="0" u="none" dirty="0" smtClean="0">
                <a:solidFill>
                  <a:srgbClr val="94A3B8"/>
                </a:solidFill>
                <a:latin typeface="Hind Siliguri"/>
              </a:rPr>
              <a:t>(</a:t>
            </a:r>
            <a:r>
              <a:rPr sz="2800" b="0" i="0" u="none" dirty="0">
                <a:solidFill>
                  <a:srgbClr val="94A3B8"/>
                </a:solidFill>
                <a:latin typeface="Hind Siliguri"/>
              </a:rPr>
              <a:t>খ) </a:t>
            </a:r>
            <a:r>
              <a:rPr sz="2800" b="0" i="0" u="none" dirty="0" err="1">
                <a:solidFill>
                  <a:srgbClr val="94A3B8"/>
                </a:solidFill>
                <a:latin typeface="Hind Siliguri"/>
              </a:rPr>
              <a:t>বিল</a:t>
            </a:r>
            <a:r>
              <a:rPr sz="2800" b="0" i="0" u="none" dirty="0">
                <a:solidFill>
                  <a:srgbClr val="94A3B8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4A3B8"/>
                </a:solidFill>
                <a:latin typeface="Hind Siliguri"/>
              </a:rPr>
              <a:t>গেটস</a:t>
            </a:r>
            <a:r>
              <a:rPr sz="2800" b="0" i="0" u="none" dirty="0">
                <a:solidFill>
                  <a:srgbClr val="94A3B8"/>
                </a:solidFill>
                <a:latin typeface="Hind Siliguri"/>
              </a:rPr>
              <a:t>   </a:t>
            </a:r>
            <a:endParaRPr lang="en-US" sz="2800" b="0" i="0" u="none" dirty="0" smtClean="0">
              <a:solidFill>
                <a:srgbClr val="94A3B8"/>
              </a:solidFill>
              <a:latin typeface="Hind Siliguri"/>
            </a:endParaRPr>
          </a:p>
          <a:p>
            <a:pPr algn="l">
              <a:lnSpc>
                <a:spcPts val="3150"/>
              </a:lnSpc>
            </a:pPr>
            <a:r>
              <a:rPr sz="2800" b="0" i="0" u="none" dirty="0" smtClean="0">
                <a:solidFill>
                  <a:srgbClr val="94A3B8"/>
                </a:solidFill>
                <a:latin typeface="Hind Siliguri"/>
              </a:rPr>
              <a:t>(</a:t>
            </a:r>
            <a:r>
              <a:rPr sz="2800" b="0" i="0" u="none" dirty="0">
                <a:solidFill>
                  <a:srgbClr val="94A3B8"/>
                </a:solidFill>
                <a:latin typeface="Hind Siliguri"/>
              </a:rPr>
              <a:t>গ) </a:t>
            </a:r>
            <a:r>
              <a:rPr lang="en-US" sz="2800" b="0" i="0" u="none" dirty="0" err="1" smtClean="0">
                <a:solidFill>
                  <a:srgbClr val="94A3B8"/>
                </a:solidFill>
                <a:latin typeface="Hind Siliguri"/>
              </a:rPr>
              <a:t>ফ্রেড</a:t>
            </a:r>
            <a:r>
              <a:rPr sz="2800" b="0" i="0" u="none" dirty="0" smtClean="0">
                <a:solidFill>
                  <a:srgbClr val="94A3B8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4A3B8"/>
                </a:solidFill>
                <a:latin typeface="Hind Siliguri"/>
              </a:rPr>
              <a:t>কোহেন</a:t>
            </a:r>
            <a:r>
              <a:rPr sz="2800" b="0" i="0" u="none" dirty="0">
                <a:solidFill>
                  <a:srgbClr val="94A3B8"/>
                </a:solidFill>
                <a:latin typeface="Hind Siliguri"/>
              </a:rPr>
              <a:t>   </a:t>
            </a:r>
            <a:r>
              <a:rPr lang="en-US" sz="2800" b="0" i="0" u="none" dirty="0" smtClean="0">
                <a:solidFill>
                  <a:srgbClr val="94A3B8"/>
                </a:solidFill>
                <a:latin typeface="Hind Siliguri"/>
              </a:rPr>
              <a:t>		</a:t>
            </a:r>
            <a:r>
              <a:rPr sz="2800" b="0" i="0" u="none" dirty="0" smtClean="0">
                <a:solidFill>
                  <a:srgbClr val="94A3B8"/>
                </a:solidFill>
                <a:latin typeface="Hind Siliguri"/>
              </a:rPr>
              <a:t>(</a:t>
            </a:r>
            <a:r>
              <a:rPr sz="2800" b="0" i="0" u="none" dirty="0">
                <a:solidFill>
                  <a:srgbClr val="94A3B8"/>
                </a:solidFill>
                <a:latin typeface="Hind Siliguri"/>
              </a:rPr>
              <a:t>ঘ) </a:t>
            </a:r>
            <a:r>
              <a:rPr sz="2800" b="0" i="0" u="none" dirty="0" err="1">
                <a:solidFill>
                  <a:srgbClr val="94A3B8"/>
                </a:solidFill>
                <a:latin typeface="Hind Siliguri"/>
              </a:rPr>
              <a:t>মার্ক</a:t>
            </a:r>
            <a:r>
              <a:rPr sz="2800" b="0" i="0" u="none" dirty="0">
                <a:solidFill>
                  <a:srgbClr val="94A3B8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94A3B8"/>
                </a:solidFill>
                <a:latin typeface="Hind Siliguri"/>
              </a:rPr>
              <a:t>জুকারবার্গ</a:t>
            </a:r>
            <a:endParaRPr sz="2800" b="0" i="0" u="none" dirty="0">
              <a:solidFill>
                <a:srgbClr val="94A3B8"/>
              </a:solidFill>
              <a:latin typeface="Hind Siligu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6775" y="4062180"/>
            <a:ext cx="10458450" cy="4279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২.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নিচের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কোনটি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এন্টিভাইরাস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সফটওয়্যার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52525" y="4614630"/>
            <a:ext cx="10172700" cy="8207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(ক) CIH   </a:t>
            </a:r>
            <a:r>
              <a:rPr lang="en-US" sz="2800" b="0" i="0" u="none" dirty="0" smtClean="0">
                <a:solidFill>
                  <a:srgbClr val="FFFF00"/>
                </a:solidFill>
                <a:latin typeface="Hind Siliguri"/>
              </a:rPr>
              <a:t>					</a:t>
            </a:r>
            <a:r>
              <a:rPr sz="2800" b="0" i="0" u="none" dirty="0" smtClean="0">
                <a:solidFill>
                  <a:srgbClr val="FFFF00"/>
                </a:solidFill>
                <a:latin typeface="Hind Siliguri"/>
              </a:rPr>
              <a:t>(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খ) </a:t>
            </a:r>
            <a:r>
              <a:rPr sz="2800" b="0" i="0" u="none" dirty="0" err="1">
                <a:solidFill>
                  <a:srgbClr val="FFFF00"/>
                </a:solidFill>
                <a:latin typeface="Hind Siliguri"/>
              </a:rPr>
              <a:t>Avast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   </a:t>
            </a:r>
            <a:endParaRPr lang="en-US" sz="2800" b="0" i="0" u="none" dirty="0" smtClean="0">
              <a:solidFill>
                <a:srgbClr val="FFFF00"/>
              </a:solidFill>
              <a:latin typeface="Hind Siliguri"/>
            </a:endParaRPr>
          </a:p>
          <a:p>
            <a:pPr algn="l">
              <a:lnSpc>
                <a:spcPts val="3150"/>
              </a:lnSpc>
            </a:pPr>
            <a:r>
              <a:rPr sz="2800" b="0" i="0" u="none" dirty="0" smtClean="0">
                <a:solidFill>
                  <a:srgbClr val="FFFF00"/>
                </a:solidFill>
                <a:latin typeface="Hind Siliguri"/>
              </a:rPr>
              <a:t>(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গ) Trojan Horse   </a:t>
            </a:r>
            <a:r>
              <a:rPr lang="en-US" sz="2800" b="0" i="0" u="none" dirty="0" smtClean="0">
                <a:solidFill>
                  <a:srgbClr val="FFFF00"/>
                </a:solidFill>
                <a:latin typeface="Hind Siliguri"/>
              </a:rPr>
              <a:t>		</a:t>
            </a:r>
            <a:r>
              <a:rPr sz="2800" b="0" i="0" u="none" dirty="0" smtClean="0">
                <a:solidFill>
                  <a:srgbClr val="FFFF00"/>
                </a:solidFill>
                <a:latin typeface="Hind Siliguri"/>
              </a:rPr>
              <a:t>(</a:t>
            </a:r>
            <a:r>
              <a:rPr sz="2800" b="0" i="0" u="none" dirty="0">
                <a:solidFill>
                  <a:srgbClr val="FFFF00"/>
                </a:solidFill>
                <a:latin typeface="Hind Siliguri"/>
              </a:rPr>
              <a:t>ঘ) Brain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38225" y="476250"/>
            <a:ext cx="11111388" cy="6228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38BDF8"/>
                </a:solidFill>
                <a:latin typeface="Hind Siliguri"/>
              </a:rPr>
              <a:t>মূল্যায়ন (MCQ)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1184820"/>
            <a:ext cx="1104900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54448"/>
            <a:ext cx="5334000" cy="33718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992510"/>
            <a:ext cx="5905500" cy="38957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58998"/>
            <a:ext cx="485775" cy="4286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68025" y="6343650"/>
            <a:ext cx="752475" cy="323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66775" y="2549723"/>
            <a:ext cx="4980622" cy="496739"/>
          </a:xfrm>
          <a:prstGeom prst="rect">
            <a:avLst/>
          </a:prstGeom>
          <a:noFill/>
        </p:spPr>
        <p:txBody>
          <a:bodyPr wrap="square" lIns="314325" tIns="0" rIns="0" bIns="0" anchor="t">
            <a:spAutoFit/>
          </a:bodyPr>
          <a:lstStyle/>
          <a:p>
            <a:pPr algn="l">
              <a:lnSpc>
                <a:spcPts val="4275"/>
              </a:lnSpc>
            </a:pPr>
            <a:r>
              <a:rPr lang="en-US" sz="2850" b="1" i="0" u="none" dirty="0" smtClean="0">
                <a:solidFill>
                  <a:srgbClr val="F35626"/>
                </a:solidFill>
                <a:latin typeface="Hind Siliguri"/>
              </a:rPr>
              <a:t>  </a:t>
            </a:r>
            <a:r>
              <a:rPr sz="2850" b="1" i="0" u="none" dirty="0" err="1" smtClean="0">
                <a:solidFill>
                  <a:srgbClr val="F35626"/>
                </a:solidFill>
                <a:latin typeface="Hind Siliguri"/>
              </a:rPr>
              <a:t>শিক্ষক</a:t>
            </a:r>
            <a:r>
              <a:rPr sz="2850" b="1" i="0" u="none" dirty="0" smtClean="0">
                <a:solidFill>
                  <a:srgbClr val="F35626"/>
                </a:solidFill>
                <a:latin typeface="Hind Siliguri"/>
              </a:rPr>
              <a:t> </a:t>
            </a:r>
            <a:r>
              <a:rPr sz="2850" b="1" i="0" u="none" dirty="0" err="1">
                <a:solidFill>
                  <a:srgbClr val="F35626"/>
                </a:solidFill>
                <a:latin typeface="Hind Siliguri"/>
              </a:rPr>
              <a:t>পরিচিতি</a:t>
            </a:r>
            <a:endParaRPr sz="2850" b="1" i="0" u="none" dirty="0">
              <a:solidFill>
                <a:srgbClr val="F35626"/>
              </a:solidFill>
              <a:latin typeface="Hind Siligu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66775" y="3168848"/>
            <a:ext cx="4743450" cy="19050"/>
          </a:xfrm>
          <a:prstGeom prst="rect">
            <a:avLst/>
          </a:prstGeom>
          <a:solidFill>
            <a:srgbClr val="F35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66775" y="3330773"/>
            <a:ext cx="4743450" cy="4360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75"/>
              </a:lnSpc>
            </a:pPr>
            <a:r>
              <a:rPr sz="2250" b="0" i="0" u="none" dirty="0" err="1" smtClean="0">
                <a:solidFill>
                  <a:srgbClr val="E2E8F0"/>
                </a:solidFill>
                <a:latin typeface="Hind Siliguri"/>
              </a:rPr>
              <a:t>এস.এম</a:t>
            </a:r>
            <a:r>
              <a:rPr sz="2250" b="0" i="0" u="none" dirty="0">
                <a:solidFill>
                  <a:srgbClr val="E2E8F0"/>
                </a:solidFill>
                <a:latin typeface="Hind Siliguri"/>
              </a:rPr>
              <a:t>. </a:t>
            </a:r>
            <a:r>
              <a:rPr sz="2250" b="0" i="0" u="none" dirty="0" err="1">
                <a:solidFill>
                  <a:srgbClr val="E2E8F0"/>
                </a:solidFill>
                <a:latin typeface="Hind Siliguri"/>
              </a:rPr>
              <a:t>সাইফুল</a:t>
            </a:r>
            <a:r>
              <a:rPr sz="225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250" b="0" i="0" u="none" dirty="0" err="1">
                <a:solidFill>
                  <a:srgbClr val="E2E8F0"/>
                </a:solidFill>
                <a:latin typeface="Hind Siliguri"/>
              </a:rPr>
              <a:t>ইসলাম</a:t>
            </a:r>
            <a:endParaRPr sz="2250" b="0" i="0" u="none" dirty="0">
              <a:solidFill>
                <a:srgbClr val="E2E8F0"/>
              </a:solidFill>
              <a:latin typeface="Hind Siligu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6775" y="3854648"/>
            <a:ext cx="4743450" cy="3926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75"/>
              </a:lnSpc>
            </a:pPr>
            <a:r>
              <a:rPr sz="2250" b="0" i="0" u="none" dirty="0" err="1" smtClean="0">
                <a:solidFill>
                  <a:srgbClr val="E2E8F0"/>
                </a:solidFill>
                <a:latin typeface="Hind Siliguri"/>
              </a:rPr>
              <a:t>সহকারী</a:t>
            </a:r>
            <a:r>
              <a:rPr sz="225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250" b="0" i="0" u="none" dirty="0" err="1">
                <a:solidFill>
                  <a:srgbClr val="E2E8F0"/>
                </a:solidFill>
                <a:latin typeface="Hind Siliguri"/>
              </a:rPr>
              <a:t>শিক্ষক</a:t>
            </a:r>
            <a:r>
              <a:rPr sz="2250" b="0" i="0" u="none" dirty="0">
                <a:solidFill>
                  <a:srgbClr val="E2E8F0"/>
                </a:solidFill>
                <a:latin typeface="Hind Siliguri"/>
              </a:rPr>
              <a:t> (</a:t>
            </a:r>
            <a:r>
              <a:rPr sz="2250" b="0" i="0" u="none" dirty="0" err="1">
                <a:solidFill>
                  <a:srgbClr val="E2E8F0"/>
                </a:solidFill>
                <a:latin typeface="Hind Siliguri"/>
              </a:rPr>
              <a:t>আইসিটি</a:t>
            </a:r>
            <a:r>
              <a:rPr sz="2250" b="0" i="0" u="none" dirty="0">
                <a:solidFill>
                  <a:srgbClr val="E2E8F0"/>
                </a:solidFill>
                <a:latin typeface="Hind Siliguri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6774" y="4378523"/>
            <a:ext cx="5038725" cy="8287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75"/>
              </a:lnSpc>
            </a:pPr>
            <a:r>
              <a:rPr sz="2250" b="0" i="0" u="none" dirty="0" err="1" smtClean="0">
                <a:solidFill>
                  <a:srgbClr val="E2E8F0"/>
                </a:solidFill>
                <a:latin typeface="Hind Siliguri"/>
              </a:rPr>
              <a:t>পানিকাউরিয়া</a:t>
            </a:r>
            <a:r>
              <a:rPr sz="2250" b="0" i="0" u="none" dirty="0" smtClean="0">
                <a:solidFill>
                  <a:srgbClr val="E2E8F0"/>
                </a:solidFill>
                <a:latin typeface="Hind Siliguri"/>
              </a:rPr>
              <a:t> </a:t>
            </a:r>
            <a:r>
              <a:rPr sz="2250" b="0" i="0" u="none" dirty="0" err="1">
                <a:solidFill>
                  <a:srgbClr val="E2E8F0"/>
                </a:solidFill>
                <a:latin typeface="Hind Siliguri"/>
              </a:rPr>
              <a:t>মাধ্যমিক</a:t>
            </a:r>
            <a:r>
              <a:rPr sz="225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250" b="0" i="0" u="none" dirty="0" err="1" smtClean="0">
                <a:solidFill>
                  <a:srgbClr val="E2E8F0"/>
                </a:solidFill>
                <a:latin typeface="Hind Siliguri"/>
              </a:rPr>
              <a:t>বিদ্যালয়</a:t>
            </a:r>
            <a:r>
              <a:rPr lang="en-US" sz="2250" b="0" i="0" u="none" dirty="0" smtClean="0">
                <a:solidFill>
                  <a:srgbClr val="E2E8F0"/>
                </a:solidFill>
                <a:latin typeface="Hind Siliguri"/>
              </a:rPr>
              <a:t/>
            </a:r>
            <a:br>
              <a:rPr lang="en-US" sz="2250" b="0" i="0" u="none" dirty="0" smtClean="0">
                <a:solidFill>
                  <a:srgbClr val="E2E8F0"/>
                </a:solidFill>
                <a:latin typeface="Hind Siliguri"/>
              </a:rPr>
            </a:br>
            <a:r>
              <a:rPr lang="en-US" sz="2250" b="0" i="0" u="none" dirty="0" err="1" smtClean="0">
                <a:solidFill>
                  <a:srgbClr val="E2E8F0"/>
                </a:solidFill>
                <a:latin typeface="Hind Siliguri"/>
              </a:rPr>
              <a:t>কলারোয়া</a:t>
            </a:r>
            <a:r>
              <a:rPr lang="en-US" sz="2250" b="0" i="0" u="none" dirty="0" smtClean="0">
                <a:solidFill>
                  <a:srgbClr val="E2E8F0"/>
                </a:solidFill>
                <a:latin typeface="Hind Siliguri"/>
              </a:rPr>
              <a:t>, </a:t>
            </a:r>
            <a:r>
              <a:rPr lang="en-US" sz="2250" b="0" i="0" u="none" dirty="0" err="1" smtClean="0">
                <a:solidFill>
                  <a:srgbClr val="E2E8F0"/>
                </a:solidFill>
                <a:latin typeface="Hind Siliguri"/>
              </a:rPr>
              <a:t>সাতক্ষীরা</a:t>
            </a:r>
            <a:r>
              <a:rPr lang="en-US" sz="2250" b="0" i="0" u="none" dirty="0" smtClean="0">
                <a:solidFill>
                  <a:srgbClr val="E2E8F0"/>
                </a:solidFill>
                <a:latin typeface="Hind Siliguri"/>
              </a:rPr>
              <a:t>।</a:t>
            </a:r>
            <a:endParaRPr sz="2250" b="0" i="0" u="none" dirty="0">
              <a:solidFill>
                <a:srgbClr val="E2E8F0"/>
              </a:solidFill>
              <a:latin typeface="Hind Siligu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81775" y="2287785"/>
            <a:ext cx="4980622" cy="496739"/>
          </a:xfrm>
          <a:prstGeom prst="rect">
            <a:avLst/>
          </a:prstGeom>
          <a:noFill/>
        </p:spPr>
        <p:txBody>
          <a:bodyPr wrap="square" lIns="409575" tIns="0" rIns="0" bIns="0" anchor="t">
            <a:spAutoFit/>
          </a:bodyPr>
          <a:lstStyle/>
          <a:p>
            <a:pPr algn="l">
              <a:lnSpc>
                <a:spcPts val="4275"/>
              </a:lnSpc>
            </a:pPr>
            <a:r>
              <a:rPr lang="en-US" sz="2850" b="1" i="0" u="none" dirty="0" smtClean="0">
                <a:solidFill>
                  <a:srgbClr val="38BDF8"/>
                </a:solidFill>
                <a:latin typeface="Hind Siliguri"/>
              </a:rPr>
              <a:t>  </a:t>
            </a:r>
            <a:r>
              <a:rPr sz="2850" b="1" i="0" u="none" dirty="0" err="1" smtClean="0">
                <a:solidFill>
                  <a:srgbClr val="38BDF8"/>
                </a:solidFill>
                <a:latin typeface="Hind Siliguri"/>
              </a:rPr>
              <a:t>পাঠ</a:t>
            </a:r>
            <a:r>
              <a:rPr sz="2850" b="1" i="0" u="none" dirty="0" smtClean="0">
                <a:solidFill>
                  <a:srgbClr val="38BDF8"/>
                </a:solidFill>
                <a:latin typeface="Hind Siliguri"/>
              </a:rPr>
              <a:t> </a:t>
            </a:r>
            <a:r>
              <a:rPr sz="2850" b="1" i="0" u="none" dirty="0" err="1">
                <a:solidFill>
                  <a:srgbClr val="38BDF8"/>
                </a:solidFill>
                <a:latin typeface="Hind Siliguri"/>
              </a:rPr>
              <a:t>পরিচিতি</a:t>
            </a:r>
            <a:endParaRPr sz="2850" b="1" i="0" u="none" dirty="0">
              <a:solidFill>
                <a:srgbClr val="38BDF8"/>
              </a:solidFill>
              <a:latin typeface="Hind Siligu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81775" y="2906910"/>
            <a:ext cx="4743450" cy="19050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581775" y="3068835"/>
            <a:ext cx="474345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75"/>
              </a:lnSpc>
            </a:pPr>
            <a:r>
              <a:rPr sz="2250" b="1" i="0" u="none" dirty="0" err="1">
                <a:solidFill>
                  <a:srgbClr val="E2E8F0"/>
                </a:solidFill>
                <a:latin typeface="Hind Siliguri"/>
              </a:rPr>
              <a:t>শ্রেণি</a:t>
            </a:r>
            <a:r>
              <a:rPr sz="2250" b="1" i="0" u="none" dirty="0">
                <a:solidFill>
                  <a:srgbClr val="E2E8F0"/>
                </a:solidFill>
                <a:latin typeface="Hind Siliguri"/>
              </a:rPr>
              <a:t>:</a:t>
            </a:r>
            <a:r>
              <a:rPr sz="225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250" b="0" i="0" u="none" dirty="0" err="1">
                <a:solidFill>
                  <a:srgbClr val="E2E8F0"/>
                </a:solidFill>
                <a:latin typeface="Hind Siliguri"/>
              </a:rPr>
              <a:t>ষষ্ঠ</a:t>
            </a:r>
            <a:endParaRPr sz="2250" b="0" i="0" u="none" dirty="0">
              <a:solidFill>
                <a:srgbClr val="E2E8F0"/>
              </a:solidFill>
              <a:latin typeface="Hind Siligu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81775" y="3592710"/>
            <a:ext cx="474345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75"/>
              </a:lnSpc>
            </a:pPr>
            <a:r>
              <a:rPr sz="2250" b="1" i="0" u="none" dirty="0" err="1">
                <a:solidFill>
                  <a:srgbClr val="E2E8F0"/>
                </a:solidFill>
                <a:latin typeface="Hind Siliguri"/>
              </a:rPr>
              <a:t>বিষয়</a:t>
            </a:r>
            <a:r>
              <a:rPr sz="2250" b="1" i="0" u="none" dirty="0">
                <a:solidFill>
                  <a:srgbClr val="E2E8F0"/>
                </a:solidFill>
                <a:latin typeface="Hind Siliguri"/>
              </a:rPr>
              <a:t>:</a:t>
            </a:r>
            <a:r>
              <a:rPr sz="225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250" b="0" i="0" u="none" dirty="0" err="1">
                <a:solidFill>
                  <a:srgbClr val="E2E8F0"/>
                </a:solidFill>
                <a:latin typeface="Hind Siliguri"/>
              </a:rPr>
              <a:t>তথ্য</a:t>
            </a:r>
            <a:r>
              <a:rPr sz="2250" b="0" i="0" u="none" dirty="0">
                <a:solidFill>
                  <a:srgbClr val="E2E8F0"/>
                </a:solidFill>
                <a:latin typeface="Hind Siliguri"/>
              </a:rPr>
              <a:t> ও </a:t>
            </a:r>
            <a:r>
              <a:rPr sz="2250" b="0" i="0" u="none" dirty="0" err="1">
                <a:solidFill>
                  <a:srgbClr val="E2E8F0"/>
                </a:solidFill>
                <a:latin typeface="Hind Siliguri"/>
              </a:rPr>
              <a:t>যোগাযোগ</a:t>
            </a:r>
            <a:r>
              <a:rPr sz="225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250" b="0" i="0" u="none" dirty="0" err="1">
                <a:solidFill>
                  <a:srgbClr val="E2E8F0"/>
                </a:solidFill>
                <a:latin typeface="Hind Siliguri"/>
              </a:rPr>
              <a:t>প্রযুক্তি</a:t>
            </a:r>
            <a:endParaRPr sz="2250" b="0" i="0" u="none" dirty="0">
              <a:solidFill>
                <a:srgbClr val="E2E8F0"/>
              </a:solidFill>
              <a:latin typeface="Hind Siligu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81775" y="4116585"/>
            <a:ext cx="474345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75"/>
              </a:lnSpc>
            </a:pPr>
            <a:r>
              <a:rPr sz="2250" b="1" i="0" u="none" dirty="0" err="1">
                <a:solidFill>
                  <a:srgbClr val="E2E8F0"/>
                </a:solidFill>
                <a:latin typeface="Hind Siliguri"/>
              </a:rPr>
              <a:t>অধ্যায়</a:t>
            </a:r>
            <a:r>
              <a:rPr sz="2250" b="1" i="0" u="none" dirty="0">
                <a:solidFill>
                  <a:srgbClr val="E2E8F0"/>
                </a:solidFill>
                <a:latin typeface="Hind Siliguri"/>
              </a:rPr>
              <a:t>:</a:t>
            </a:r>
            <a:r>
              <a:rPr sz="225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250" b="0" i="0" u="none" dirty="0" err="1">
                <a:solidFill>
                  <a:srgbClr val="E2E8F0"/>
                </a:solidFill>
                <a:latin typeface="Hind Siliguri"/>
              </a:rPr>
              <a:t>তৃতীয়</a:t>
            </a:r>
            <a:r>
              <a:rPr sz="2250" b="0" i="0" u="none" dirty="0">
                <a:solidFill>
                  <a:srgbClr val="E2E8F0"/>
                </a:solidFill>
                <a:latin typeface="Hind Siliguri"/>
              </a:rPr>
              <a:t> (পাঠ-৩)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81775" y="4640460"/>
            <a:ext cx="4557280" cy="3926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75"/>
              </a:lnSpc>
            </a:pPr>
            <a:r>
              <a:rPr sz="2250" b="1" i="0" u="none" dirty="0" err="1">
                <a:solidFill>
                  <a:srgbClr val="E2E8F0"/>
                </a:solidFill>
                <a:latin typeface="Hind Siliguri"/>
              </a:rPr>
              <a:t>বিষয়বস্তু</a:t>
            </a:r>
            <a:r>
              <a:rPr sz="2250" b="1" i="0" u="none" dirty="0">
                <a:solidFill>
                  <a:srgbClr val="E2E8F0"/>
                </a:solidFill>
                <a:latin typeface="Hind Siliguri"/>
              </a:rPr>
              <a:t>:</a:t>
            </a:r>
            <a:r>
              <a:rPr sz="225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250" b="0" i="0" u="none" dirty="0" err="1">
                <a:solidFill>
                  <a:srgbClr val="E2E8F0"/>
                </a:solidFill>
                <a:latin typeface="Hind Siliguri"/>
              </a:rPr>
              <a:t>সফটওয়্যার</a:t>
            </a:r>
            <a:r>
              <a:rPr sz="225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250" b="0" i="0" u="none" dirty="0" err="1">
                <a:solidFill>
                  <a:srgbClr val="E2E8F0"/>
                </a:solidFill>
                <a:latin typeface="Hind Siliguri"/>
              </a:rPr>
              <a:t>রক্ষণাবেক্ষণ</a:t>
            </a:r>
            <a:r>
              <a:rPr sz="225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lang="en-US" sz="2250" b="0" i="0" u="none" dirty="0" smtClean="0">
                <a:solidFill>
                  <a:srgbClr val="E2E8F0"/>
                </a:solidFill>
                <a:latin typeface="Hind Siliguri"/>
              </a:rPr>
              <a:t>   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741" y="2432115"/>
            <a:ext cx="474360" cy="546233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1775" y="2224726"/>
            <a:ext cx="556379" cy="49168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200150" y="476250"/>
            <a:ext cx="10941367" cy="6228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38BDF8"/>
                </a:solidFill>
                <a:latin typeface="Hind Siliguri"/>
              </a:rPr>
              <a:t>পরিচিতি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71500" y="1184820"/>
            <a:ext cx="1104900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55539"/>
            <a:ext cx="11049000" cy="301558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58998"/>
            <a:ext cx="533400" cy="4286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3725" y="6343650"/>
            <a:ext cx="866775" cy="323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1550" y="3055590"/>
            <a:ext cx="10248900" cy="506870"/>
          </a:xfrm>
          <a:prstGeom prst="rect">
            <a:avLst/>
          </a:prstGeom>
          <a:noFill/>
        </p:spPr>
        <p:txBody>
          <a:bodyPr wrap="square" lIns="361950" tIns="0" rIns="0" bIns="0" anchor="t">
            <a:spAutoFit/>
          </a:bodyPr>
          <a:lstStyle/>
          <a:p>
            <a:pPr algn="ctr">
              <a:lnSpc>
                <a:spcPts val="4275"/>
              </a:lnSpc>
            </a:pPr>
            <a:r>
              <a:rPr sz="3200" b="1" i="0" u="none" dirty="0" err="1">
                <a:solidFill>
                  <a:srgbClr val="FEF08A"/>
                </a:solidFill>
                <a:latin typeface="Hind Siliguri"/>
              </a:rPr>
              <a:t>সংক্ষিপ্ত</a:t>
            </a:r>
            <a:r>
              <a:rPr sz="3200" b="1" i="0" u="none" dirty="0">
                <a:solidFill>
                  <a:srgbClr val="FEF08A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FEF08A"/>
                </a:solidFill>
                <a:latin typeface="Hind Siliguri"/>
              </a:rPr>
              <a:t>প্রশ্ন</a:t>
            </a:r>
            <a:r>
              <a:rPr sz="3200" b="1" i="0" u="none" dirty="0">
                <a:solidFill>
                  <a:srgbClr val="FEF08A"/>
                </a:solidFill>
                <a:latin typeface="Hind Siliguri"/>
              </a:rPr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1199" y="3789015"/>
            <a:ext cx="10640291" cy="15773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079"/>
              </a:lnSpc>
            </a:pP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"</a:t>
            </a:r>
            <a:r>
              <a:rPr sz="2800" b="0" i="0" u="none" dirty="0" err="1">
                <a:solidFill>
                  <a:srgbClr val="F8FAFC"/>
                </a:solidFill>
                <a:latin typeface="Hind Siliguri"/>
              </a:rPr>
              <a:t>নিয়মিত</a:t>
            </a: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"/>
              </a:rPr>
              <a:t>সফটওয়্যার</a:t>
            </a: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"/>
              </a:rPr>
              <a:t>রক্ষণাবেক্ষণ</a:t>
            </a: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F8FAFC"/>
                </a:solidFill>
                <a:latin typeface="Hind Siliguri"/>
              </a:rPr>
              <a:t>এন্টিভাইরাস</a:t>
            </a: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"/>
              </a:rPr>
              <a:t>ব্যবহারই</a:t>
            </a: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"/>
              </a:rPr>
              <a:t>পারে</a:t>
            </a: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"/>
              </a:rPr>
              <a:t>কম্পিউটারকে</a:t>
            </a: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"/>
              </a:rPr>
              <a:t>দীর্ঘদিন</a:t>
            </a: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"/>
              </a:rPr>
              <a:t>সচল</a:t>
            </a: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F8FAFC"/>
                </a:solidFill>
                <a:latin typeface="Hind Siliguri"/>
              </a:rPr>
              <a:t>নিরাপদ</a:t>
            </a: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"/>
              </a:rPr>
              <a:t>রাখতে</a:t>
            </a: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"— </a:t>
            </a:r>
            <a:r>
              <a:rPr sz="2800" b="0" i="0" u="none" dirty="0" err="1">
                <a:solidFill>
                  <a:srgbClr val="F8FAFC"/>
                </a:solidFill>
                <a:latin typeface="Hind Siliguri"/>
              </a:rPr>
              <a:t>উক্তিটি</a:t>
            </a: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"/>
              </a:rPr>
              <a:t>ব্যাখ্যা</a:t>
            </a: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"/>
              </a:rPr>
              <a:t>নিজের</a:t>
            </a: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"/>
              </a:rPr>
              <a:t>ভাষায়</a:t>
            </a: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 ১০টি </a:t>
            </a:r>
            <a:r>
              <a:rPr sz="2800" b="0" i="0" u="none" dirty="0" err="1">
                <a:solidFill>
                  <a:srgbClr val="F8FAFC"/>
                </a:solidFill>
                <a:latin typeface="Hind Siliguri"/>
              </a:rPr>
              <a:t>বাক্য</a:t>
            </a: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"/>
              </a:rPr>
              <a:t>লিখে</a:t>
            </a: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8FAFC"/>
                </a:solidFill>
                <a:latin typeface="Hind Siliguri"/>
              </a:rPr>
              <a:t>আনবে</a:t>
            </a:r>
            <a:r>
              <a:rPr sz="2800" b="0" i="0" u="none" dirty="0">
                <a:solidFill>
                  <a:srgbClr val="F8FAFC"/>
                </a:solidFill>
                <a:latin typeface="Hind Siliguri"/>
              </a:rPr>
              <a:t>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4193" y="2937164"/>
            <a:ext cx="547051" cy="54705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47775" y="476250"/>
            <a:ext cx="10891361" cy="6228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38BDF8"/>
                </a:solidFill>
                <a:latin typeface="Hind Siliguri"/>
              </a:rPr>
              <a:t>বাড়ির কাজ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84820"/>
            <a:ext cx="1104900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088231"/>
            <a:ext cx="11049000" cy="468153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125" y="4442114"/>
            <a:ext cx="5619750" cy="5524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63250" y="6343650"/>
            <a:ext cx="857250" cy="323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95337" y="3342260"/>
            <a:ext cx="10541317" cy="877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7312"/>
              </a:lnSpc>
            </a:pPr>
            <a:r>
              <a:rPr sz="6000" b="1" i="0" u="none" dirty="0" err="1">
                <a:solidFill>
                  <a:srgbClr val="FFC000"/>
                </a:solidFill>
                <a:latin typeface="Hind Siliguri"/>
              </a:rPr>
              <a:t>সবাইকে</a:t>
            </a:r>
            <a:r>
              <a:rPr sz="6000" b="1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6000" b="1" i="0" u="none" dirty="0" err="1">
                <a:solidFill>
                  <a:srgbClr val="FFC000"/>
                </a:solidFill>
                <a:latin typeface="Hind Siliguri"/>
              </a:rPr>
              <a:t>অনেক</a:t>
            </a:r>
            <a:r>
              <a:rPr sz="6000" b="1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6000" b="1" i="0" u="none" dirty="0" err="1">
                <a:solidFill>
                  <a:srgbClr val="FFC000"/>
                </a:solidFill>
                <a:latin typeface="Hind Siliguri"/>
              </a:rPr>
              <a:t>ধন্যবাদ</a:t>
            </a:r>
            <a:r>
              <a:rPr sz="6000" b="1" i="0" u="none" dirty="0">
                <a:solidFill>
                  <a:srgbClr val="FFC000"/>
                </a:solidFill>
                <a:latin typeface="Hind Siliguri"/>
              </a:rPr>
              <a:t>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19175" y="2427504"/>
            <a:ext cx="10039350" cy="4730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050"/>
              </a:lnSpc>
            </a:pPr>
            <a:r>
              <a:rPr sz="2700" b="0" i="0" u="none" dirty="0" err="1">
                <a:solidFill>
                  <a:srgbClr val="E2E8F0"/>
                </a:solidFill>
                <a:latin typeface="Hind Siliguri"/>
              </a:rPr>
              <a:t>আজকের</a:t>
            </a:r>
            <a:r>
              <a:rPr sz="27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E2E8F0"/>
                </a:solidFill>
                <a:latin typeface="Hind Siliguri"/>
              </a:rPr>
              <a:t>পাঠটি</a:t>
            </a:r>
            <a:r>
              <a:rPr sz="27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E2E8F0"/>
                </a:solidFill>
                <a:latin typeface="Hind Siliguri"/>
              </a:rPr>
              <a:t>সক্রিয়ভাবে</a:t>
            </a:r>
            <a:r>
              <a:rPr sz="27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E2E8F0"/>
                </a:solidFill>
                <a:latin typeface="Hind Siliguri"/>
              </a:rPr>
              <a:t>মনোযোগ</a:t>
            </a:r>
            <a:r>
              <a:rPr sz="27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E2E8F0"/>
                </a:solidFill>
                <a:latin typeface="Hind Siliguri"/>
              </a:rPr>
              <a:t>সহকারে</a:t>
            </a:r>
            <a:r>
              <a:rPr sz="27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E2E8F0"/>
                </a:solidFill>
                <a:latin typeface="Hind Siliguri"/>
              </a:rPr>
              <a:t>শোনার</a:t>
            </a:r>
            <a:r>
              <a:rPr sz="27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700" b="0" i="0" u="none" dirty="0" err="1" smtClean="0">
                <a:solidFill>
                  <a:srgbClr val="E2E8F0"/>
                </a:solidFill>
                <a:latin typeface="Hind Siliguri"/>
              </a:rPr>
              <a:t>জন্য</a:t>
            </a:r>
            <a:endParaRPr sz="2700" b="0" i="0" u="none" dirty="0">
              <a:solidFill>
                <a:srgbClr val="E2E8F0"/>
              </a:solidFill>
              <a:latin typeface="Hind Siliguri"/>
            </a:endParaRP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7375" y="1541679"/>
            <a:ext cx="857250" cy="762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hlinkClick r:id="rId2" action="ppaction://hlinkpres?slideindex=1&amp;slidetitle=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011560"/>
            <a:ext cx="11049000" cy="38576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58998"/>
            <a:ext cx="428625" cy="4286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20400" y="6343650"/>
            <a:ext cx="800100" cy="323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6775" y="2306835"/>
            <a:ext cx="10766344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25"/>
              </a:lnSpc>
            </a:pPr>
            <a:r>
              <a:rPr sz="2800" b="1" i="0" u="none">
                <a:solidFill>
                  <a:srgbClr val="FACC15"/>
                </a:solidFill>
                <a:latin typeface="Hind Siliguri"/>
              </a:rPr>
              <a:t>এই পাঠ শেষে শিক্ষার্থীরা—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95400" y="2983110"/>
            <a:ext cx="103251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সফটওয়্যার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রক্ষণাবেক্ষণ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কী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তা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ব্যাখ্যা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করতে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পারবে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5400" y="3630810"/>
            <a:ext cx="10325100" cy="4279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কম্পিউটার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ভাইরাসের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ধারণা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ইতিহাস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বর্ণনা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করতে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পারবে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95400" y="4278510"/>
            <a:ext cx="103251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কম্পিউটার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ভাইরাসের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ক্ষতিকর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প্রভাবসমূহ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চিহ্নিত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করতে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পারবে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95400" y="4926210"/>
            <a:ext cx="10325100" cy="92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এন্টিভাইরাস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ব্যবহারের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গুরুত্ব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এবং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কম্পিউটার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সুরক্ষার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উপায়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বলতে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পারবে</a:t>
            </a:r>
            <a:r>
              <a:rPr sz="2800" b="0" i="0" u="none" dirty="0">
                <a:solidFill>
                  <a:schemeClr val="accent6">
                    <a:lumMod val="75000"/>
                  </a:schemeClr>
                </a:solidFill>
                <a:latin typeface="Hind Siliguri"/>
              </a:rPr>
              <a:t>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775" y="3054548"/>
            <a:ext cx="274552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775" y="3702248"/>
            <a:ext cx="274552" cy="2762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775" y="4349948"/>
            <a:ext cx="274552" cy="2762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775" y="4997648"/>
            <a:ext cx="274552" cy="27622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143000" y="476250"/>
            <a:ext cx="11001375" cy="6228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38BDF8"/>
                </a:solidFill>
                <a:latin typeface="Hind Siliguri"/>
              </a:rPr>
              <a:t>শিখনফল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1500" y="1184820"/>
            <a:ext cx="1104900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30623"/>
            <a:ext cx="5334000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498377"/>
            <a:ext cx="5334000" cy="288399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58998"/>
            <a:ext cx="371475" cy="4286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48975" y="6343650"/>
            <a:ext cx="771525" cy="3238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5075" y="2159198"/>
            <a:ext cx="5276850" cy="35623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68203" y="2907952"/>
            <a:ext cx="4740592" cy="14361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655"/>
              </a:lnSpc>
            </a:pPr>
            <a:r>
              <a:rPr sz="4350" b="1" i="0" u="none">
                <a:solidFill>
                  <a:srgbClr val="FACC15"/>
                </a:solidFill>
                <a:latin typeface="Hind Siliguri"/>
              </a:rPr>
              <a:t>সফটওয়্যার রক্ষণাবেক্ষণ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81075" y="4487019"/>
            <a:ext cx="451485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25"/>
              </a:lnSpc>
            </a:pPr>
            <a:r>
              <a:rPr sz="2550" b="0" i="0" u="none">
                <a:solidFill>
                  <a:srgbClr val="38BDF8"/>
                </a:solidFill>
                <a:latin typeface="Hind Siliguri"/>
              </a:rPr>
              <a:t>(Software Maintenance)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85850" y="476250"/>
            <a:ext cx="11061382" cy="6228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38BDF8"/>
                </a:solidFill>
                <a:latin typeface="Hind Siliguri"/>
              </a:rPr>
              <a:t>আজকের পাঠের বিষয়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1184820"/>
            <a:ext cx="1104900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8834" y="2123252"/>
            <a:ext cx="5334000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58998"/>
            <a:ext cx="533400" cy="4286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9450" y="6343650"/>
            <a:ext cx="781050" cy="3238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5984" y="2109813"/>
            <a:ext cx="5276850" cy="35623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95927" y="2328888"/>
            <a:ext cx="5592907" cy="13849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কম্পিউটার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হার্ডওয়্যার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পরিষ্কার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রাখার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পাশাপাশি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এর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সফটওয়্যারগুলোকেও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সচল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রাখতে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E2E8F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E2E8F0"/>
                </a:solidFill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5927" y="3890988"/>
            <a:ext cx="5592907" cy="18466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সফটওয়্যার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যাতে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সঠিকভাবে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কাজ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এবং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কোনো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সমস্যা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না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সে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জন্য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নিয়মিত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যত্ন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নেওয়াকে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C000"/>
                </a:solidFill>
                <a:latin typeface="Hind Siliguri"/>
              </a:rPr>
              <a:t>সফটওয়্যার</a:t>
            </a:r>
            <a:r>
              <a:rPr sz="2800" b="1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C000"/>
                </a:solidFill>
                <a:latin typeface="Hind Siliguri"/>
              </a:rPr>
              <a:t>রক্ষণাবেক্ষণ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C000"/>
                </a:solidFill>
                <a:latin typeface="Hind Siliguri"/>
              </a:rPr>
              <a:t>বলে</a:t>
            </a:r>
            <a:r>
              <a:rPr sz="2800" b="0" i="0" u="none" dirty="0">
                <a:solidFill>
                  <a:srgbClr val="FFC000"/>
                </a:solidFill>
                <a:latin typeface="Hind Siliguri"/>
              </a:rPr>
              <a:t>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8691" y="2328888"/>
            <a:ext cx="429224" cy="444553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691" y="3890988"/>
            <a:ext cx="429224" cy="44455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47775" y="476250"/>
            <a:ext cx="10891361" cy="6228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38BDF8"/>
                </a:solidFill>
                <a:latin typeface="Hind Siliguri"/>
              </a:rPr>
              <a:t>সফটওয়্যার রক্ষণাবেক্ষণ কী?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1184820"/>
            <a:ext cx="1104900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68760"/>
            <a:ext cx="3524250" cy="29432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2468760"/>
            <a:ext cx="3524250" cy="29432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0" y="2468760"/>
            <a:ext cx="3524250" cy="29432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58998"/>
            <a:ext cx="428625" cy="42862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20400" y="6343650"/>
            <a:ext cx="800100" cy="3238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95500" y="2754510"/>
            <a:ext cx="476250" cy="4762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3394" y="3373635"/>
            <a:ext cx="3600449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25"/>
              </a:lnSpc>
            </a:pPr>
            <a:r>
              <a:rPr sz="2550" b="1" i="0" u="none" dirty="0" err="1">
                <a:solidFill>
                  <a:srgbClr val="38BDF8"/>
                </a:solidFill>
                <a:latin typeface="Hind Siliguri"/>
              </a:rPr>
              <a:t>গতি</a:t>
            </a:r>
            <a:r>
              <a:rPr sz="2550" b="1" i="0" u="none" dirty="0">
                <a:solidFill>
                  <a:srgbClr val="38BDF8"/>
                </a:solidFill>
                <a:latin typeface="Hind Siliguri"/>
              </a:rPr>
              <a:t> </a:t>
            </a:r>
            <a:r>
              <a:rPr sz="2550" b="1" i="0" u="none" dirty="0" err="1">
                <a:solidFill>
                  <a:srgbClr val="38BDF8"/>
                </a:solidFill>
                <a:latin typeface="Hind Siliguri"/>
              </a:rPr>
              <a:t>বৃদ্ধি</a:t>
            </a:r>
            <a:endParaRPr sz="2550" b="1" i="0" u="none" dirty="0">
              <a:solidFill>
                <a:srgbClr val="38BDF8"/>
              </a:solidFill>
              <a:latin typeface="Hind Siligu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500" y="3973710"/>
            <a:ext cx="3428999" cy="8207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কম্পিউটারের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কাজের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গতি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স্বাভাবিক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 ও </a:t>
            </a: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দ্রুত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রাখার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জন্য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7875" y="2754510"/>
            <a:ext cx="476250" cy="4762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495800" y="3373635"/>
            <a:ext cx="320040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25"/>
              </a:lnSpc>
            </a:pPr>
            <a:r>
              <a:rPr sz="2550" b="1" i="0" u="none">
                <a:solidFill>
                  <a:srgbClr val="38BDF8"/>
                </a:solidFill>
                <a:latin typeface="Hind Siliguri"/>
              </a:rPr>
              <a:t>নিরাপত্তা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0" y="3973710"/>
            <a:ext cx="3048000" cy="1200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ডিভাইসকে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ক্ষতিকর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ভাইরাস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 ও </a:t>
            </a: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মালওয়্যার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থেকে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সুরক্ষিত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রাখতে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।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20250" y="2754510"/>
            <a:ext cx="476250" cy="4762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258175" y="3373635"/>
            <a:ext cx="3200400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25"/>
              </a:lnSpc>
            </a:pPr>
            <a:r>
              <a:rPr sz="2550" b="1" i="0" u="none">
                <a:solidFill>
                  <a:srgbClr val="38BDF8"/>
                </a:solidFill>
                <a:latin typeface="Hind Siliguri"/>
              </a:rPr>
              <a:t>ত্রুটি মুক্তকরণ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4375" y="3973710"/>
            <a:ext cx="3048000" cy="800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অপ্রয়োজনীয়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ফাইল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মুছে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ফেলে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সিস্টেমকে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ঝুঁকিমুক্ত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2100" b="0" i="0" u="none" dirty="0" err="1">
                <a:solidFill>
                  <a:srgbClr val="CBD5E1"/>
                </a:solidFill>
                <a:latin typeface="Hind Siliguri"/>
              </a:rPr>
              <a:t>রাখতে</a:t>
            </a:r>
            <a:r>
              <a:rPr sz="2100" b="0" i="0" u="none" dirty="0">
                <a:solidFill>
                  <a:srgbClr val="CBD5E1"/>
                </a:solidFill>
                <a:latin typeface="Hind Siliguri"/>
              </a:rPr>
              <a:t>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43000" y="476250"/>
            <a:ext cx="11001375" cy="6228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38BDF8"/>
                </a:solidFill>
                <a:latin typeface="Hind Siliguri"/>
              </a:rPr>
              <a:t>কেন সফটওয়্যার রক্ষণাবেক্ষণ প্রয়োজন?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1500" y="1184820"/>
            <a:ext cx="1104900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30623"/>
            <a:ext cx="5334000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757" y="4078577"/>
            <a:ext cx="5791540" cy="18478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58998"/>
            <a:ext cx="428625" cy="4286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9450" y="6343650"/>
            <a:ext cx="781050" cy="323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499" y="1365704"/>
            <a:ext cx="5686425" cy="24365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25"/>
              </a:lnSpc>
            </a:pPr>
            <a:r>
              <a:rPr sz="2550" b="1" i="0" u="none" dirty="0" err="1">
                <a:solidFill>
                  <a:srgbClr val="F8FAFC"/>
                </a:solidFill>
                <a:latin typeface="Hind Siliguri"/>
              </a:rPr>
              <a:t>কম্পিউটার</a:t>
            </a:r>
            <a:r>
              <a:rPr sz="2550" b="1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550" b="1" i="0" u="none" dirty="0" err="1">
                <a:solidFill>
                  <a:srgbClr val="F8FAFC"/>
                </a:solidFill>
                <a:latin typeface="Hind Siliguri"/>
              </a:rPr>
              <a:t>ভাইরাস</a:t>
            </a:r>
            <a:r>
              <a:rPr sz="2550" b="1" i="0" u="none" dirty="0">
                <a:solidFill>
                  <a:srgbClr val="F8FAFC"/>
                </a:solidFill>
                <a:latin typeface="Hind Siliguri"/>
              </a:rPr>
              <a:t> (Computer Virus)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550" b="0" i="0" u="none" dirty="0" err="1">
                <a:solidFill>
                  <a:srgbClr val="F8FAFC"/>
                </a:solidFill>
                <a:latin typeface="Hind Siliguri"/>
              </a:rPr>
              <a:t>হলো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550" b="0" i="0" u="none" dirty="0" err="1">
                <a:solidFill>
                  <a:srgbClr val="F8FAFC"/>
                </a:solidFill>
                <a:latin typeface="Hind Siliguri"/>
              </a:rPr>
              <a:t>এক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550" b="0" i="0" u="none" dirty="0" err="1">
                <a:solidFill>
                  <a:srgbClr val="F8FAFC"/>
                </a:solidFill>
                <a:latin typeface="Hind Siliguri"/>
              </a:rPr>
              <a:t>ধরণের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550" b="0" i="0" u="none" dirty="0" err="1">
                <a:solidFill>
                  <a:srgbClr val="F8FAFC"/>
                </a:solidFill>
                <a:latin typeface="Hind Siliguri"/>
              </a:rPr>
              <a:t>ক্ষতিকর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550" b="0" i="0" u="none" dirty="0" err="1">
                <a:solidFill>
                  <a:srgbClr val="F8FAFC"/>
                </a:solidFill>
                <a:latin typeface="Hind Siliguri"/>
              </a:rPr>
              <a:t>সফটওয়্যার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550" b="0" i="0" u="none" dirty="0" err="1">
                <a:solidFill>
                  <a:srgbClr val="F8FAFC"/>
                </a:solidFill>
                <a:latin typeface="Hind Siliguri"/>
              </a:rPr>
              <a:t>বা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550" b="0" i="0" u="none" dirty="0" err="1">
                <a:solidFill>
                  <a:srgbClr val="F8FAFC"/>
                </a:solidFill>
                <a:latin typeface="Hind Siliguri"/>
              </a:rPr>
              <a:t>প্রোগ্রাম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550" b="0" i="0" u="none" dirty="0" err="1">
                <a:solidFill>
                  <a:srgbClr val="F8FAFC"/>
                </a:solidFill>
                <a:latin typeface="Hind Siliguri"/>
              </a:rPr>
              <a:t>যা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550" b="0" i="0" u="none" dirty="0" err="1">
                <a:solidFill>
                  <a:srgbClr val="F8FAFC"/>
                </a:solidFill>
                <a:latin typeface="Hind Siliguri"/>
              </a:rPr>
              <a:t>কম্পিউটারের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550" b="0" i="0" u="none" dirty="0" err="1">
                <a:solidFill>
                  <a:srgbClr val="F8FAFC"/>
                </a:solidFill>
                <a:latin typeface="Hind Siliguri"/>
              </a:rPr>
              <a:t>তথ্য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 ও </a:t>
            </a:r>
            <a:r>
              <a:rPr sz="2550" b="0" i="0" u="none" dirty="0" err="1">
                <a:solidFill>
                  <a:srgbClr val="F8FAFC"/>
                </a:solidFill>
                <a:latin typeface="Hind Siliguri"/>
              </a:rPr>
              <a:t>উপাত্ত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550" b="0" i="0" u="none" dirty="0" err="1">
                <a:solidFill>
                  <a:srgbClr val="F8FAFC"/>
                </a:solidFill>
                <a:latin typeface="Hind Siliguri"/>
              </a:rPr>
              <a:t>বিনষ্ট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550" b="0" i="0" u="none" dirty="0" err="1">
                <a:solidFill>
                  <a:srgbClr val="F8FAFC"/>
                </a:solidFill>
                <a:latin typeface="Hind Siliguri"/>
              </a:rPr>
              <a:t>করে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550" b="0" i="0" u="none" dirty="0" err="1">
                <a:solidFill>
                  <a:srgbClr val="F8FAFC"/>
                </a:solidFill>
                <a:latin typeface="Hind Siliguri"/>
              </a:rPr>
              <a:t>এবং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550" b="0" i="0" u="none" dirty="0" err="1">
                <a:solidFill>
                  <a:srgbClr val="F8FAFC"/>
                </a:solidFill>
                <a:latin typeface="Hind Siliguri"/>
              </a:rPr>
              <a:t>স্বাভাবিক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550" b="0" i="0" u="none" dirty="0" err="1">
                <a:solidFill>
                  <a:srgbClr val="F8FAFC"/>
                </a:solidFill>
                <a:latin typeface="Hind Siliguri"/>
              </a:rPr>
              <a:t>কাজে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550" b="0" i="0" u="none" dirty="0" err="1">
                <a:solidFill>
                  <a:srgbClr val="F8FAFC"/>
                </a:solidFill>
                <a:latin typeface="Hind Siliguri"/>
              </a:rPr>
              <a:t>বাধা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550" b="0" i="0" u="none" dirty="0" err="1">
                <a:solidFill>
                  <a:srgbClr val="F8FAFC"/>
                </a:solidFill>
                <a:latin typeface="Hind Siliguri"/>
              </a:rPr>
              <a:t>সৃষ্টি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 </a:t>
            </a:r>
            <a:r>
              <a:rPr sz="2550" b="0" i="0" u="none" dirty="0" err="1">
                <a:solidFill>
                  <a:srgbClr val="F8FAFC"/>
                </a:solidFill>
                <a:latin typeface="Hind Siliguri"/>
              </a:rPr>
              <a:t>করে</a:t>
            </a:r>
            <a:r>
              <a:rPr sz="2550" b="0" i="0" u="none" dirty="0">
                <a:solidFill>
                  <a:srgbClr val="F8FAFC"/>
                </a:solidFill>
                <a:latin typeface="Hind Siliguri"/>
              </a:rPr>
              <a:t>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5075" y="2159198"/>
            <a:ext cx="5276850" cy="35623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6618" y="4321373"/>
            <a:ext cx="5310909" cy="1371600"/>
          </a:xfrm>
          <a:prstGeom prst="rect">
            <a:avLst/>
          </a:prstGeom>
          <a:noFill/>
        </p:spPr>
        <p:txBody>
          <a:bodyPr wrap="square" lIns="30480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400" b="0" i="0" u="none" dirty="0" err="1">
                <a:solidFill>
                  <a:srgbClr val="FEF08A"/>
                </a:solidFill>
                <a:latin typeface="Hind Siliguri SemiBold"/>
              </a:rPr>
              <a:t>এটি</a:t>
            </a:r>
            <a:r>
              <a:rPr sz="2400" b="0" i="0" u="none" dirty="0">
                <a:solidFill>
                  <a:srgbClr val="FEF08A"/>
                </a:solidFill>
                <a:latin typeface="Hind Siliguri SemiBold"/>
              </a:rPr>
              <a:t> </a:t>
            </a:r>
            <a:r>
              <a:rPr sz="2400" b="0" i="0" u="none" dirty="0" err="1">
                <a:solidFill>
                  <a:srgbClr val="FEF08A"/>
                </a:solidFill>
                <a:latin typeface="Hind Siliguri SemiBold"/>
              </a:rPr>
              <a:t>মানুষের</a:t>
            </a:r>
            <a:r>
              <a:rPr sz="2400" b="0" i="0" u="none" dirty="0">
                <a:solidFill>
                  <a:srgbClr val="FEF08A"/>
                </a:solidFill>
                <a:latin typeface="Hind Siliguri SemiBold"/>
              </a:rPr>
              <a:t> </a:t>
            </a:r>
            <a:r>
              <a:rPr sz="2400" b="0" i="0" u="none" dirty="0" err="1">
                <a:solidFill>
                  <a:srgbClr val="FEF08A"/>
                </a:solidFill>
                <a:latin typeface="Hind Siliguri SemiBold"/>
              </a:rPr>
              <a:t>শরীরে</a:t>
            </a:r>
            <a:r>
              <a:rPr sz="2400" b="0" i="0" u="none" dirty="0">
                <a:solidFill>
                  <a:srgbClr val="FEF08A"/>
                </a:solidFill>
                <a:latin typeface="Hind Siliguri SemiBold"/>
              </a:rPr>
              <a:t> </a:t>
            </a:r>
            <a:r>
              <a:rPr sz="2400" b="0" i="0" u="none" dirty="0" err="1">
                <a:solidFill>
                  <a:srgbClr val="FEF08A"/>
                </a:solidFill>
                <a:latin typeface="Hind Siliguri SemiBold"/>
              </a:rPr>
              <a:t>ছড়ানো</a:t>
            </a:r>
            <a:r>
              <a:rPr sz="2400" b="0" i="0" u="none" dirty="0">
                <a:solidFill>
                  <a:srgbClr val="FEF08A"/>
                </a:solidFill>
                <a:latin typeface="Hind Siliguri SemiBold"/>
              </a:rPr>
              <a:t> </a:t>
            </a:r>
            <a:r>
              <a:rPr sz="2400" b="0" i="0" u="none" dirty="0" err="1">
                <a:solidFill>
                  <a:srgbClr val="FEF08A"/>
                </a:solidFill>
                <a:latin typeface="Hind Siliguri SemiBold"/>
              </a:rPr>
              <a:t>জৈব</a:t>
            </a:r>
            <a:r>
              <a:rPr sz="2400" b="0" i="0" u="none" dirty="0">
                <a:solidFill>
                  <a:srgbClr val="FEF08A"/>
                </a:solidFill>
                <a:latin typeface="Hind Siliguri SemiBold"/>
              </a:rPr>
              <a:t> </a:t>
            </a:r>
            <a:r>
              <a:rPr sz="2400" b="0" i="0" u="none" dirty="0" err="1">
                <a:solidFill>
                  <a:srgbClr val="FEF08A"/>
                </a:solidFill>
                <a:latin typeface="Hind Siliguri SemiBold"/>
              </a:rPr>
              <a:t>ভাইরাসের</a:t>
            </a:r>
            <a:r>
              <a:rPr sz="2400" b="0" i="0" u="none" dirty="0">
                <a:solidFill>
                  <a:srgbClr val="FEF08A"/>
                </a:solidFill>
                <a:latin typeface="Hind Siliguri SemiBold"/>
              </a:rPr>
              <a:t> </a:t>
            </a:r>
            <a:r>
              <a:rPr sz="2400" b="0" i="0" u="none" dirty="0" err="1">
                <a:solidFill>
                  <a:srgbClr val="FEF08A"/>
                </a:solidFill>
                <a:latin typeface="Hind Siliguri SemiBold"/>
              </a:rPr>
              <a:t>মতোই</a:t>
            </a:r>
            <a:r>
              <a:rPr sz="2400" b="0" i="0" u="none" dirty="0">
                <a:solidFill>
                  <a:srgbClr val="FEF08A"/>
                </a:solidFill>
                <a:latin typeface="Hind Siliguri SemiBold"/>
              </a:rPr>
              <a:t> </a:t>
            </a:r>
            <a:r>
              <a:rPr sz="2400" b="0" i="0" u="none" dirty="0" err="1">
                <a:solidFill>
                  <a:srgbClr val="FEF08A"/>
                </a:solidFill>
                <a:latin typeface="Hind Siliguri SemiBold"/>
              </a:rPr>
              <a:t>কম্পিউটারে</a:t>
            </a:r>
            <a:r>
              <a:rPr sz="2400" b="0" i="0" u="none" dirty="0">
                <a:solidFill>
                  <a:srgbClr val="FEF08A"/>
                </a:solidFill>
                <a:latin typeface="Hind Siliguri SemiBold"/>
              </a:rPr>
              <a:t> </a:t>
            </a:r>
            <a:r>
              <a:rPr sz="2400" b="0" i="0" u="none" dirty="0" err="1">
                <a:solidFill>
                  <a:srgbClr val="FEF08A"/>
                </a:solidFill>
                <a:latin typeface="Hind Siliguri SemiBold"/>
              </a:rPr>
              <a:t>নিজের</a:t>
            </a:r>
            <a:r>
              <a:rPr sz="2400" b="0" i="0" u="none" dirty="0">
                <a:solidFill>
                  <a:srgbClr val="FEF08A"/>
                </a:solidFill>
                <a:latin typeface="Hind Siliguri SemiBold"/>
              </a:rPr>
              <a:t> </a:t>
            </a:r>
            <a:r>
              <a:rPr sz="2400" b="0" i="0" u="none" dirty="0" err="1">
                <a:solidFill>
                  <a:srgbClr val="FEF08A"/>
                </a:solidFill>
                <a:latin typeface="Hind Siliguri SemiBold"/>
              </a:rPr>
              <a:t>সংখ্যা</a:t>
            </a:r>
            <a:r>
              <a:rPr sz="2400" b="0" i="0" u="none" dirty="0">
                <a:solidFill>
                  <a:srgbClr val="FEF08A"/>
                </a:solidFill>
                <a:latin typeface="Hind Siliguri SemiBold"/>
              </a:rPr>
              <a:t> </a:t>
            </a:r>
            <a:r>
              <a:rPr sz="2400" b="0" i="0" u="none" dirty="0" err="1">
                <a:solidFill>
                  <a:srgbClr val="FEF08A"/>
                </a:solidFill>
                <a:latin typeface="Hind Siliguri SemiBold"/>
              </a:rPr>
              <a:t>বৃদ্ধি</a:t>
            </a:r>
            <a:r>
              <a:rPr sz="2400" b="0" i="0" u="none" dirty="0">
                <a:solidFill>
                  <a:srgbClr val="FEF08A"/>
                </a:solidFill>
                <a:latin typeface="Hind Siliguri SemiBold"/>
              </a:rPr>
              <a:t> </a:t>
            </a:r>
            <a:r>
              <a:rPr sz="2400" b="0" i="0" u="none" dirty="0" err="1">
                <a:solidFill>
                  <a:srgbClr val="FEF08A"/>
                </a:solidFill>
                <a:latin typeface="Hind Siliguri SemiBold"/>
              </a:rPr>
              <a:t>করতে</a:t>
            </a:r>
            <a:r>
              <a:rPr sz="2400" b="0" i="0" u="none" dirty="0">
                <a:solidFill>
                  <a:srgbClr val="FEF08A"/>
                </a:solidFill>
                <a:latin typeface="Hind Siliguri SemiBold"/>
              </a:rPr>
              <a:t> </a:t>
            </a:r>
            <a:r>
              <a:rPr sz="2400" b="0" i="0" u="none" dirty="0" err="1">
                <a:solidFill>
                  <a:srgbClr val="FEF08A"/>
                </a:solidFill>
                <a:latin typeface="Hind Siliguri SemiBold"/>
              </a:rPr>
              <a:t>পারে</a:t>
            </a:r>
            <a:r>
              <a:rPr sz="2400" b="0" i="0" u="none" dirty="0">
                <a:solidFill>
                  <a:srgbClr val="FEF08A"/>
                </a:solidFill>
                <a:latin typeface="Hind Siliguri SemiBold"/>
              </a:rPr>
              <a:t>!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3443" y="4291020"/>
            <a:ext cx="386682" cy="38668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43000" y="476250"/>
            <a:ext cx="11001375" cy="6228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38BDF8"/>
                </a:solidFill>
                <a:latin typeface="Hind Siliguri"/>
              </a:rPr>
              <a:t>কম্পিউটার ভাইরাস কী?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1184820"/>
            <a:ext cx="1104900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16360"/>
            <a:ext cx="11049000" cy="390346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58998"/>
            <a:ext cx="371475" cy="4286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6362700"/>
            <a:ext cx="12382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64748B"/>
                </a:solidFill>
                <a:latin typeface="Hind Siliguri"/>
              </a:rPr>
              <a:t>ভাইরাসের ইতিহাস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10875" y="6343650"/>
            <a:ext cx="809625" cy="323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38250" y="4492822"/>
            <a:ext cx="1002982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400" b="1" i="0" u="none" dirty="0">
                <a:solidFill>
                  <a:srgbClr val="E2E8F0"/>
                </a:solidFill>
                <a:latin typeface="Hind Siliguri"/>
              </a:rPr>
              <a:t>১৯৮০ </a:t>
            </a:r>
            <a:r>
              <a:rPr sz="2400" b="1" i="0" u="none" dirty="0" err="1">
                <a:solidFill>
                  <a:srgbClr val="E2E8F0"/>
                </a:solidFill>
                <a:latin typeface="Hind Siliguri"/>
              </a:rPr>
              <a:t>সালে</a:t>
            </a:r>
            <a:r>
              <a:rPr sz="24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E2E8F0"/>
                </a:solidFill>
                <a:latin typeface="Hind Siliguri"/>
              </a:rPr>
              <a:t>প্রথম</a:t>
            </a:r>
            <a:r>
              <a:rPr sz="24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E2E8F0"/>
                </a:solidFill>
                <a:latin typeface="Hind Siliguri"/>
              </a:rPr>
              <a:t>ক্ষতিকর</a:t>
            </a:r>
            <a:r>
              <a:rPr sz="24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E2E8F0"/>
                </a:solidFill>
                <a:latin typeface="Hind Siliguri"/>
              </a:rPr>
              <a:t>প্রোগ্রামকে</a:t>
            </a:r>
            <a:r>
              <a:rPr sz="24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400" b="1" i="0" u="none" dirty="0">
                <a:solidFill>
                  <a:srgbClr val="E2E8F0"/>
                </a:solidFill>
                <a:latin typeface="Hind Siliguri"/>
              </a:rPr>
              <a:t>'VIRUS'</a:t>
            </a:r>
            <a:r>
              <a:rPr sz="24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E2E8F0"/>
                </a:solidFill>
                <a:latin typeface="Hind Siliguri"/>
              </a:rPr>
              <a:t>নামে</a:t>
            </a:r>
            <a:r>
              <a:rPr sz="24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E2E8F0"/>
                </a:solidFill>
                <a:latin typeface="Hind Siliguri"/>
              </a:rPr>
              <a:t>অভিহিত</a:t>
            </a:r>
            <a:r>
              <a:rPr sz="24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E2E8F0"/>
                </a:solidFill>
                <a:latin typeface="Hind Siliguri"/>
              </a:rPr>
              <a:t>করা</a:t>
            </a:r>
            <a:r>
              <a:rPr sz="2400" b="0" i="0" u="none" dirty="0">
                <a:solidFill>
                  <a:srgbClr val="E2E8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E2E8F0"/>
                </a:solidFill>
                <a:latin typeface="Hind Siliguri"/>
              </a:rPr>
              <a:t>হয়</a:t>
            </a:r>
            <a:r>
              <a:rPr sz="2400" b="0" i="0" u="none" dirty="0">
                <a:solidFill>
                  <a:srgbClr val="E2E8F0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8250" y="5140522"/>
            <a:ext cx="1002982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2400" b="0" i="0" u="none">
                <a:solidFill>
                  <a:srgbClr val="E2E8F0"/>
                </a:solidFill>
                <a:latin typeface="Hind Siliguri"/>
              </a:rPr>
              <a:t>এটি স্বপ্রজননশীল (Self-replicating) প্রোগ্রাম যা ব্যবহারকারীর অজান্তেই সংক্রমিত হয়।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2821185"/>
            <a:ext cx="581025" cy="6667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33550" y="2611635"/>
            <a:ext cx="7595177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sz="3000" b="1" i="0" u="none" dirty="0" err="1" smtClean="0">
                <a:solidFill>
                  <a:srgbClr val="FACC15"/>
                </a:solidFill>
                <a:latin typeface="Hind Siliguri"/>
              </a:rPr>
              <a:t>অধ্যাপক</a:t>
            </a:r>
            <a:r>
              <a:rPr lang="en-US" sz="3000" b="1" i="0" u="none" dirty="0" smtClean="0">
                <a:solidFill>
                  <a:srgbClr val="FACC15"/>
                </a:solidFill>
                <a:latin typeface="Hind Siliguri"/>
              </a:rPr>
              <a:t>,</a:t>
            </a:r>
            <a:r>
              <a:rPr sz="3000" b="1" i="0" u="none" dirty="0" smtClean="0">
                <a:solidFill>
                  <a:srgbClr val="FACC15"/>
                </a:solidFill>
                <a:latin typeface="Hind Siliguri"/>
              </a:rPr>
              <a:t> </a:t>
            </a:r>
            <a:r>
              <a:rPr lang="en-US" sz="3000" b="1" i="0" u="none" dirty="0" err="1" smtClean="0">
                <a:solidFill>
                  <a:srgbClr val="FACC15"/>
                </a:solidFill>
                <a:latin typeface="Hind Siliguri"/>
              </a:rPr>
              <a:t>ফ্রেড</a:t>
            </a:r>
            <a:r>
              <a:rPr sz="3000" b="1" i="0" u="none" dirty="0" smtClean="0">
                <a:solidFill>
                  <a:srgbClr val="FACC15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FACC15"/>
                </a:solidFill>
                <a:latin typeface="Hind Siliguri"/>
              </a:rPr>
              <a:t>কোহেন</a:t>
            </a:r>
            <a:r>
              <a:rPr sz="3000" b="1" i="0" u="none" dirty="0">
                <a:solidFill>
                  <a:srgbClr val="FACC15"/>
                </a:solidFill>
                <a:latin typeface="Hind Siliguri"/>
              </a:rPr>
              <a:t> (Fred Cohen)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76400" y="3778447"/>
            <a:ext cx="6728691" cy="4360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75"/>
              </a:lnSpc>
            </a:pPr>
            <a:r>
              <a:rPr sz="2250" b="0" i="0" u="none" dirty="0" err="1">
                <a:solidFill>
                  <a:srgbClr val="94A3B8"/>
                </a:solidFill>
                <a:latin typeface="Hind Siliguri"/>
              </a:rPr>
              <a:t>ইউনিভার্সিটি</a:t>
            </a:r>
            <a:r>
              <a:rPr sz="2250" b="0" i="0" u="none" dirty="0">
                <a:solidFill>
                  <a:srgbClr val="94A3B8"/>
                </a:solidFill>
                <a:latin typeface="Hind Siliguri"/>
              </a:rPr>
              <a:t> </a:t>
            </a:r>
            <a:r>
              <a:rPr sz="2250" b="0" i="0" u="none" dirty="0" err="1">
                <a:solidFill>
                  <a:srgbClr val="94A3B8"/>
                </a:solidFill>
                <a:latin typeface="Hind Siliguri"/>
              </a:rPr>
              <a:t>অফ</a:t>
            </a:r>
            <a:r>
              <a:rPr sz="2250" b="0" i="0" u="none" dirty="0">
                <a:solidFill>
                  <a:srgbClr val="94A3B8"/>
                </a:solidFill>
                <a:latin typeface="Hind Siliguri"/>
              </a:rPr>
              <a:t> </a:t>
            </a:r>
            <a:r>
              <a:rPr sz="2250" b="0" i="0" u="none" dirty="0" err="1">
                <a:solidFill>
                  <a:srgbClr val="94A3B8"/>
                </a:solidFill>
                <a:latin typeface="Hind Siliguri"/>
              </a:rPr>
              <a:t>নিউ</a:t>
            </a:r>
            <a:r>
              <a:rPr sz="2250" b="0" i="0" u="none" dirty="0">
                <a:solidFill>
                  <a:srgbClr val="94A3B8"/>
                </a:solidFill>
                <a:latin typeface="Hind Siliguri"/>
              </a:rPr>
              <a:t> </a:t>
            </a:r>
            <a:r>
              <a:rPr sz="2250" b="0" i="0" u="none" dirty="0" err="1">
                <a:solidFill>
                  <a:srgbClr val="94A3B8"/>
                </a:solidFill>
                <a:latin typeface="Hind Siliguri"/>
              </a:rPr>
              <a:t>হ্যাভেন-এর</a:t>
            </a:r>
            <a:r>
              <a:rPr sz="2250" b="0" i="0" u="none" dirty="0">
                <a:solidFill>
                  <a:srgbClr val="94A3B8"/>
                </a:solidFill>
                <a:latin typeface="Hind Siliguri"/>
              </a:rPr>
              <a:t> </a:t>
            </a:r>
            <a:r>
              <a:rPr sz="2250" b="0" i="0" u="none" dirty="0" err="1">
                <a:solidFill>
                  <a:srgbClr val="94A3B8"/>
                </a:solidFill>
                <a:latin typeface="Hind Siliguri"/>
              </a:rPr>
              <a:t>গবেষক</a:t>
            </a:r>
            <a:endParaRPr sz="2250" b="0" i="0" u="none" dirty="0">
              <a:solidFill>
                <a:srgbClr val="94A3B8"/>
              </a:solidFill>
              <a:latin typeface="Hind Siliguri"/>
            </a:endParaRP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625" y="4564260"/>
            <a:ext cx="238125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625" y="5211960"/>
            <a:ext cx="238125" cy="27622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85850" y="476250"/>
            <a:ext cx="11061382" cy="6228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>
                <a:solidFill>
                  <a:srgbClr val="38BDF8"/>
                </a:solidFill>
                <a:latin typeface="Hind Siliguri"/>
              </a:rPr>
              <a:t>ভাইরাসের ইতিহাস ও নামকরণ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500" y="1184820"/>
            <a:ext cx="1104900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499145"/>
            <a:ext cx="11049000" cy="53768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9925" y="6343650"/>
            <a:ext cx="790575" cy="323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85850" y="1582892"/>
            <a:ext cx="4899113" cy="7950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6187"/>
              </a:lnSpc>
            </a:pPr>
            <a:r>
              <a:rPr sz="4125" b="1" i="0" u="none" dirty="0">
                <a:solidFill>
                  <a:srgbClr val="FACC15"/>
                </a:solidFill>
                <a:latin typeface="Poppins"/>
              </a:rPr>
              <a:t>V I R U 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348694" y="2274270"/>
            <a:ext cx="1034415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75"/>
              </a:lnSpc>
            </a:pPr>
            <a:r>
              <a:rPr sz="2250" b="1" i="0" u="none" dirty="0" err="1">
                <a:solidFill>
                  <a:srgbClr val="4ADE80"/>
                </a:solidFill>
                <a:latin typeface="Hind Siliguri"/>
              </a:rPr>
              <a:t>অর্থ</a:t>
            </a:r>
            <a:r>
              <a:rPr sz="2250" b="1" i="0" u="none" dirty="0">
                <a:solidFill>
                  <a:srgbClr val="4ADE80"/>
                </a:solidFill>
                <a:latin typeface="Hind Siliguri"/>
              </a:rPr>
              <a:t>: </a:t>
            </a:r>
            <a:r>
              <a:rPr sz="2250" b="1" i="0" u="none" dirty="0" err="1">
                <a:solidFill>
                  <a:srgbClr val="4ADE80"/>
                </a:solidFill>
                <a:latin typeface="Hind Siliguri"/>
              </a:rPr>
              <a:t>গুরুত্বপূর্ণ</a:t>
            </a:r>
            <a:r>
              <a:rPr sz="2250" b="1" i="0" u="none" dirty="0">
                <a:solidFill>
                  <a:srgbClr val="4ADE80"/>
                </a:solidFill>
                <a:latin typeface="Hind Siliguri"/>
              </a:rPr>
              <a:t> </a:t>
            </a:r>
            <a:r>
              <a:rPr sz="2250" b="1" i="0" u="none" dirty="0" err="1">
                <a:solidFill>
                  <a:srgbClr val="4ADE80"/>
                </a:solidFill>
                <a:latin typeface="Hind Siliguri"/>
              </a:rPr>
              <a:t>তথ্যসমূহ</a:t>
            </a:r>
            <a:r>
              <a:rPr sz="2250" b="1" i="0" u="none" dirty="0">
                <a:solidFill>
                  <a:srgbClr val="4ADE80"/>
                </a:solidFill>
                <a:latin typeface="Hind Siliguri"/>
              </a:rPr>
              <a:t> </a:t>
            </a:r>
            <a:r>
              <a:rPr sz="2250" b="1" i="0" u="none" dirty="0" err="1">
                <a:solidFill>
                  <a:srgbClr val="4ADE80"/>
                </a:solidFill>
                <a:latin typeface="Hind Siliguri"/>
              </a:rPr>
              <a:t>দখলে</a:t>
            </a:r>
            <a:r>
              <a:rPr sz="2250" b="1" i="0" u="none" dirty="0">
                <a:solidFill>
                  <a:srgbClr val="4ADE80"/>
                </a:solidFill>
                <a:latin typeface="Hind Siliguri"/>
              </a:rPr>
              <a:t> </a:t>
            </a:r>
            <a:r>
              <a:rPr sz="2250" b="1" i="0" u="none" dirty="0" err="1">
                <a:solidFill>
                  <a:srgbClr val="4ADE80"/>
                </a:solidFill>
                <a:latin typeface="Hind Siliguri"/>
              </a:rPr>
              <a:t>নেওয়া</a:t>
            </a:r>
            <a:r>
              <a:rPr sz="2250" b="1" i="0" u="none" dirty="0">
                <a:solidFill>
                  <a:srgbClr val="4ADE80"/>
                </a:solidFill>
                <a:latin typeface="Hind Siliguri"/>
              </a:rPr>
              <a:t> </a:t>
            </a:r>
            <a:r>
              <a:rPr sz="2250" b="1" i="0" u="none" dirty="0" err="1">
                <a:solidFill>
                  <a:srgbClr val="4ADE80"/>
                </a:solidFill>
                <a:latin typeface="Hind Siliguri"/>
              </a:rPr>
              <a:t>বা</a:t>
            </a:r>
            <a:r>
              <a:rPr sz="2250" b="1" i="0" u="none" dirty="0">
                <a:solidFill>
                  <a:srgbClr val="4ADE80"/>
                </a:solidFill>
                <a:latin typeface="Hind Siliguri"/>
              </a:rPr>
              <a:t> </a:t>
            </a:r>
            <a:r>
              <a:rPr sz="2250" b="1" i="0" u="none" dirty="0" err="1">
                <a:solidFill>
                  <a:srgbClr val="4ADE80"/>
                </a:solidFill>
                <a:latin typeface="Hind Siliguri"/>
              </a:rPr>
              <a:t>ক্ষতিসাধন</a:t>
            </a:r>
            <a:r>
              <a:rPr sz="2250" b="1" i="0" u="none" dirty="0">
                <a:solidFill>
                  <a:srgbClr val="4ADE80"/>
                </a:solidFill>
                <a:latin typeface="Hind Siliguri"/>
              </a:rPr>
              <a:t> </a:t>
            </a:r>
            <a:r>
              <a:rPr sz="2250" b="1" i="0" u="none" dirty="0" err="1">
                <a:solidFill>
                  <a:srgbClr val="4ADE80"/>
                </a:solidFill>
                <a:latin typeface="Hind Siliguri"/>
              </a:rPr>
              <a:t>করা</a:t>
            </a:r>
            <a:r>
              <a:rPr sz="2250" b="1" i="0" u="none" dirty="0">
                <a:solidFill>
                  <a:srgbClr val="4ADE80"/>
                </a:solidFill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4556" y="2889503"/>
            <a:ext cx="10461002" cy="5257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050"/>
              </a:lnSpc>
            </a:pPr>
            <a:r>
              <a:rPr sz="2700" b="1" i="0" u="none" dirty="0">
                <a:solidFill>
                  <a:srgbClr val="38BDF8"/>
                </a:solidFill>
                <a:latin typeface="Hind Siliguri"/>
              </a:rPr>
              <a:t>V</a:t>
            </a:r>
            <a:r>
              <a:rPr sz="2700" b="0" i="0" u="none" dirty="0">
                <a:solidFill>
                  <a:srgbClr val="38BDF8"/>
                </a:solidFill>
                <a:latin typeface="Hind Siliguri"/>
              </a:rPr>
              <a:t> = </a:t>
            </a:r>
            <a:r>
              <a:rPr sz="2700" b="0" i="0" u="none" dirty="0" smtClean="0">
                <a:solidFill>
                  <a:srgbClr val="38BDF8"/>
                </a:solidFill>
                <a:latin typeface="Hind Siliguri"/>
              </a:rPr>
              <a:t>Vital</a:t>
            </a:r>
            <a:r>
              <a:rPr lang="en-US" sz="2700" b="0" i="0" u="none" dirty="0" smtClean="0">
                <a:solidFill>
                  <a:srgbClr val="38BDF8"/>
                </a:solidFill>
                <a:latin typeface="Hind Siliguri"/>
              </a:rPr>
              <a:t> </a:t>
            </a:r>
            <a:r>
              <a:rPr lang="en-US" sz="2400" b="0" i="0" u="none" dirty="0" smtClean="0">
                <a:solidFill>
                  <a:srgbClr val="38BDF8"/>
                </a:solidFill>
                <a:latin typeface="Hind Siliguri"/>
              </a:rPr>
              <a:t>(</a:t>
            </a:r>
            <a:r>
              <a:rPr lang="en-US" sz="2400" b="0" i="0" u="none" dirty="0" err="1" smtClean="0">
                <a:solidFill>
                  <a:srgbClr val="38BDF8"/>
                </a:solidFill>
                <a:latin typeface="Hind Siliguri"/>
              </a:rPr>
              <a:t>ভাইটাল</a:t>
            </a:r>
            <a:r>
              <a:rPr lang="en-US" sz="2400" b="0" i="0" u="none" dirty="0" smtClean="0">
                <a:solidFill>
                  <a:srgbClr val="38BDF8"/>
                </a:solidFill>
                <a:latin typeface="Hind Siliguri"/>
              </a:rPr>
              <a:t>,</a:t>
            </a:r>
            <a:r>
              <a:rPr lang="en-US" sz="2400" b="0" i="0" u="none" dirty="0" smtClean="0">
                <a:solidFill>
                  <a:srgbClr val="00B0F0"/>
                </a:solidFill>
                <a:latin typeface="Hind Siliguri"/>
              </a:rPr>
              <a:t> </a:t>
            </a:r>
            <a:r>
              <a:rPr lang="en-US" sz="2400" b="0" i="0" u="none" dirty="0" err="1" smtClean="0">
                <a:solidFill>
                  <a:srgbClr val="38BDF8"/>
                </a:solidFill>
                <a:latin typeface="Hind Siliguri"/>
              </a:rPr>
              <a:t>অর্থ-গুরুত্বপূর্ণ</a:t>
            </a:r>
            <a:r>
              <a:rPr lang="en-US" sz="2400" b="0" i="0" u="none" dirty="0" smtClean="0">
                <a:solidFill>
                  <a:srgbClr val="38BDF8"/>
                </a:solidFill>
                <a:latin typeface="Hind Siliguri"/>
              </a:rPr>
              <a:t>, </a:t>
            </a:r>
            <a:r>
              <a:rPr lang="en-US" sz="2400" b="0" i="0" u="none" dirty="0" err="1" smtClean="0">
                <a:solidFill>
                  <a:srgbClr val="38BDF8"/>
                </a:solidFill>
                <a:latin typeface="Hind Siliguri"/>
              </a:rPr>
              <a:t>অপরিহার্য</a:t>
            </a:r>
            <a:r>
              <a:rPr lang="en-US" sz="2400" b="0" i="0" u="none" dirty="0" smtClean="0">
                <a:solidFill>
                  <a:srgbClr val="38BDF8"/>
                </a:solidFill>
                <a:latin typeface="Hind Siliguri"/>
              </a:rPr>
              <a:t>)</a:t>
            </a:r>
            <a:endParaRPr sz="2400" b="0" i="0" u="none" dirty="0">
              <a:solidFill>
                <a:srgbClr val="38BDF8"/>
              </a:solidFill>
              <a:latin typeface="Hind Siligu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14556" y="3518153"/>
            <a:ext cx="10461002" cy="4751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4050"/>
              </a:lnSpc>
            </a:pPr>
            <a:r>
              <a:rPr sz="2700" i="0" u="none" dirty="0">
                <a:solidFill>
                  <a:srgbClr val="FFC000"/>
                </a:solidFill>
                <a:latin typeface="Hind Siliguri"/>
              </a:rPr>
              <a:t>I = </a:t>
            </a:r>
            <a:r>
              <a:rPr sz="2700" i="0" u="none" dirty="0" smtClean="0">
                <a:solidFill>
                  <a:srgbClr val="FFC000"/>
                </a:solidFill>
                <a:latin typeface="Hind Siliguri"/>
              </a:rPr>
              <a:t>Information</a:t>
            </a:r>
            <a:r>
              <a:rPr lang="en-US" sz="2700" dirty="0">
                <a:solidFill>
                  <a:srgbClr val="FFC000"/>
                </a:solidFill>
                <a:latin typeface="Hind Siliguri"/>
              </a:rPr>
              <a:t> </a:t>
            </a:r>
            <a:r>
              <a:rPr lang="en-US" sz="2700" dirty="0" smtClean="0">
                <a:solidFill>
                  <a:srgbClr val="FFC000"/>
                </a:solidFill>
                <a:latin typeface="Hind Siliguri"/>
              </a:rPr>
              <a:t>(</a:t>
            </a:r>
            <a:r>
              <a:rPr lang="as-IN" sz="2400" dirty="0" smtClean="0">
                <a:solidFill>
                  <a:srgbClr val="FFC000"/>
                </a:solidFill>
              </a:rPr>
              <a:t>ইনফরমেশন</a:t>
            </a:r>
            <a:r>
              <a:rPr lang="en-US" sz="2400" dirty="0" smtClean="0">
                <a:solidFill>
                  <a:srgbClr val="FFC000"/>
                </a:solidFill>
              </a:rPr>
              <a:t>, </a:t>
            </a:r>
            <a:r>
              <a:rPr lang="en-US" sz="2400" dirty="0" err="1" smtClean="0">
                <a:solidFill>
                  <a:srgbClr val="FFC000"/>
                </a:solidFill>
              </a:rPr>
              <a:t>অর্থ</a:t>
            </a:r>
            <a:r>
              <a:rPr lang="en-US" sz="2400" dirty="0" smtClean="0">
                <a:solidFill>
                  <a:srgbClr val="FFC000"/>
                </a:solidFill>
              </a:rPr>
              <a:t>-</a:t>
            </a:r>
            <a:r>
              <a:rPr lang="as-IN" sz="2400" dirty="0" smtClean="0">
                <a:solidFill>
                  <a:srgbClr val="FFC000"/>
                </a:solidFill>
              </a:rPr>
              <a:t> তথ্য বা খবর</a:t>
            </a:r>
            <a:r>
              <a:rPr lang="en-US" sz="2400" dirty="0" smtClean="0">
                <a:solidFill>
                  <a:srgbClr val="FFC000"/>
                </a:solidFill>
              </a:rPr>
              <a:t>)</a:t>
            </a:r>
            <a:endParaRPr sz="2400" i="0" u="none" dirty="0">
              <a:solidFill>
                <a:srgbClr val="FFC000"/>
              </a:solidFill>
              <a:latin typeface="Hind Siligu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4556" y="4132808"/>
            <a:ext cx="10853789" cy="5257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4050"/>
              </a:lnSpc>
            </a:pPr>
            <a:r>
              <a:rPr sz="2700" b="1" i="0" u="none" dirty="0">
                <a:solidFill>
                  <a:srgbClr val="38BDF8"/>
                </a:solidFill>
                <a:latin typeface="Hind Siliguri"/>
              </a:rPr>
              <a:t>R</a:t>
            </a:r>
            <a:r>
              <a:rPr sz="2700" b="0" i="0" u="none" dirty="0">
                <a:solidFill>
                  <a:srgbClr val="38BDF8"/>
                </a:solidFill>
                <a:latin typeface="Hind Siliguri"/>
              </a:rPr>
              <a:t> = </a:t>
            </a:r>
            <a:r>
              <a:rPr sz="2700" i="0" u="none" dirty="0" smtClean="0">
                <a:solidFill>
                  <a:srgbClr val="00B0F0"/>
                </a:solidFill>
                <a:latin typeface="Hind Siliguri"/>
              </a:rPr>
              <a:t>Resources</a:t>
            </a:r>
            <a:r>
              <a:rPr lang="en-US" sz="2700" i="0" u="none" dirty="0" smtClean="0">
                <a:solidFill>
                  <a:srgbClr val="00B0F0"/>
                </a:solidFill>
                <a:latin typeface="Hind Siliguri"/>
              </a:rPr>
              <a:t> (</a:t>
            </a:r>
            <a:r>
              <a:rPr lang="en-US" sz="2400" i="0" u="none" dirty="0" err="1" smtClean="0">
                <a:solidFill>
                  <a:srgbClr val="00B0F0"/>
                </a:solidFill>
                <a:latin typeface="Hind Siliguri"/>
              </a:rPr>
              <a:t>রিসোর্সেস</a:t>
            </a:r>
            <a:r>
              <a:rPr lang="en-US" sz="2400" i="0" u="none" dirty="0" smtClean="0">
                <a:solidFill>
                  <a:srgbClr val="00B0F0"/>
                </a:solidFill>
                <a:latin typeface="Hind Siliguri"/>
              </a:rPr>
              <a:t>, </a:t>
            </a:r>
            <a:r>
              <a:rPr lang="en-US" sz="2400" i="0" u="none" dirty="0" err="1" smtClean="0">
                <a:solidFill>
                  <a:srgbClr val="00B0F0"/>
                </a:solidFill>
                <a:latin typeface="Hind Siliguri"/>
              </a:rPr>
              <a:t>অর্থ</a:t>
            </a:r>
            <a:r>
              <a:rPr lang="en-US" sz="2400" i="0" u="none" dirty="0" smtClean="0">
                <a:solidFill>
                  <a:srgbClr val="00B0F0"/>
                </a:solidFill>
                <a:latin typeface="Hind Siliguri"/>
              </a:rPr>
              <a:t>-</a:t>
            </a:r>
            <a:r>
              <a:rPr lang="as-IN" sz="2400" dirty="0">
                <a:solidFill>
                  <a:srgbClr val="00B0F0"/>
                </a:solidFill>
              </a:rPr>
              <a:t> সম্পদ, সংস্থান বা </a:t>
            </a:r>
            <a:r>
              <a:rPr lang="as-IN" sz="2400" dirty="0" smtClean="0">
                <a:solidFill>
                  <a:srgbClr val="00B0F0"/>
                </a:solidFill>
              </a:rPr>
              <a:t>পুঁজি</a:t>
            </a:r>
            <a:r>
              <a:rPr lang="en-US" sz="2400" dirty="0">
                <a:solidFill>
                  <a:srgbClr val="00B0F0"/>
                </a:solidFill>
              </a:rPr>
              <a:t>)</a:t>
            </a:r>
            <a:r>
              <a:rPr lang="as-IN" sz="2400" dirty="0" smtClean="0">
                <a:solidFill>
                  <a:srgbClr val="00B0F0"/>
                </a:solidFill>
              </a:rPr>
              <a:t> </a:t>
            </a:r>
            <a:endParaRPr sz="2400" i="0" u="none" dirty="0">
              <a:solidFill>
                <a:srgbClr val="00B0F0"/>
              </a:solidFill>
              <a:latin typeface="Hind Siligu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14556" y="4699240"/>
            <a:ext cx="10461002" cy="4731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4050"/>
              </a:lnSpc>
            </a:pPr>
            <a:r>
              <a:rPr sz="2700" b="1" i="0" u="none" dirty="0">
                <a:solidFill>
                  <a:srgbClr val="FFC000"/>
                </a:solidFill>
                <a:latin typeface="Hind Siliguri"/>
              </a:rPr>
              <a:t>U</a:t>
            </a:r>
            <a:r>
              <a:rPr sz="2700" b="0" i="0" u="none" dirty="0">
                <a:solidFill>
                  <a:srgbClr val="FFC000"/>
                </a:solidFill>
                <a:latin typeface="Hind Siliguri"/>
              </a:rPr>
              <a:t> = </a:t>
            </a:r>
            <a:r>
              <a:rPr sz="2700" b="0" i="0" u="none" dirty="0" smtClean="0">
                <a:solidFill>
                  <a:srgbClr val="FFC000"/>
                </a:solidFill>
                <a:latin typeface="Hind Siliguri"/>
              </a:rPr>
              <a:t>Under</a:t>
            </a:r>
            <a:r>
              <a:rPr lang="en-US" sz="2700" b="0" i="0" u="none" dirty="0" smtClean="0">
                <a:solidFill>
                  <a:srgbClr val="FFC000"/>
                </a:solidFill>
                <a:latin typeface="Hind Siliguri"/>
              </a:rPr>
              <a:t> (</a:t>
            </a:r>
            <a:r>
              <a:rPr lang="en-US" sz="2400" i="0" u="none" dirty="0" err="1" smtClean="0">
                <a:solidFill>
                  <a:srgbClr val="FFC000"/>
                </a:solidFill>
                <a:latin typeface="Hind Siliguri"/>
              </a:rPr>
              <a:t>আন্ডার</a:t>
            </a:r>
            <a:r>
              <a:rPr lang="en-US" sz="2400" i="0" u="none" dirty="0" smtClean="0">
                <a:solidFill>
                  <a:srgbClr val="FFC000"/>
                </a:solidFill>
                <a:latin typeface="Hind Siliguri"/>
              </a:rPr>
              <a:t>, </a:t>
            </a:r>
            <a:r>
              <a:rPr lang="en-US" sz="2400" i="0" u="none" dirty="0" err="1" smtClean="0">
                <a:solidFill>
                  <a:srgbClr val="FFC000"/>
                </a:solidFill>
                <a:latin typeface="Hind Siliguri"/>
              </a:rPr>
              <a:t>অর্থ</a:t>
            </a:r>
            <a:r>
              <a:rPr lang="en-US" sz="2400" i="0" u="none" dirty="0" smtClean="0">
                <a:solidFill>
                  <a:srgbClr val="FFC000"/>
                </a:solidFill>
                <a:latin typeface="Hind Siliguri"/>
              </a:rPr>
              <a:t>-</a:t>
            </a:r>
            <a:r>
              <a:rPr lang="as-IN" sz="2400" dirty="0">
                <a:solidFill>
                  <a:srgbClr val="FFC000"/>
                </a:solidFill>
              </a:rPr>
              <a:t> নিচে</a:t>
            </a:r>
            <a:r>
              <a:rPr lang="as-IN" sz="2400" dirty="0">
                <a:solidFill>
                  <a:srgbClr val="FFC000"/>
                </a:solidFill>
              </a:rPr>
              <a:t>, </a:t>
            </a:r>
            <a:r>
              <a:rPr lang="as-IN" sz="2400" dirty="0">
                <a:solidFill>
                  <a:srgbClr val="FFC000"/>
                </a:solidFill>
              </a:rPr>
              <a:t>তলায়</a:t>
            </a:r>
            <a:r>
              <a:rPr lang="as-IN" sz="2400" dirty="0">
                <a:solidFill>
                  <a:srgbClr val="FFC000"/>
                </a:solidFill>
              </a:rPr>
              <a:t> বা </a:t>
            </a:r>
            <a:r>
              <a:rPr lang="as-IN" sz="2400" dirty="0" smtClean="0">
                <a:solidFill>
                  <a:srgbClr val="FFC000"/>
                </a:solidFill>
              </a:rPr>
              <a:t>অধীনে</a:t>
            </a:r>
            <a:r>
              <a:rPr lang="en-US" sz="2700" b="0" i="0" u="none" dirty="0" smtClean="0">
                <a:solidFill>
                  <a:srgbClr val="FFC000"/>
                </a:solidFill>
                <a:latin typeface="Hind Siliguri"/>
              </a:rPr>
              <a:t>)</a:t>
            </a:r>
            <a:endParaRPr sz="2700" b="0" i="0" u="none" dirty="0">
              <a:solidFill>
                <a:srgbClr val="FFC000"/>
              </a:solidFill>
              <a:latin typeface="Hind Siligu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14556" y="5327890"/>
            <a:ext cx="10605944" cy="5257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4050"/>
              </a:lnSpc>
            </a:pPr>
            <a:r>
              <a:rPr sz="2400" b="1" i="0" u="none" dirty="0" smtClean="0">
                <a:solidFill>
                  <a:srgbClr val="00B0F0"/>
                </a:solidFill>
                <a:latin typeface="Hind Siliguri"/>
              </a:rPr>
              <a:t>S</a:t>
            </a:r>
            <a:r>
              <a:rPr sz="2400" b="0" i="0" u="none" dirty="0" smtClean="0">
                <a:solidFill>
                  <a:srgbClr val="00B0F0"/>
                </a:solidFill>
                <a:latin typeface="Hind Siliguri"/>
              </a:rPr>
              <a:t> </a:t>
            </a:r>
            <a:r>
              <a:rPr sz="2400" b="0" i="0" u="none" dirty="0">
                <a:solidFill>
                  <a:srgbClr val="00B0F0"/>
                </a:solidFill>
                <a:latin typeface="Hind Siliguri"/>
              </a:rPr>
              <a:t>= </a:t>
            </a:r>
            <a:r>
              <a:rPr sz="2400" b="0" i="0" u="none" dirty="0" smtClean="0">
                <a:solidFill>
                  <a:srgbClr val="00B0F0"/>
                </a:solidFill>
                <a:latin typeface="Hind Siliguri"/>
              </a:rPr>
              <a:t>Siege</a:t>
            </a:r>
            <a:r>
              <a:rPr lang="en-US" sz="2400" b="0" i="0" u="none" dirty="0" smtClean="0">
                <a:solidFill>
                  <a:srgbClr val="00B0F0"/>
                </a:solidFill>
                <a:latin typeface="Hind Siliguri"/>
              </a:rPr>
              <a:t> </a:t>
            </a:r>
            <a:r>
              <a:rPr lang="en-US" sz="2400" i="0" u="none" dirty="0" smtClean="0">
                <a:solidFill>
                  <a:srgbClr val="00B0F0"/>
                </a:solidFill>
                <a:latin typeface="Hind Siliguri"/>
              </a:rPr>
              <a:t>(</a:t>
            </a:r>
            <a:r>
              <a:rPr lang="as-IN" sz="2400" dirty="0">
                <a:solidFill>
                  <a:srgbClr val="00B0F0"/>
                </a:solidFill>
              </a:rPr>
              <a:t>'সিজ' </a:t>
            </a:r>
            <a:r>
              <a:rPr lang="as-IN" sz="2400" dirty="0" smtClean="0">
                <a:solidFill>
                  <a:srgbClr val="00B0F0"/>
                </a:solidFill>
              </a:rPr>
              <a:t>অর্থ</a:t>
            </a:r>
            <a:r>
              <a:rPr lang="en-US" sz="2400" dirty="0" smtClean="0">
                <a:solidFill>
                  <a:srgbClr val="00B0F0"/>
                </a:solidFill>
              </a:rPr>
              <a:t>-</a:t>
            </a:r>
            <a:r>
              <a:rPr lang="as-IN" sz="2400" dirty="0" smtClean="0">
                <a:solidFill>
                  <a:srgbClr val="00B0F0"/>
                </a:solidFill>
              </a:rPr>
              <a:t>অবরোধ</a:t>
            </a:r>
            <a:r>
              <a:rPr lang="as-IN" sz="2400" dirty="0">
                <a:solidFill>
                  <a:srgbClr val="00B0F0"/>
                </a:solidFill>
              </a:rPr>
              <a:t>, </a:t>
            </a:r>
            <a:r>
              <a:rPr lang="as-IN" sz="2400" dirty="0">
                <a:solidFill>
                  <a:srgbClr val="00B0F0"/>
                </a:solidFill>
              </a:rPr>
              <a:t>দুর্গ বা শহর ঘিরে ফেলা</a:t>
            </a:r>
            <a:r>
              <a:rPr lang="as-IN" sz="2400" dirty="0">
                <a:solidFill>
                  <a:srgbClr val="00B0F0"/>
                </a:solidFill>
              </a:rPr>
              <a:t> কিংবা </a:t>
            </a:r>
            <a:r>
              <a:rPr lang="as-IN" sz="2400" dirty="0">
                <a:solidFill>
                  <a:srgbClr val="00B0F0"/>
                </a:solidFill>
              </a:rPr>
              <a:t>ক্রমাগত </a:t>
            </a:r>
            <a:r>
              <a:rPr lang="as-IN" sz="2400" dirty="0" smtClean="0">
                <a:solidFill>
                  <a:srgbClr val="00B0F0"/>
                </a:solidFill>
              </a:rPr>
              <a:t>আক্রমণ</a:t>
            </a:r>
            <a:r>
              <a:rPr lang="en-US" sz="2400" i="0" u="none" dirty="0" smtClean="0">
                <a:solidFill>
                  <a:srgbClr val="00B0F0"/>
                </a:solidFill>
                <a:latin typeface="Hind Siliguri"/>
              </a:rPr>
              <a:t>)</a:t>
            </a:r>
            <a:endParaRPr sz="2400" i="0" u="none" dirty="0">
              <a:solidFill>
                <a:srgbClr val="00B0F0"/>
              </a:solidFill>
              <a:latin typeface="Hind Siligu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14556" y="513052"/>
            <a:ext cx="11061382" cy="62284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 dirty="0">
                <a:solidFill>
                  <a:srgbClr val="38BDF8"/>
                </a:solidFill>
                <a:latin typeface="Hind Siliguri"/>
              </a:rPr>
              <a:t>VIRUS </a:t>
            </a:r>
            <a:r>
              <a:rPr sz="3900" b="1" i="0" u="none" dirty="0" err="1">
                <a:solidFill>
                  <a:srgbClr val="38BDF8"/>
                </a:solidFill>
                <a:latin typeface="Hind Siliguri"/>
              </a:rPr>
              <a:t>এর</a:t>
            </a:r>
            <a:r>
              <a:rPr sz="3900" b="1" i="0" u="none" dirty="0">
                <a:solidFill>
                  <a:srgbClr val="38BDF8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38BDF8"/>
                </a:solidFill>
                <a:latin typeface="Hind Siliguri"/>
              </a:rPr>
              <a:t>পূর্ণরূপ</a:t>
            </a:r>
            <a:endParaRPr sz="3900" b="1" i="0" u="none" dirty="0">
              <a:solidFill>
                <a:srgbClr val="38BDF8"/>
              </a:solidFill>
              <a:latin typeface="Hind Siligur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71500" y="1184820"/>
            <a:ext cx="11049000" cy="285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736</Words>
  <Application>Microsoft Office PowerPoint</Application>
  <PresentationFormat>Widescreen</PresentationFormat>
  <Paragraphs>113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Hind Siliguri</vt:lpstr>
      <vt:lpstr>Hind Siliguri SemiBold</vt:lpstr>
      <vt:lpstr>Poppins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WALTON</cp:lastModifiedBy>
  <cp:revision>21</cp:revision>
  <dcterms:created xsi:type="dcterms:W3CDTF">2013-01-27T09:14:16Z</dcterms:created>
  <dcterms:modified xsi:type="dcterms:W3CDTF">2026-07-30T06:31:31Z</dcterms:modified>
  <cp:category/>
</cp:coreProperties>
</file>