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96" r:id="rId3"/>
    <p:sldMasterId id="2147483708" r:id="rId4"/>
    <p:sldMasterId id="2147483720" r:id="rId5"/>
    <p:sldMasterId id="2147483732" r:id="rId6"/>
    <p:sldMasterId id="2147483744" r:id="rId7"/>
    <p:sldMasterId id="2147483756" r:id="rId8"/>
  </p:sldMasterIdLst>
  <p:sldIdLst>
    <p:sldId id="347" r:id="rId9"/>
    <p:sldId id="348" r:id="rId10"/>
    <p:sldId id="344" r:id="rId11"/>
    <p:sldId id="345" r:id="rId12"/>
    <p:sldId id="349" r:id="rId13"/>
    <p:sldId id="292" r:id="rId14"/>
    <p:sldId id="257" r:id="rId15"/>
    <p:sldId id="340" r:id="rId16"/>
    <p:sldId id="334" r:id="rId17"/>
    <p:sldId id="342" r:id="rId18"/>
    <p:sldId id="343" r:id="rId19"/>
    <p:sldId id="346" r:id="rId20"/>
    <p:sldId id="333" r:id="rId21"/>
    <p:sldId id="350" r:id="rId22"/>
    <p:sldId id="335" r:id="rId23"/>
    <p:sldId id="351" r:id="rId24"/>
    <p:sldId id="352" r:id="rId25"/>
    <p:sldId id="267" r:id="rId26"/>
    <p:sldId id="268" r:id="rId27"/>
    <p:sldId id="269" r:id="rId28"/>
    <p:sldId id="354" r:id="rId29"/>
    <p:sldId id="355" r:id="rId30"/>
    <p:sldId id="356" r:id="rId31"/>
    <p:sldId id="353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80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-120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4C440A-F11D-44FD-8703-0C09DC17F516}" type="doc">
      <dgm:prSet loTypeId="urn:microsoft.com/office/officeart/2005/8/layout/radial1" loCatId="cycle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1FE44CBF-B3AF-4D0F-BADC-707E4B264871}">
      <dgm:prSet phldrT="[Text]"/>
      <dgm:spPr/>
      <dgm:t>
        <a:bodyPr/>
        <a:lstStyle/>
        <a:p>
          <a:r>
            <a:rPr lang="en-US" b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শ্রেণিবিন্যাসের উদ্দেশ্য</a:t>
          </a:r>
          <a:endParaRPr lang="en-US" b="1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865D52C-1FF8-4A28-88A0-E14E8EC0EF6F}" type="parTrans" cxnId="{29EF9CFD-6DA5-475C-90CA-E411118A8BF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1F317C8-A0EC-42C0-B1EC-BAFAE4BEFE57}" type="sibTrans" cxnId="{29EF9CFD-6DA5-475C-90CA-E411118A8BF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FBDE66B-26D4-48C5-BF63-6C391C8E5A1A}">
      <dgm:prSet phldrT="[Text]"/>
      <dgm:spPr/>
      <dgm:t>
        <a:bodyPr/>
        <a:lstStyle/>
        <a:p>
          <a:r>
            <a:rPr lang="bn-BD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প্রতিটি জীবের দল ও উপদল সম্বন্ধে জ্ঞান আহরণ </a:t>
          </a:r>
          <a:endParaRPr lang="en-US" b="1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557D193-0ED2-4470-8C9D-411BE52D1E7D}" type="parTrans" cxnId="{5830631E-ED23-4071-B6BB-8B22114C8E26}">
      <dgm:prSet/>
      <dgm:spPr/>
      <dgm:t>
        <a:bodyPr/>
        <a:lstStyle/>
        <a:p>
          <a:endParaRPr lang="en-US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F48B70D-0395-4EE3-BC34-D3D7BD3B128F}" type="sibTrans" cxnId="{5830631E-ED23-4071-B6BB-8B22114C8E2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4EB6A81-2759-4553-A659-7B780BCFF31C}">
      <dgm:prSet phldrT="[Text]" custT="1"/>
      <dgm:spPr/>
      <dgm:t>
        <a:bodyPr/>
        <a:lstStyle/>
        <a:p>
          <a:r>
            <a:rPr lang="bn-BD" sz="28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আহরিত জ্ঞানকে সংরক্ষণ</a:t>
          </a:r>
          <a:endParaRPr lang="en-US" sz="2800" b="1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9BE0D94-77EF-4B23-AC20-53CD6FE921C0}" type="parTrans" cxnId="{FD586CC4-99A0-4ED5-BDB5-ABFAF5FC4D5C}">
      <dgm:prSet/>
      <dgm:spPr/>
      <dgm:t>
        <a:bodyPr/>
        <a:lstStyle/>
        <a:p>
          <a:endParaRPr lang="en-US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D3402B5F-4D52-4FB9-9A8F-8D5915291648}" type="sibTrans" cxnId="{FD586CC4-99A0-4ED5-BDB5-ABFAF5FC4D5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42AE4C7-333D-4DE1-BFCB-19204DD827D5}">
      <dgm:prSet phldrT="[Text]" custT="1"/>
      <dgm:spPr/>
      <dgm:t>
        <a:bodyPr/>
        <a:lstStyle/>
        <a:p>
          <a:r>
            <a:rPr lang="bn-BD" sz="2400" b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পূর্ণাঙ্গ জ্ঞানকে সংক্ষিপ্ত ভাবে উপস্থাপন</a:t>
          </a:r>
          <a:endParaRPr lang="en-US" sz="2400" b="1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578E056-EB40-4FE0-81FE-9083A8363E6B}" type="parTrans" cxnId="{31F4941C-0F2B-4A8B-BA0F-6D226719FA95}">
      <dgm:prSet/>
      <dgm:spPr/>
      <dgm:t>
        <a:bodyPr/>
        <a:lstStyle/>
        <a:p>
          <a:endParaRPr lang="en-US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D5E96D1B-5919-410F-92F9-F5230DDB7E64}" type="sibTrans" cxnId="{31F4941C-0F2B-4A8B-BA0F-6D226719FA9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1B97B7A-455C-4EA7-A625-34EE89DB815C}">
      <dgm:prSet phldrT="[Text]" custT="1"/>
      <dgm:spPr/>
      <dgm:t>
        <a:bodyPr/>
        <a:lstStyle/>
        <a:p>
          <a:r>
            <a:rPr lang="bn-BD" sz="2400" b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প্রতিটি জীবকে শনাক্ত করে তার নামকরণ</a:t>
          </a:r>
          <a:endParaRPr lang="en-US" sz="2400" b="1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F8FDCFE-F616-4285-89AE-4D909FFD65CE}" type="parTrans" cxnId="{6234FD3E-9E09-4646-A2F5-CB4528F00A12}">
      <dgm:prSet/>
      <dgm:spPr/>
      <dgm:t>
        <a:bodyPr/>
        <a:lstStyle/>
        <a:p>
          <a:endParaRPr lang="en-US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FA97C8C-A44D-4223-94BB-CD59F03F34DA}" type="sibTrans" cxnId="{6234FD3E-9E09-4646-A2F5-CB4528F00A1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68DC7D4-6C03-4F19-8249-9A8DDA730654}">
      <dgm:prSet phldrT="[Text]" custT="1"/>
      <dgm:spPr/>
      <dgm:t>
        <a:bodyPr/>
        <a:lstStyle/>
        <a:p>
          <a:r>
            <a:rPr lang="bn-BD" sz="2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জীব সমূহের প্রজাতিগত সংখ্যা বৃদ্ধির ব্যবস্থা নেওয়া। </a:t>
          </a:r>
          <a:endParaRPr lang="en-US" sz="2400" b="1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2C3B45F-F79A-4358-88DB-EE153425D4A3}" type="parTrans" cxnId="{291341DB-FCCD-406A-9ED3-4EED44CAD92B}">
      <dgm:prSet/>
      <dgm:spPr/>
      <dgm:t>
        <a:bodyPr/>
        <a:lstStyle/>
        <a:p>
          <a:endParaRPr lang="en-US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E5F73F6-B1B2-4C8E-86F0-05940A47C657}" type="sibTrans" cxnId="{291341DB-FCCD-406A-9ED3-4EED44CAD92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917E91B-FB57-4E5D-A1F5-9EB86AA0881C}" type="pres">
      <dgm:prSet presAssocID="{B44C440A-F11D-44FD-8703-0C09DC17F51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D58CEB3-D2B1-4297-80A3-3BACC473A3F7}" type="pres">
      <dgm:prSet presAssocID="{1FE44CBF-B3AF-4D0F-BADC-707E4B264871}" presName="centerShape" presStyleLbl="node0" presStyleIdx="0" presStyleCnt="1"/>
      <dgm:spPr/>
      <dgm:t>
        <a:bodyPr/>
        <a:lstStyle/>
        <a:p>
          <a:endParaRPr lang="en-US"/>
        </a:p>
      </dgm:t>
    </dgm:pt>
    <dgm:pt modelId="{4FC8D0D8-D8EF-4039-A4FA-9753F2C458C2}" type="pres">
      <dgm:prSet presAssocID="{C557D193-0ED2-4470-8C9D-411BE52D1E7D}" presName="Name9" presStyleLbl="parChTrans1D2" presStyleIdx="0" presStyleCnt="5"/>
      <dgm:spPr/>
      <dgm:t>
        <a:bodyPr/>
        <a:lstStyle/>
        <a:p>
          <a:endParaRPr lang="en-US"/>
        </a:p>
      </dgm:t>
    </dgm:pt>
    <dgm:pt modelId="{B0BD695A-FFCC-43C7-B0C7-80C413584C84}" type="pres">
      <dgm:prSet presAssocID="{C557D193-0ED2-4470-8C9D-411BE52D1E7D}" presName="connTx" presStyleLbl="parChTrans1D2" presStyleIdx="0" presStyleCnt="5"/>
      <dgm:spPr/>
      <dgm:t>
        <a:bodyPr/>
        <a:lstStyle/>
        <a:p>
          <a:endParaRPr lang="en-US"/>
        </a:p>
      </dgm:t>
    </dgm:pt>
    <dgm:pt modelId="{970909A0-33F5-471E-B18D-B70857DF97DE}" type="pres">
      <dgm:prSet presAssocID="{2FBDE66B-26D4-48C5-BF63-6C391C8E5A1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54C48F-59C2-4BF0-B0A7-89DDA03BE868}" type="pres">
      <dgm:prSet presAssocID="{39BE0D94-77EF-4B23-AC20-53CD6FE921C0}" presName="Name9" presStyleLbl="parChTrans1D2" presStyleIdx="1" presStyleCnt="5"/>
      <dgm:spPr/>
      <dgm:t>
        <a:bodyPr/>
        <a:lstStyle/>
        <a:p>
          <a:endParaRPr lang="en-US"/>
        </a:p>
      </dgm:t>
    </dgm:pt>
    <dgm:pt modelId="{415702F7-5B6E-4628-8E40-8EB2959D7D0F}" type="pres">
      <dgm:prSet presAssocID="{39BE0D94-77EF-4B23-AC20-53CD6FE921C0}" presName="connTx" presStyleLbl="parChTrans1D2" presStyleIdx="1" presStyleCnt="5"/>
      <dgm:spPr/>
      <dgm:t>
        <a:bodyPr/>
        <a:lstStyle/>
        <a:p>
          <a:endParaRPr lang="en-US"/>
        </a:p>
      </dgm:t>
    </dgm:pt>
    <dgm:pt modelId="{4D3613EB-E03A-499D-9E43-D10B85C554CD}" type="pres">
      <dgm:prSet presAssocID="{74EB6A81-2759-4553-A659-7B780BCFF31C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70F092-D515-40FD-8B80-66A00E15A2D1}" type="pres">
      <dgm:prSet presAssocID="{A578E056-EB40-4FE0-81FE-9083A8363E6B}" presName="Name9" presStyleLbl="parChTrans1D2" presStyleIdx="2" presStyleCnt="5"/>
      <dgm:spPr/>
      <dgm:t>
        <a:bodyPr/>
        <a:lstStyle/>
        <a:p>
          <a:endParaRPr lang="en-US"/>
        </a:p>
      </dgm:t>
    </dgm:pt>
    <dgm:pt modelId="{FFE22447-0A28-407F-8895-CD997F6FCA68}" type="pres">
      <dgm:prSet presAssocID="{A578E056-EB40-4FE0-81FE-9083A8363E6B}" presName="connTx" presStyleLbl="parChTrans1D2" presStyleIdx="2" presStyleCnt="5"/>
      <dgm:spPr/>
      <dgm:t>
        <a:bodyPr/>
        <a:lstStyle/>
        <a:p>
          <a:endParaRPr lang="en-US"/>
        </a:p>
      </dgm:t>
    </dgm:pt>
    <dgm:pt modelId="{161954CF-86E6-4CBF-B9E7-1A42B4BD23CE}" type="pres">
      <dgm:prSet presAssocID="{B42AE4C7-333D-4DE1-BFCB-19204DD827D5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396FC4-47C0-41BC-8FE4-DFDD43CC5E0A}" type="pres">
      <dgm:prSet presAssocID="{7F8FDCFE-F616-4285-89AE-4D909FFD65CE}" presName="Name9" presStyleLbl="parChTrans1D2" presStyleIdx="3" presStyleCnt="5"/>
      <dgm:spPr/>
      <dgm:t>
        <a:bodyPr/>
        <a:lstStyle/>
        <a:p>
          <a:endParaRPr lang="en-US"/>
        </a:p>
      </dgm:t>
    </dgm:pt>
    <dgm:pt modelId="{42D37F6C-FC1F-49E2-8327-46F3118CF3D9}" type="pres">
      <dgm:prSet presAssocID="{7F8FDCFE-F616-4285-89AE-4D909FFD65CE}" presName="connTx" presStyleLbl="parChTrans1D2" presStyleIdx="3" presStyleCnt="5"/>
      <dgm:spPr/>
      <dgm:t>
        <a:bodyPr/>
        <a:lstStyle/>
        <a:p>
          <a:endParaRPr lang="en-US"/>
        </a:p>
      </dgm:t>
    </dgm:pt>
    <dgm:pt modelId="{B7180C25-C075-452B-8A78-49BD5F2E2093}" type="pres">
      <dgm:prSet presAssocID="{91B97B7A-455C-4EA7-A625-34EE89DB815C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B592D6-AB3E-4178-BCB3-D63797273928}" type="pres">
      <dgm:prSet presAssocID="{A2C3B45F-F79A-4358-88DB-EE153425D4A3}" presName="Name9" presStyleLbl="parChTrans1D2" presStyleIdx="4" presStyleCnt="5"/>
      <dgm:spPr/>
      <dgm:t>
        <a:bodyPr/>
        <a:lstStyle/>
        <a:p>
          <a:endParaRPr lang="en-US"/>
        </a:p>
      </dgm:t>
    </dgm:pt>
    <dgm:pt modelId="{5C24E99D-7441-4D05-8EA9-87013408D57B}" type="pres">
      <dgm:prSet presAssocID="{A2C3B45F-F79A-4358-88DB-EE153425D4A3}" presName="connTx" presStyleLbl="parChTrans1D2" presStyleIdx="4" presStyleCnt="5"/>
      <dgm:spPr/>
      <dgm:t>
        <a:bodyPr/>
        <a:lstStyle/>
        <a:p>
          <a:endParaRPr lang="en-US"/>
        </a:p>
      </dgm:t>
    </dgm:pt>
    <dgm:pt modelId="{AF90BEC8-32F8-4486-B3FD-B8E21DF5993A}" type="pres">
      <dgm:prSet presAssocID="{F68DC7D4-6C03-4F19-8249-9A8DDA730654}" presName="node" presStyleLbl="node1" presStyleIdx="4" presStyleCnt="5" custScaleX="119294" custScaleY="97246" custRadScaleRad="117431" custRadScaleInc="-67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F676B56-C216-4F04-B8B9-3D379DD2CE68}" type="presOf" srcId="{7F8FDCFE-F616-4285-89AE-4D909FFD65CE}" destId="{42D37F6C-FC1F-49E2-8327-46F3118CF3D9}" srcOrd="1" destOrd="0" presId="urn:microsoft.com/office/officeart/2005/8/layout/radial1"/>
    <dgm:cxn modelId="{16BB67E7-A0B5-4767-BEE4-C10F177A1FF4}" type="presOf" srcId="{7F8FDCFE-F616-4285-89AE-4D909FFD65CE}" destId="{79396FC4-47C0-41BC-8FE4-DFDD43CC5E0A}" srcOrd="0" destOrd="0" presId="urn:microsoft.com/office/officeart/2005/8/layout/radial1"/>
    <dgm:cxn modelId="{1AE95A9B-9C5B-4E88-B501-98FDBBECFC47}" type="presOf" srcId="{A2C3B45F-F79A-4358-88DB-EE153425D4A3}" destId="{5C24E99D-7441-4D05-8EA9-87013408D57B}" srcOrd="1" destOrd="0" presId="urn:microsoft.com/office/officeart/2005/8/layout/radial1"/>
    <dgm:cxn modelId="{F007F4D5-BD75-4BF7-82F1-4EAF6C45C908}" type="presOf" srcId="{39BE0D94-77EF-4B23-AC20-53CD6FE921C0}" destId="{415702F7-5B6E-4628-8E40-8EB2959D7D0F}" srcOrd="1" destOrd="0" presId="urn:microsoft.com/office/officeart/2005/8/layout/radial1"/>
    <dgm:cxn modelId="{291341DB-FCCD-406A-9ED3-4EED44CAD92B}" srcId="{1FE44CBF-B3AF-4D0F-BADC-707E4B264871}" destId="{F68DC7D4-6C03-4F19-8249-9A8DDA730654}" srcOrd="4" destOrd="0" parTransId="{A2C3B45F-F79A-4358-88DB-EE153425D4A3}" sibTransId="{7E5F73F6-B1B2-4C8E-86F0-05940A47C657}"/>
    <dgm:cxn modelId="{DE430753-33A6-421E-8439-52FF7C9DDE95}" type="presOf" srcId="{39BE0D94-77EF-4B23-AC20-53CD6FE921C0}" destId="{1054C48F-59C2-4BF0-B0A7-89DDA03BE868}" srcOrd="0" destOrd="0" presId="urn:microsoft.com/office/officeart/2005/8/layout/radial1"/>
    <dgm:cxn modelId="{31F4941C-0F2B-4A8B-BA0F-6D226719FA95}" srcId="{1FE44CBF-B3AF-4D0F-BADC-707E4B264871}" destId="{B42AE4C7-333D-4DE1-BFCB-19204DD827D5}" srcOrd="2" destOrd="0" parTransId="{A578E056-EB40-4FE0-81FE-9083A8363E6B}" sibTransId="{D5E96D1B-5919-410F-92F9-F5230DDB7E64}"/>
    <dgm:cxn modelId="{0C8E2FB1-A76B-4599-AA99-ACECC539E08B}" type="presOf" srcId="{B44C440A-F11D-44FD-8703-0C09DC17F516}" destId="{8917E91B-FB57-4E5D-A1F5-9EB86AA0881C}" srcOrd="0" destOrd="0" presId="urn:microsoft.com/office/officeart/2005/8/layout/radial1"/>
    <dgm:cxn modelId="{E3C556B0-90A9-4825-9C1E-DC6BC8C974C4}" type="presOf" srcId="{A2C3B45F-F79A-4358-88DB-EE153425D4A3}" destId="{9BB592D6-AB3E-4178-BCB3-D63797273928}" srcOrd="0" destOrd="0" presId="urn:microsoft.com/office/officeart/2005/8/layout/radial1"/>
    <dgm:cxn modelId="{EB472344-F4DE-42A1-9BCC-E8A9B7F7316B}" type="presOf" srcId="{A578E056-EB40-4FE0-81FE-9083A8363E6B}" destId="{E970F092-D515-40FD-8B80-66A00E15A2D1}" srcOrd="0" destOrd="0" presId="urn:microsoft.com/office/officeart/2005/8/layout/radial1"/>
    <dgm:cxn modelId="{8FEA23C8-D9A2-4271-8405-0B6E3C264C54}" type="presOf" srcId="{C557D193-0ED2-4470-8C9D-411BE52D1E7D}" destId="{4FC8D0D8-D8EF-4039-A4FA-9753F2C458C2}" srcOrd="0" destOrd="0" presId="urn:microsoft.com/office/officeart/2005/8/layout/radial1"/>
    <dgm:cxn modelId="{F4E6CE40-8FE1-472E-94D7-7308E4876411}" type="presOf" srcId="{B42AE4C7-333D-4DE1-BFCB-19204DD827D5}" destId="{161954CF-86E6-4CBF-B9E7-1A42B4BD23CE}" srcOrd="0" destOrd="0" presId="urn:microsoft.com/office/officeart/2005/8/layout/radial1"/>
    <dgm:cxn modelId="{29EF9CFD-6DA5-475C-90CA-E411118A8BF5}" srcId="{B44C440A-F11D-44FD-8703-0C09DC17F516}" destId="{1FE44CBF-B3AF-4D0F-BADC-707E4B264871}" srcOrd="0" destOrd="0" parTransId="{3865D52C-1FF8-4A28-88A0-E14E8EC0EF6F}" sibTransId="{61F317C8-A0EC-42C0-B1EC-BAFAE4BEFE57}"/>
    <dgm:cxn modelId="{5830631E-ED23-4071-B6BB-8B22114C8E26}" srcId="{1FE44CBF-B3AF-4D0F-BADC-707E4B264871}" destId="{2FBDE66B-26D4-48C5-BF63-6C391C8E5A1A}" srcOrd="0" destOrd="0" parTransId="{C557D193-0ED2-4470-8C9D-411BE52D1E7D}" sibTransId="{AF48B70D-0395-4EE3-BC34-D3D7BD3B128F}"/>
    <dgm:cxn modelId="{2F3165EC-9BF4-4A7D-943F-B391C8A94CE3}" type="presOf" srcId="{C557D193-0ED2-4470-8C9D-411BE52D1E7D}" destId="{B0BD695A-FFCC-43C7-B0C7-80C413584C84}" srcOrd="1" destOrd="0" presId="urn:microsoft.com/office/officeart/2005/8/layout/radial1"/>
    <dgm:cxn modelId="{6234FD3E-9E09-4646-A2F5-CB4528F00A12}" srcId="{1FE44CBF-B3AF-4D0F-BADC-707E4B264871}" destId="{91B97B7A-455C-4EA7-A625-34EE89DB815C}" srcOrd="3" destOrd="0" parTransId="{7F8FDCFE-F616-4285-89AE-4D909FFD65CE}" sibTransId="{2FA97C8C-A44D-4223-94BB-CD59F03F34DA}"/>
    <dgm:cxn modelId="{845EF652-E291-4010-A1FA-719C79ECB97D}" type="presOf" srcId="{A578E056-EB40-4FE0-81FE-9083A8363E6B}" destId="{FFE22447-0A28-407F-8895-CD997F6FCA68}" srcOrd="1" destOrd="0" presId="urn:microsoft.com/office/officeart/2005/8/layout/radial1"/>
    <dgm:cxn modelId="{263BDED7-D48B-4488-8909-6DB6B4BAFB01}" type="presOf" srcId="{91B97B7A-455C-4EA7-A625-34EE89DB815C}" destId="{B7180C25-C075-452B-8A78-49BD5F2E2093}" srcOrd="0" destOrd="0" presId="urn:microsoft.com/office/officeart/2005/8/layout/radial1"/>
    <dgm:cxn modelId="{CDCA0F16-33FF-4486-B8B4-9FC5FFD4F256}" type="presOf" srcId="{F68DC7D4-6C03-4F19-8249-9A8DDA730654}" destId="{AF90BEC8-32F8-4486-B3FD-B8E21DF5993A}" srcOrd="0" destOrd="0" presId="urn:microsoft.com/office/officeart/2005/8/layout/radial1"/>
    <dgm:cxn modelId="{FD586CC4-99A0-4ED5-BDB5-ABFAF5FC4D5C}" srcId="{1FE44CBF-B3AF-4D0F-BADC-707E4B264871}" destId="{74EB6A81-2759-4553-A659-7B780BCFF31C}" srcOrd="1" destOrd="0" parTransId="{39BE0D94-77EF-4B23-AC20-53CD6FE921C0}" sibTransId="{D3402B5F-4D52-4FB9-9A8F-8D5915291648}"/>
    <dgm:cxn modelId="{8BB53E28-B521-4AEB-B381-9972A6588CA8}" type="presOf" srcId="{74EB6A81-2759-4553-A659-7B780BCFF31C}" destId="{4D3613EB-E03A-499D-9E43-D10B85C554CD}" srcOrd="0" destOrd="0" presId="urn:microsoft.com/office/officeart/2005/8/layout/radial1"/>
    <dgm:cxn modelId="{B9B8863B-467F-485F-A4F3-6A93A42FFDCF}" type="presOf" srcId="{1FE44CBF-B3AF-4D0F-BADC-707E4B264871}" destId="{3D58CEB3-D2B1-4297-80A3-3BACC473A3F7}" srcOrd="0" destOrd="0" presId="urn:microsoft.com/office/officeart/2005/8/layout/radial1"/>
    <dgm:cxn modelId="{4A7AFD12-C084-4837-97F7-B1E65807074D}" type="presOf" srcId="{2FBDE66B-26D4-48C5-BF63-6C391C8E5A1A}" destId="{970909A0-33F5-471E-B18D-B70857DF97DE}" srcOrd="0" destOrd="0" presId="urn:microsoft.com/office/officeart/2005/8/layout/radial1"/>
    <dgm:cxn modelId="{858AD04B-9981-493D-A624-F62BA2A403EC}" type="presParOf" srcId="{8917E91B-FB57-4E5D-A1F5-9EB86AA0881C}" destId="{3D58CEB3-D2B1-4297-80A3-3BACC473A3F7}" srcOrd="0" destOrd="0" presId="urn:microsoft.com/office/officeart/2005/8/layout/radial1"/>
    <dgm:cxn modelId="{34325431-B48F-41CF-92AF-D8AEE6CD4E33}" type="presParOf" srcId="{8917E91B-FB57-4E5D-A1F5-9EB86AA0881C}" destId="{4FC8D0D8-D8EF-4039-A4FA-9753F2C458C2}" srcOrd="1" destOrd="0" presId="urn:microsoft.com/office/officeart/2005/8/layout/radial1"/>
    <dgm:cxn modelId="{44F52EB0-CAEA-4FBC-9C0B-84E6073EB041}" type="presParOf" srcId="{4FC8D0D8-D8EF-4039-A4FA-9753F2C458C2}" destId="{B0BD695A-FFCC-43C7-B0C7-80C413584C84}" srcOrd="0" destOrd="0" presId="urn:microsoft.com/office/officeart/2005/8/layout/radial1"/>
    <dgm:cxn modelId="{E942C095-7E70-4EBA-BF0D-1057619C581E}" type="presParOf" srcId="{8917E91B-FB57-4E5D-A1F5-9EB86AA0881C}" destId="{970909A0-33F5-471E-B18D-B70857DF97DE}" srcOrd="2" destOrd="0" presId="urn:microsoft.com/office/officeart/2005/8/layout/radial1"/>
    <dgm:cxn modelId="{980F7A39-D277-4B2B-AB9C-00C96AB63B85}" type="presParOf" srcId="{8917E91B-FB57-4E5D-A1F5-9EB86AA0881C}" destId="{1054C48F-59C2-4BF0-B0A7-89DDA03BE868}" srcOrd="3" destOrd="0" presId="urn:microsoft.com/office/officeart/2005/8/layout/radial1"/>
    <dgm:cxn modelId="{75696A3F-6055-4ADC-B39E-1A7BBECA4F6A}" type="presParOf" srcId="{1054C48F-59C2-4BF0-B0A7-89DDA03BE868}" destId="{415702F7-5B6E-4628-8E40-8EB2959D7D0F}" srcOrd="0" destOrd="0" presId="urn:microsoft.com/office/officeart/2005/8/layout/radial1"/>
    <dgm:cxn modelId="{F9E2B0DB-B316-4AC0-82D2-1DE703920DC2}" type="presParOf" srcId="{8917E91B-FB57-4E5D-A1F5-9EB86AA0881C}" destId="{4D3613EB-E03A-499D-9E43-D10B85C554CD}" srcOrd="4" destOrd="0" presId="urn:microsoft.com/office/officeart/2005/8/layout/radial1"/>
    <dgm:cxn modelId="{10587084-24E5-497A-9EBD-79990EC9E808}" type="presParOf" srcId="{8917E91B-FB57-4E5D-A1F5-9EB86AA0881C}" destId="{E970F092-D515-40FD-8B80-66A00E15A2D1}" srcOrd="5" destOrd="0" presId="urn:microsoft.com/office/officeart/2005/8/layout/radial1"/>
    <dgm:cxn modelId="{87B15596-FBF8-4552-90DB-C8E58A234151}" type="presParOf" srcId="{E970F092-D515-40FD-8B80-66A00E15A2D1}" destId="{FFE22447-0A28-407F-8895-CD997F6FCA68}" srcOrd="0" destOrd="0" presId="urn:microsoft.com/office/officeart/2005/8/layout/radial1"/>
    <dgm:cxn modelId="{B0D83FF9-57C0-4C61-B564-5D6699F56A57}" type="presParOf" srcId="{8917E91B-FB57-4E5D-A1F5-9EB86AA0881C}" destId="{161954CF-86E6-4CBF-B9E7-1A42B4BD23CE}" srcOrd="6" destOrd="0" presId="urn:microsoft.com/office/officeart/2005/8/layout/radial1"/>
    <dgm:cxn modelId="{03735EC5-31C4-4E1C-848E-4A78C927B80C}" type="presParOf" srcId="{8917E91B-FB57-4E5D-A1F5-9EB86AA0881C}" destId="{79396FC4-47C0-41BC-8FE4-DFDD43CC5E0A}" srcOrd="7" destOrd="0" presId="urn:microsoft.com/office/officeart/2005/8/layout/radial1"/>
    <dgm:cxn modelId="{7D86F0C3-9E4E-4505-BB8F-72AF2AED23B0}" type="presParOf" srcId="{79396FC4-47C0-41BC-8FE4-DFDD43CC5E0A}" destId="{42D37F6C-FC1F-49E2-8327-46F3118CF3D9}" srcOrd="0" destOrd="0" presId="urn:microsoft.com/office/officeart/2005/8/layout/radial1"/>
    <dgm:cxn modelId="{AC97A1E3-2D45-4786-A269-BD08807A6DB1}" type="presParOf" srcId="{8917E91B-FB57-4E5D-A1F5-9EB86AA0881C}" destId="{B7180C25-C075-452B-8A78-49BD5F2E2093}" srcOrd="8" destOrd="0" presId="urn:microsoft.com/office/officeart/2005/8/layout/radial1"/>
    <dgm:cxn modelId="{1A004640-CDA7-42FB-99F6-83CD80CEE3D9}" type="presParOf" srcId="{8917E91B-FB57-4E5D-A1F5-9EB86AA0881C}" destId="{9BB592D6-AB3E-4178-BCB3-D63797273928}" srcOrd="9" destOrd="0" presId="urn:microsoft.com/office/officeart/2005/8/layout/radial1"/>
    <dgm:cxn modelId="{556B4A6D-2CF1-432F-AB0D-C68708ACA467}" type="presParOf" srcId="{9BB592D6-AB3E-4178-BCB3-D63797273928}" destId="{5C24E99D-7441-4D05-8EA9-87013408D57B}" srcOrd="0" destOrd="0" presId="urn:microsoft.com/office/officeart/2005/8/layout/radial1"/>
    <dgm:cxn modelId="{54DC676F-6F75-4E6F-8DE6-804F850C1D41}" type="presParOf" srcId="{8917E91B-FB57-4E5D-A1F5-9EB86AA0881C}" destId="{AF90BEC8-32F8-4486-B3FD-B8E21DF5993A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785119-BEC5-4AFB-A265-603CA1A179DD}" type="doc">
      <dgm:prSet loTypeId="urn:microsoft.com/office/officeart/2005/8/layout/radial3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4605E86-FD32-4A8C-A61E-804DEAEF061C}">
      <dgm:prSet phldrT="[Text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শ্রেণিবিন্যা</a:t>
          </a:r>
          <a:r>
            <a:rPr lang="bn-BD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সের নীতি</a:t>
          </a:r>
          <a:endParaRPr lang="en-US" dirty="0">
            <a:solidFill>
              <a:schemeClr val="tx1"/>
            </a:solidFill>
          </a:endParaRPr>
        </a:p>
      </dgm:t>
    </dgm:pt>
    <dgm:pt modelId="{78F9CEA1-9C3E-4F56-99ED-F6A432F8FE56}" type="parTrans" cxnId="{A6B9CE66-17B1-4F2D-B95B-684375B8A828}">
      <dgm:prSet/>
      <dgm:spPr/>
      <dgm:t>
        <a:bodyPr/>
        <a:lstStyle/>
        <a:p>
          <a:endParaRPr lang="en-US"/>
        </a:p>
      </dgm:t>
    </dgm:pt>
    <dgm:pt modelId="{07EFAB36-D53A-40A3-9F34-C337044D255F}" type="sibTrans" cxnId="{A6B9CE66-17B1-4F2D-B95B-684375B8A828}">
      <dgm:prSet/>
      <dgm:spPr/>
      <dgm:t>
        <a:bodyPr/>
        <a:lstStyle/>
        <a:p>
          <a:endParaRPr lang="en-US"/>
        </a:p>
      </dgm:t>
    </dgm:pt>
    <dgm:pt modelId="{956687DD-E978-4D19-B46A-CEF20B3560AB}">
      <dgm:prSet phldrT="[Text]"/>
      <dgm:spPr/>
      <dgm:t>
        <a:bodyPr/>
        <a:lstStyle/>
        <a:p>
          <a:r>
            <a:rPr lang="bn-BD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শ্রেণিবদ্ধগত বৈশিষ্ট্য </a:t>
          </a:r>
          <a:endParaRPr lang="en-US" dirty="0">
            <a:solidFill>
              <a:schemeClr val="tx1"/>
            </a:solidFill>
          </a:endParaRPr>
        </a:p>
      </dgm:t>
    </dgm:pt>
    <dgm:pt modelId="{FB8B6BEF-CEB3-45D8-A1F1-C0A43742144E}" type="parTrans" cxnId="{E8741E5E-941A-489D-AAE7-81D51724B665}">
      <dgm:prSet/>
      <dgm:spPr/>
      <dgm:t>
        <a:bodyPr/>
        <a:lstStyle/>
        <a:p>
          <a:endParaRPr lang="en-US"/>
        </a:p>
      </dgm:t>
    </dgm:pt>
    <dgm:pt modelId="{F7DF93F6-24E4-4FE2-B767-346A67D5582E}" type="sibTrans" cxnId="{E8741E5E-941A-489D-AAE7-81D51724B665}">
      <dgm:prSet/>
      <dgm:spPr/>
      <dgm:t>
        <a:bodyPr/>
        <a:lstStyle/>
        <a:p>
          <a:endParaRPr lang="en-US"/>
        </a:p>
      </dgm:t>
    </dgm:pt>
    <dgm:pt modelId="{306C793A-C244-46D1-B0A8-D7634F0412A0}">
      <dgm:prSet phldrT="[Text]" custT="1"/>
      <dgm:spPr/>
      <dgm:t>
        <a:bodyPr/>
        <a:lstStyle/>
        <a:p>
          <a:r>
            <a:rPr lang="bn-BD" sz="28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শনাক্তকরণ</a:t>
          </a:r>
          <a:endParaRPr lang="en-US" sz="2800" dirty="0">
            <a:solidFill>
              <a:schemeClr val="tx1"/>
            </a:solidFill>
          </a:endParaRPr>
        </a:p>
      </dgm:t>
    </dgm:pt>
    <dgm:pt modelId="{D582E6A8-0D28-4D7B-AD2D-04D903600BF5}" type="parTrans" cxnId="{B84B3467-3778-438F-BCB7-CD3150FA9C77}">
      <dgm:prSet/>
      <dgm:spPr/>
      <dgm:t>
        <a:bodyPr/>
        <a:lstStyle/>
        <a:p>
          <a:endParaRPr lang="en-US"/>
        </a:p>
      </dgm:t>
    </dgm:pt>
    <dgm:pt modelId="{FF814273-15AB-4C5F-9580-46E35D2935BE}" type="sibTrans" cxnId="{B84B3467-3778-438F-BCB7-CD3150FA9C77}">
      <dgm:prSet/>
      <dgm:spPr/>
      <dgm:t>
        <a:bodyPr/>
        <a:lstStyle/>
        <a:p>
          <a:endParaRPr lang="en-US"/>
        </a:p>
      </dgm:t>
    </dgm:pt>
    <dgm:pt modelId="{FD8E974E-1C89-4FE8-B39F-BA0C558B59F8}">
      <dgm:prSet phldrT="[Text]" custT="1"/>
      <dgm:spPr/>
      <dgm:t>
        <a:bodyPr/>
        <a:lstStyle/>
        <a:p>
          <a:r>
            <a:rPr lang="bn-BD" sz="2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ক্যাটাগরিকরণ</a:t>
          </a:r>
          <a:endParaRPr lang="en-US" sz="2400" dirty="0">
            <a:solidFill>
              <a:schemeClr val="tx1"/>
            </a:solidFill>
          </a:endParaRPr>
        </a:p>
      </dgm:t>
    </dgm:pt>
    <dgm:pt modelId="{369BA1DA-A118-4335-A326-08289AA8BC34}" type="parTrans" cxnId="{FD7E7D26-511F-4366-96DB-196EF2830385}">
      <dgm:prSet/>
      <dgm:spPr/>
      <dgm:t>
        <a:bodyPr/>
        <a:lstStyle/>
        <a:p>
          <a:endParaRPr lang="en-US"/>
        </a:p>
      </dgm:t>
    </dgm:pt>
    <dgm:pt modelId="{D749AAEF-1AB7-4E4F-AB0A-5B16C8D4C3F2}" type="sibTrans" cxnId="{FD7E7D26-511F-4366-96DB-196EF2830385}">
      <dgm:prSet/>
      <dgm:spPr/>
      <dgm:t>
        <a:bodyPr/>
        <a:lstStyle/>
        <a:p>
          <a:endParaRPr lang="en-US"/>
        </a:p>
      </dgm:t>
    </dgm:pt>
    <dgm:pt modelId="{141A7F5C-C117-4F4A-B6A0-EB770C6D4C8E}">
      <dgm:prSet phldrT="[Text]" custT="1"/>
      <dgm:spPr/>
      <dgm:t>
        <a:bodyPr/>
        <a:lstStyle/>
        <a:p>
          <a:r>
            <a:rPr lang="bn-BD" sz="32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নামকরণ</a:t>
          </a:r>
          <a:endParaRPr lang="en-US" sz="3200" dirty="0">
            <a:solidFill>
              <a:schemeClr val="tx1"/>
            </a:solidFill>
          </a:endParaRPr>
        </a:p>
      </dgm:t>
    </dgm:pt>
    <dgm:pt modelId="{3CA58037-3D35-492F-8B3D-41CFBB9E5F01}" type="parTrans" cxnId="{F4C7626C-B5D1-4BA4-87C1-014A30588E0B}">
      <dgm:prSet/>
      <dgm:spPr/>
      <dgm:t>
        <a:bodyPr/>
        <a:lstStyle/>
        <a:p>
          <a:endParaRPr lang="en-US"/>
        </a:p>
      </dgm:t>
    </dgm:pt>
    <dgm:pt modelId="{799CA39C-F33A-4EF3-8B61-16F335E68FFD}" type="sibTrans" cxnId="{F4C7626C-B5D1-4BA4-87C1-014A30588E0B}">
      <dgm:prSet/>
      <dgm:spPr/>
      <dgm:t>
        <a:bodyPr/>
        <a:lstStyle/>
        <a:p>
          <a:endParaRPr lang="en-US"/>
        </a:p>
      </dgm:t>
    </dgm:pt>
    <dgm:pt modelId="{CB1DC8E3-8F22-407A-975B-2103EC38D486}" type="pres">
      <dgm:prSet presAssocID="{C3785119-BEC5-4AFB-A265-603CA1A179D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16A3206-09AC-42C5-A112-2E92D7497442}" type="pres">
      <dgm:prSet presAssocID="{C3785119-BEC5-4AFB-A265-603CA1A179DD}" presName="radial" presStyleCnt="0">
        <dgm:presLayoutVars>
          <dgm:animLvl val="ctr"/>
        </dgm:presLayoutVars>
      </dgm:prSet>
      <dgm:spPr/>
    </dgm:pt>
    <dgm:pt modelId="{87FB2A29-BBBC-4908-A1C4-D3CADE070E8D}" type="pres">
      <dgm:prSet presAssocID="{B4605E86-FD32-4A8C-A61E-804DEAEF061C}" presName="centerShape" presStyleLbl="vennNode1" presStyleIdx="0" presStyleCnt="5"/>
      <dgm:spPr/>
      <dgm:t>
        <a:bodyPr/>
        <a:lstStyle/>
        <a:p>
          <a:endParaRPr lang="en-US"/>
        </a:p>
      </dgm:t>
    </dgm:pt>
    <dgm:pt modelId="{F2D75441-1307-4C79-B79D-10484C50C581}" type="pres">
      <dgm:prSet presAssocID="{956687DD-E978-4D19-B46A-CEF20B3560AB}" presName="node" presStyleLbl="vennNode1" presStyleIdx="1" presStyleCnt="5" custScaleX="1875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3849CD-13E4-44FC-BE51-8DD49B089CB4}" type="pres">
      <dgm:prSet presAssocID="{306C793A-C244-46D1-B0A8-D7634F0412A0}" presName="node" presStyleLbl="vennNode1" presStyleIdx="2" presStyleCnt="5" custScaleX="1678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03E229-5EBD-40EB-A575-746243A4DBE0}" type="pres">
      <dgm:prSet presAssocID="{FD8E974E-1C89-4FE8-B39F-BA0C558B59F8}" presName="node" presStyleLbl="vennNode1" presStyleIdx="3" presStyleCnt="5" custScaleX="207769" custScaleY="1181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36B2CC-D432-470D-8EB7-755D58ADA069}" type="pres">
      <dgm:prSet presAssocID="{141A7F5C-C117-4F4A-B6A0-EB770C6D4C8E}" presName="node" presStyleLbl="vennNode1" presStyleIdx="4" presStyleCnt="5" custScaleX="1485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4C7626C-B5D1-4BA4-87C1-014A30588E0B}" srcId="{B4605E86-FD32-4A8C-A61E-804DEAEF061C}" destId="{141A7F5C-C117-4F4A-B6A0-EB770C6D4C8E}" srcOrd="3" destOrd="0" parTransId="{3CA58037-3D35-492F-8B3D-41CFBB9E5F01}" sibTransId="{799CA39C-F33A-4EF3-8B61-16F335E68FFD}"/>
    <dgm:cxn modelId="{A6B9CE66-17B1-4F2D-B95B-684375B8A828}" srcId="{C3785119-BEC5-4AFB-A265-603CA1A179DD}" destId="{B4605E86-FD32-4A8C-A61E-804DEAEF061C}" srcOrd="0" destOrd="0" parTransId="{78F9CEA1-9C3E-4F56-99ED-F6A432F8FE56}" sibTransId="{07EFAB36-D53A-40A3-9F34-C337044D255F}"/>
    <dgm:cxn modelId="{2009E6D6-E34F-472B-BF98-AD20C324D249}" type="presOf" srcId="{C3785119-BEC5-4AFB-A265-603CA1A179DD}" destId="{CB1DC8E3-8F22-407A-975B-2103EC38D486}" srcOrd="0" destOrd="0" presId="urn:microsoft.com/office/officeart/2005/8/layout/radial3"/>
    <dgm:cxn modelId="{43FD28D9-368E-42BF-A497-30F9F9DB1FC6}" type="presOf" srcId="{956687DD-E978-4D19-B46A-CEF20B3560AB}" destId="{F2D75441-1307-4C79-B79D-10484C50C581}" srcOrd="0" destOrd="0" presId="urn:microsoft.com/office/officeart/2005/8/layout/radial3"/>
    <dgm:cxn modelId="{E8741E5E-941A-489D-AAE7-81D51724B665}" srcId="{B4605E86-FD32-4A8C-A61E-804DEAEF061C}" destId="{956687DD-E978-4D19-B46A-CEF20B3560AB}" srcOrd="0" destOrd="0" parTransId="{FB8B6BEF-CEB3-45D8-A1F1-C0A43742144E}" sibTransId="{F7DF93F6-24E4-4FE2-B767-346A67D5582E}"/>
    <dgm:cxn modelId="{D683A06C-CAAB-4673-894B-799919FA14DF}" type="presOf" srcId="{B4605E86-FD32-4A8C-A61E-804DEAEF061C}" destId="{87FB2A29-BBBC-4908-A1C4-D3CADE070E8D}" srcOrd="0" destOrd="0" presId="urn:microsoft.com/office/officeart/2005/8/layout/radial3"/>
    <dgm:cxn modelId="{0A9184B2-F6B7-4FEC-BA48-9C8EF7DC08D6}" type="presOf" srcId="{306C793A-C244-46D1-B0A8-D7634F0412A0}" destId="{893849CD-13E4-44FC-BE51-8DD49B089CB4}" srcOrd="0" destOrd="0" presId="urn:microsoft.com/office/officeart/2005/8/layout/radial3"/>
    <dgm:cxn modelId="{741BC680-8F97-4BD9-81BF-B87721A49539}" type="presOf" srcId="{141A7F5C-C117-4F4A-B6A0-EB770C6D4C8E}" destId="{5E36B2CC-D432-470D-8EB7-755D58ADA069}" srcOrd="0" destOrd="0" presId="urn:microsoft.com/office/officeart/2005/8/layout/radial3"/>
    <dgm:cxn modelId="{B84B3467-3778-438F-BCB7-CD3150FA9C77}" srcId="{B4605E86-FD32-4A8C-A61E-804DEAEF061C}" destId="{306C793A-C244-46D1-B0A8-D7634F0412A0}" srcOrd="1" destOrd="0" parTransId="{D582E6A8-0D28-4D7B-AD2D-04D903600BF5}" sibTransId="{FF814273-15AB-4C5F-9580-46E35D2935BE}"/>
    <dgm:cxn modelId="{FD7E7D26-511F-4366-96DB-196EF2830385}" srcId="{B4605E86-FD32-4A8C-A61E-804DEAEF061C}" destId="{FD8E974E-1C89-4FE8-B39F-BA0C558B59F8}" srcOrd="2" destOrd="0" parTransId="{369BA1DA-A118-4335-A326-08289AA8BC34}" sibTransId="{D749AAEF-1AB7-4E4F-AB0A-5B16C8D4C3F2}"/>
    <dgm:cxn modelId="{49CF881B-321B-4E1E-AB3A-7E45DD436773}" type="presOf" srcId="{FD8E974E-1C89-4FE8-B39F-BA0C558B59F8}" destId="{C603E229-5EBD-40EB-A575-746243A4DBE0}" srcOrd="0" destOrd="0" presId="urn:microsoft.com/office/officeart/2005/8/layout/radial3"/>
    <dgm:cxn modelId="{03B4B541-C98C-4486-BFEE-82364921EA61}" type="presParOf" srcId="{CB1DC8E3-8F22-407A-975B-2103EC38D486}" destId="{316A3206-09AC-42C5-A112-2E92D7497442}" srcOrd="0" destOrd="0" presId="urn:microsoft.com/office/officeart/2005/8/layout/radial3"/>
    <dgm:cxn modelId="{B934FC2D-9896-4C43-8E1F-A65BBB1590A4}" type="presParOf" srcId="{316A3206-09AC-42C5-A112-2E92D7497442}" destId="{87FB2A29-BBBC-4908-A1C4-D3CADE070E8D}" srcOrd="0" destOrd="0" presId="urn:microsoft.com/office/officeart/2005/8/layout/radial3"/>
    <dgm:cxn modelId="{BAB2F3CB-4A1D-484C-9E63-BEA29B32E301}" type="presParOf" srcId="{316A3206-09AC-42C5-A112-2E92D7497442}" destId="{F2D75441-1307-4C79-B79D-10484C50C581}" srcOrd="1" destOrd="0" presId="urn:microsoft.com/office/officeart/2005/8/layout/radial3"/>
    <dgm:cxn modelId="{2B222799-E331-468A-8A8A-62E19E785FFB}" type="presParOf" srcId="{316A3206-09AC-42C5-A112-2E92D7497442}" destId="{893849CD-13E4-44FC-BE51-8DD49B089CB4}" srcOrd="2" destOrd="0" presId="urn:microsoft.com/office/officeart/2005/8/layout/radial3"/>
    <dgm:cxn modelId="{10F1805F-47A8-4D7C-B46D-F7ADCD0AFA53}" type="presParOf" srcId="{316A3206-09AC-42C5-A112-2E92D7497442}" destId="{C603E229-5EBD-40EB-A575-746243A4DBE0}" srcOrd="3" destOrd="0" presId="urn:microsoft.com/office/officeart/2005/8/layout/radial3"/>
    <dgm:cxn modelId="{8C6A474B-0C4B-4D4D-809C-975D0BC8C2EB}" type="presParOf" srcId="{316A3206-09AC-42C5-A112-2E92D7497442}" destId="{5E36B2CC-D432-470D-8EB7-755D58ADA069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58CEB3-D2B1-4297-80A3-3BACC473A3F7}">
      <dsp:nvSpPr>
        <dsp:cNvPr id="0" name=""/>
        <dsp:cNvSpPr/>
      </dsp:nvSpPr>
      <dsp:spPr>
        <a:xfrm>
          <a:off x="3313807" y="2300938"/>
          <a:ext cx="1749789" cy="174978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শ্রেণিবিন্যাসের উদ্দেশ্য</a:t>
          </a:r>
          <a:endParaRPr lang="en-US" sz="16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570058" y="2557189"/>
        <a:ext cx="1237287" cy="1237287"/>
      </dsp:txXfrm>
    </dsp:sp>
    <dsp:sp modelId="{4FC8D0D8-D8EF-4039-A4FA-9753F2C458C2}">
      <dsp:nvSpPr>
        <dsp:cNvPr id="0" name=""/>
        <dsp:cNvSpPr/>
      </dsp:nvSpPr>
      <dsp:spPr>
        <a:xfrm rot="16200000">
          <a:off x="3924735" y="2017786"/>
          <a:ext cx="527934" cy="38369"/>
        </a:xfrm>
        <a:custGeom>
          <a:avLst/>
          <a:gdLst/>
          <a:ahLst/>
          <a:cxnLst/>
          <a:rect l="0" t="0" r="0" b="0"/>
          <a:pathLst>
            <a:path>
              <a:moveTo>
                <a:pt x="0" y="19184"/>
              </a:moveTo>
              <a:lnTo>
                <a:pt x="527934" y="1918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175504" y="2023772"/>
        <a:ext cx="26396" cy="26396"/>
      </dsp:txXfrm>
    </dsp:sp>
    <dsp:sp modelId="{970909A0-33F5-471E-B18D-B70857DF97DE}">
      <dsp:nvSpPr>
        <dsp:cNvPr id="0" name=""/>
        <dsp:cNvSpPr/>
      </dsp:nvSpPr>
      <dsp:spPr>
        <a:xfrm>
          <a:off x="3313807" y="23214"/>
          <a:ext cx="1749789" cy="174978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15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প্রতিটি জীবের দল ও উপদল সম্বন্ধে জ্ঞান আহরণ </a:t>
          </a:r>
          <a:endParaRPr lang="en-US" sz="15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570058" y="279465"/>
        <a:ext cx="1237287" cy="1237287"/>
      </dsp:txXfrm>
    </dsp:sp>
    <dsp:sp modelId="{1054C48F-59C2-4BF0-B0A7-89DDA03BE868}">
      <dsp:nvSpPr>
        <dsp:cNvPr id="0" name=""/>
        <dsp:cNvSpPr/>
      </dsp:nvSpPr>
      <dsp:spPr>
        <a:xfrm rot="20520000">
          <a:off x="5007857" y="2804720"/>
          <a:ext cx="527934" cy="38369"/>
        </a:xfrm>
        <a:custGeom>
          <a:avLst/>
          <a:gdLst/>
          <a:ahLst/>
          <a:cxnLst/>
          <a:rect l="0" t="0" r="0" b="0"/>
          <a:pathLst>
            <a:path>
              <a:moveTo>
                <a:pt x="0" y="19184"/>
              </a:moveTo>
              <a:lnTo>
                <a:pt x="527934" y="1918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258626" y="2810707"/>
        <a:ext cx="26396" cy="26396"/>
      </dsp:txXfrm>
    </dsp:sp>
    <dsp:sp modelId="{4D3613EB-E03A-499D-9E43-D10B85C554CD}">
      <dsp:nvSpPr>
        <dsp:cNvPr id="0" name=""/>
        <dsp:cNvSpPr/>
      </dsp:nvSpPr>
      <dsp:spPr>
        <a:xfrm>
          <a:off x="5480052" y="1597083"/>
          <a:ext cx="1749789" cy="1749789"/>
        </a:xfrm>
        <a:prstGeom prst="ellipse">
          <a:avLst/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আহরিত জ্ঞানকে সংরক্ষণ</a:t>
          </a:r>
          <a:endParaRPr lang="en-US" sz="28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736303" y="1853334"/>
        <a:ext cx="1237287" cy="1237287"/>
      </dsp:txXfrm>
    </dsp:sp>
    <dsp:sp modelId="{E970F092-D515-40FD-8B80-66A00E15A2D1}">
      <dsp:nvSpPr>
        <dsp:cNvPr id="0" name=""/>
        <dsp:cNvSpPr/>
      </dsp:nvSpPr>
      <dsp:spPr>
        <a:xfrm rot="3240000">
          <a:off x="4594141" y="4078007"/>
          <a:ext cx="527934" cy="38369"/>
        </a:xfrm>
        <a:custGeom>
          <a:avLst/>
          <a:gdLst/>
          <a:ahLst/>
          <a:cxnLst/>
          <a:rect l="0" t="0" r="0" b="0"/>
          <a:pathLst>
            <a:path>
              <a:moveTo>
                <a:pt x="0" y="19184"/>
              </a:moveTo>
              <a:lnTo>
                <a:pt x="527934" y="1918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844910" y="4083993"/>
        <a:ext cx="26396" cy="26396"/>
      </dsp:txXfrm>
    </dsp:sp>
    <dsp:sp modelId="{161954CF-86E6-4CBF-B9E7-1A42B4BD23CE}">
      <dsp:nvSpPr>
        <dsp:cNvPr id="0" name=""/>
        <dsp:cNvSpPr/>
      </dsp:nvSpPr>
      <dsp:spPr>
        <a:xfrm>
          <a:off x="4652620" y="4143655"/>
          <a:ext cx="1749789" cy="1749789"/>
        </a:xfrm>
        <a:prstGeom prst="ellipse">
          <a:avLst/>
        </a:prstGeom>
        <a:solidFill>
          <a:schemeClr val="accent4">
            <a:hueOff val="5197847"/>
            <a:satOff val="-23984"/>
            <a:lumOff val="88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b="1" kern="120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পূর্ণাঙ্গ জ্ঞানকে সংক্ষিপ্ত ভাবে উপস্থাপন</a:t>
          </a:r>
          <a:endParaRPr lang="en-US" sz="24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908871" y="4399906"/>
        <a:ext cx="1237287" cy="1237287"/>
      </dsp:txXfrm>
    </dsp:sp>
    <dsp:sp modelId="{79396FC4-47C0-41BC-8FE4-DFDD43CC5E0A}">
      <dsp:nvSpPr>
        <dsp:cNvPr id="0" name=""/>
        <dsp:cNvSpPr/>
      </dsp:nvSpPr>
      <dsp:spPr>
        <a:xfrm rot="7560000">
          <a:off x="3255329" y="4078007"/>
          <a:ext cx="527934" cy="38369"/>
        </a:xfrm>
        <a:custGeom>
          <a:avLst/>
          <a:gdLst/>
          <a:ahLst/>
          <a:cxnLst/>
          <a:rect l="0" t="0" r="0" b="0"/>
          <a:pathLst>
            <a:path>
              <a:moveTo>
                <a:pt x="0" y="19184"/>
              </a:moveTo>
              <a:lnTo>
                <a:pt x="527934" y="1918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3506097" y="4083993"/>
        <a:ext cx="26396" cy="26396"/>
      </dsp:txXfrm>
    </dsp:sp>
    <dsp:sp modelId="{B7180C25-C075-452B-8A78-49BD5F2E2093}">
      <dsp:nvSpPr>
        <dsp:cNvPr id="0" name=""/>
        <dsp:cNvSpPr/>
      </dsp:nvSpPr>
      <dsp:spPr>
        <a:xfrm>
          <a:off x="1974995" y="4143655"/>
          <a:ext cx="1749789" cy="1749789"/>
        </a:xfrm>
        <a:prstGeom prst="ellipse">
          <a:avLst/>
        </a:prstGeom>
        <a:solidFill>
          <a:schemeClr val="accent4">
            <a:hueOff val="7796770"/>
            <a:satOff val="-35976"/>
            <a:lumOff val="132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b="1" kern="120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প্রতিটি জীবকে শনাক্ত করে তার নামকরণ</a:t>
          </a:r>
          <a:endParaRPr lang="en-US" sz="24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231246" y="4399906"/>
        <a:ext cx="1237287" cy="1237287"/>
      </dsp:txXfrm>
    </dsp:sp>
    <dsp:sp modelId="{9BB592D6-AB3E-4178-BCB3-D63797273928}">
      <dsp:nvSpPr>
        <dsp:cNvPr id="0" name=""/>
        <dsp:cNvSpPr/>
      </dsp:nvSpPr>
      <dsp:spPr>
        <a:xfrm rot="11734114">
          <a:off x="2585480" y="2817881"/>
          <a:ext cx="774637" cy="38369"/>
        </a:xfrm>
        <a:custGeom>
          <a:avLst/>
          <a:gdLst/>
          <a:ahLst/>
          <a:cxnLst/>
          <a:rect l="0" t="0" r="0" b="0"/>
          <a:pathLst>
            <a:path>
              <a:moveTo>
                <a:pt x="0" y="19184"/>
              </a:moveTo>
              <a:lnTo>
                <a:pt x="774637" y="1918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2953433" y="2817700"/>
        <a:ext cx="38731" cy="38731"/>
      </dsp:txXfrm>
    </dsp:sp>
    <dsp:sp modelId="{AF90BEC8-32F8-4486-B3FD-B8E21DF5993A}">
      <dsp:nvSpPr>
        <dsp:cNvPr id="0" name=""/>
        <dsp:cNvSpPr/>
      </dsp:nvSpPr>
      <dsp:spPr>
        <a:xfrm>
          <a:off x="568388" y="1607152"/>
          <a:ext cx="2087393" cy="1701599"/>
        </a:xfrm>
        <a:prstGeom prst="ellipse">
          <a:avLst/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জীব সমূহের প্রজাতিগত সংখ্যা বৃদ্ধির ব্যবস্থা নেওয়া। </a:t>
          </a:r>
          <a:endParaRPr lang="en-US" sz="24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874080" y="1856345"/>
        <a:ext cx="1476009" cy="12032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FB2A29-BBBC-4908-A1C4-D3CADE070E8D}">
      <dsp:nvSpPr>
        <dsp:cNvPr id="0" name=""/>
        <dsp:cNvSpPr/>
      </dsp:nvSpPr>
      <dsp:spPr>
        <a:xfrm>
          <a:off x="1943962" y="1256892"/>
          <a:ext cx="3319131" cy="3319131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শ্রেণিবিন্যা</a:t>
          </a:r>
          <a:r>
            <a:rPr lang="bn-BD" sz="30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সের নীতি</a:t>
          </a:r>
          <a:endParaRPr lang="en-US" sz="3000" kern="1200" dirty="0">
            <a:solidFill>
              <a:schemeClr val="tx1"/>
            </a:solidFill>
          </a:endParaRPr>
        </a:p>
      </dsp:txBody>
      <dsp:txXfrm>
        <a:off x="2430037" y="1742967"/>
        <a:ext cx="2346981" cy="2346981"/>
      </dsp:txXfrm>
    </dsp:sp>
    <dsp:sp modelId="{F2D75441-1307-4C79-B79D-10484C50C581}">
      <dsp:nvSpPr>
        <dsp:cNvPr id="0" name=""/>
        <dsp:cNvSpPr/>
      </dsp:nvSpPr>
      <dsp:spPr>
        <a:xfrm>
          <a:off x="2047137" y="-74843"/>
          <a:ext cx="3112781" cy="1659565"/>
        </a:xfrm>
        <a:prstGeom prst="ellipse">
          <a:avLst/>
        </a:prstGeom>
        <a:solidFill>
          <a:schemeClr val="accent5">
            <a:alpha val="50000"/>
            <a:hueOff val="-1838336"/>
            <a:satOff val="-2557"/>
            <a:lumOff val="-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শ্রেণিবদ্ধগত বৈশিষ্ট্য 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2502993" y="168195"/>
        <a:ext cx="2201069" cy="1173489"/>
      </dsp:txXfrm>
    </dsp:sp>
    <dsp:sp modelId="{893849CD-13E4-44FC-BE51-8DD49B089CB4}">
      <dsp:nvSpPr>
        <dsp:cNvPr id="0" name=""/>
        <dsp:cNvSpPr/>
      </dsp:nvSpPr>
      <dsp:spPr>
        <a:xfrm>
          <a:off x="4372579" y="2086674"/>
          <a:ext cx="2784934" cy="1659565"/>
        </a:xfrm>
        <a:prstGeom prst="ellipse">
          <a:avLst/>
        </a:prstGeom>
        <a:solidFill>
          <a:schemeClr val="accent5">
            <a:alpha val="50000"/>
            <a:hueOff val="-3676673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শনাক্তকরণ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4780423" y="2329712"/>
        <a:ext cx="1969246" cy="1173489"/>
      </dsp:txXfrm>
    </dsp:sp>
    <dsp:sp modelId="{C603E229-5EBD-40EB-A575-746243A4DBE0}">
      <dsp:nvSpPr>
        <dsp:cNvPr id="0" name=""/>
        <dsp:cNvSpPr/>
      </dsp:nvSpPr>
      <dsp:spPr>
        <a:xfrm>
          <a:off x="1879496" y="4097321"/>
          <a:ext cx="3448063" cy="1961308"/>
        </a:xfrm>
        <a:prstGeom prst="ellipse">
          <a:avLst/>
        </a:prstGeom>
        <a:solidFill>
          <a:schemeClr val="accent5">
            <a:alpha val="50000"/>
            <a:hueOff val="-5515009"/>
            <a:satOff val="-7671"/>
            <a:lumOff val="-29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ক্যাটাগরিকরণ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384453" y="4384548"/>
        <a:ext cx="2438149" cy="1386854"/>
      </dsp:txXfrm>
    </dsp:sp>
    <dsp:sp modelId="{5E36B2CC-D432-470D-8EB7-755D58ADA069}">
      <dsp:nvSpPr>
        <dsp:cNvPr id="0" name=""/>
        <dsp:cNvSpPr/>
      </dsp:nvSpPr>
      <dsp:spPr>
        <a:xfrm>
          <a:off x="209201" y="2086674"/>
          <a:ext cx="2465617" cy="1659565"/>
        </a:xfrm>
        <a:prstGeom prst="ellipse">
          <a:avLst/>
        </a:prstGeom>
        <a:solidFill>
          <a:schemeClr val="accent5">
            <a:alpha val="50000"/>
            <a:hueOff val="-7353345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2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নামকরণ</a:t>
          </a:r>
          <a:endParaRPr lang="en-US" sz="3200" kern="1200" dirty="0">
            <a:solidFill>
              <a:schemeClr val="tx1"/>
            </a:solidFill>
          </a:endParaRPr>
        </a:p>
      </dsp:txBody>
      <dsp:txXfrm>
        <a:off x="570282" y="2329712"/>
        <a:ext cx="1743455" cy="11734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681899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220138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240572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345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8613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1426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3774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9307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1650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239151" y="6231988"/>
            <a:ext cx="1170432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943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467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297427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124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3715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1101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2927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684494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997486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118877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2339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687216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575314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601150"/>
      </p:ext>
    </p:extLst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051646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709932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59420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441673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44497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804282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532528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268878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167433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399388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847666"/>
      </p:ext>
    </p:extLst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972322"/>
      </p:ext>
    </p:extLst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158960"/>
      </p:ext>
    </p:extLst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792360"/>
      </p:ext>
    </p:extLst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829217"/>
      </p:ext>
    </p:extLst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853978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713799"/>
      </p:ext>
    </p:extLst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880890"/>
      </p:ext>
    </p:extLst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824880"/>
      </p:ext>
    </p:extLst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877737"/>
      </p:ext>
    </p:extLst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565525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95700"/>
      </p:ext>
    </p:extLst>
  </p:cSld>
  <p:clrMapOvr>
    <a:masterClrMapping/>
  </p:clrMapOvr>
  <p:transition spd="slow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888118"/>
      </p:ext>
    </p:extLst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392798"/>
      </p:ext>
    </p:extLst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388905"/>
      </p:ext>
    </p:extLst>
  </p:cSld>
  <p:clrMapOvr>
    <a:masterClrMapping/>
  </p:clrMapOvr>
  <p:transition spd="slow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037568"/>
      </p:ext>
    </p:extLst>
  </p:cSld>
  <p:clrMapOvr>
    <a:masterClrMapping/>
  </p:clrMapOvr>
  <p:transition spd="slow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153778"/>
      </p:ext>
    </p:extLst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401515"/>
      </p:ext>
    </p:extLst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921319"/>
      </p:ext>
    </p:extLst>
  </p:cSld>
  <p:clrMapOvr>
    <a:masterClrMapping/>
  </p:clrMapOvr>
  <p:transition spd="slow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657122"/>
      </p:ext>
    </p:extLst>
  </p:cSld>
  <p:clrMapOvr>
    <a:masterClrMapping/>
  </p:clrMapOvr>
  <p:transition spd="slow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089748"/>
      </p:ext>
    </p:extLst>
  </p:cSld>
  <p:clrMapOvr>
    <a:masterClrMapping/>
  </p:clrMapOvr>
  <p:transition spd="slow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4638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428399"/>
      </p:ext>
    </p:extLst>
  </p:cSld>
  <p:clrMapOvr>
    <a:masterClrMapping/>
  </p:clrMapOvr>
  <p:transition spd="slow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575837"/>
      </p:ext>
    </p:extLst>
  </p:cSld>
  <p:clrMapOvr>
    <a:masterClrMapping/>
  </p:clrMapOvr>
  <p:transition spd="slow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704897"/>
      </p:ext>
    </p:extLst>
  </p:cSld>
  <p:clrMapOvr>
    <a:masterClrMapping/>
  </p:clrMapOvr>
  <p:transition spd="slow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009866"/>
      </p:ext>
    </p:extLst>
  </p:cSld>
  <p:clrMapOvr>
    <a:masterClrMapping/>
  </p:clrMapOvr>
  <p:transition spd="slow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717115"/>
      </p:ext>
    </p:extLst>
  </p:cSld>
  <p:clrMapOvr>
    <a:masterClrMapping/>
  </p:clrMapOvr>
  <p:transition spd="slow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777641"/>
      </p:ext>
    </p:extLst>
  </p:cSld>
  <p:clrMapOvr>
    <a:masterClrMapping/>
  </p:clrMapOvr>
  <p:transition spd="slow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368524"/>
      </p:ext>
    </p:extLst>
  </p:cSld>
  <p:clrMapOvr>
    <a:masterClrMapping/>
  </p:clrMapOvr>
  <p:transition spd="slow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69954"/>
      </p:ext>
    </p:extLst>
  </p:cSld>
  <p:clrMapOvr>
    <a:masterClrMapping/>
  </p:clrMapOvr>
  <p:transition spd="slow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830942"/>
      </p:ext>
    </p:extLst>
  </p:cSld>
  <p:clrMapOvr>
    <a:masterClrMapping/>
  </p:clrMapOvr>
  <p:transition spd="slow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862103"/>
      </p:ext>
    </p:extLst>
  </p:cSld>
  <p:clrMapOvr>
    <a:masterClrMapping/>
  </p:clrMapOvr>
  <p:transition spd="slow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55583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355998"/>
      </p:ext>
    </p:extLst>
  </p:cSld>
  <p:clrMapOvr>
    <a:masterClrMapping/>
  </p:clrMapOvr>
  <p:transition spd="slow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700762"/>
      </p:ext>
    </p:extLst>
  </p:cSld>
  <p:clrMapOvr>
    <a:masterClrMapping/>
  </p:clrMapOvr>
  <p:transition spd="slow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121478"/>
      </p:ext>
    </p:extLst>
  </p:cSld>
  <p:clrMapOvr>
    <a:masterClrMapping/>
  </p:clrMapOvr>
  <p:transition spd="slow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710104"/>
      </p:ext>
    </p:extLst>
  </p:cSld>
  <p:clrMapOvr>
    <a:masterClrMapping/>
  </p:clrMapOvr>
  <p:transition spd="slow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82336"/>
      </p:ext>
    </p:extLst>
  </p:cSld>
  <p:clrMapOvr>
    <a:masterClrMapping/>
  </p:clrMapOvr>
  <p:transition spd="slow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284039"/>
      </p:ext>
    </p:extLst>
  </p:cSld>
  <p:clrMapOvr>
    <a:masterClrMapping/>
  </p:clrMapOvr>
  <p:transition spd="slow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362052"/>
      </p:ext>
    </p:extLst>
  </p:cSld>
  <p:clrMapOvr>
    <a:masterClrMapping/>
  </p:clrMapOvr>
  <p:transition spd="slow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590017"/>
      </p:ext>
    </p:extLst>
  </p:cSld>
  <p:clrMapOvr>
    <a:masterClrMapping/>
  </p:clrMapOvr>
  <p:transition spd="slow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673479"/>
      </p:ext>
    </p:extLst>
  </p:cSld>
  <p:clrMapOvr>
    <a:masterClrMapping/>
  </p:clrMapOvr>
  <p:transition spd="slow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610773"/>
      </p:ext>
    </p:extLst>
  </p:cSld>
  <p:clrMapOvr>
    <a:masterClrMapping/>
  </p:clrMapOvr>
  <p:transition spd="slow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509875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290548"/>
      </p:ext>
    </p:extLst>
  </p:cSld>
  <p:clrMapOvr>
    <a:masterClrMapping/>
  </p:clrMapOvr>
  <p:transition spd="slow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866208"/>
      </p:ext>
    </p:extLst>
  </p:cSld>
  <p:clrMapOvr>
    <a:masterClrMapping/>
  </p:clrMapOvr>
  <p:transition spd="slow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999703"/>
      </p:ext>
    </p:extLst>
  </p:cSld>
  <p:clrMapOvr>
    <a:masterClrMapping/>
  </p:clrMapOvr>
  <p:transition spd="slow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497007"/>
      </p:ext>
    </p:extLst>
  </p:cSld>
  <p:clrMapOvr>
    <a:masterClrMapping/>
  </p:clrMapOvr>
  <p:transition spd="slow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682250"/>
      </p:ext>
    </p:extLst>
  </p:cSld>
  <p:clrMapOvr>
    <a:masterClrMapping/>
  </p:clrMapOvr>
  <p:transition spd="slow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351957"/>
      </p:ext>
    </p:extLst>
  </p:cSld>
  <p:clrMapOvr>
    <a:masterClrMapping/>
  </p:clrMapOvr>
  <p:transition spd="slow"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907798"/>
      </p:ext>
    </p:extLst>
  </p:cSld>
  <p:clrMapOvr>
    <a:masterClrMapping/>
  </p:clrMapOvr>
  <p:transition spd="slow"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410284"/>
      </p:ext>
    </p:extLst>
  </p:cSld>
  <p:clrMapOvr>
    <a:masterClrMapping/>
  </p:clrMapOvr>
  <p:transition spd="slow"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532192"/>
      </p:ext>
    </p:extLst>
  </p:cSld>
  <p:clrMapOvr>
    <a:masterClrMapping/>
  </p:clrMapOvr>
  <p:transition spd="slow"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72269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956528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053D9-B52E-48E7-AB35-EBBEE9A09C5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3254F-07AF-4D69-B720-F68088B96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446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790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768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559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7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78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15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232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5030" y="2293957"/>
            <a:ext cx="6378703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6600" b="1" spc="50" dirty="0" smtClean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 </a:t>
            </a:r>
            <a:r>
              <a:rPr lang="en-US" sz="6600" b="1" spc="50" dirty="0" smtClean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spc="50" dirty="0" err="1" smtClean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</a:t>
            </a:r>
            <a:r>
              <a:rPr lang="en-US" sz="6600" b="1" spc="50" dirty="0" smtClean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6600" b="1" spc="50" dirty="0" smtClean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6600" b="1" spc="50" dirty="0">
              <a:ln w="11430"/>
              <a:solidFill>
                <a:prstClr val="black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769" y="1098203"/>
            <a:ext cx="4780722" cy="440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50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950641" y="2344960"/>
            <a:ext cx="4998857" cy="3765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08341" tIns="54170" rIns="108341" bIns="54170" rtlCol="0" anchor="ctr"/>
          <a:lstStyle/>
          <a:p>
            <a:pPr algn="ctr"/>
            <a:r>
              <a:rPr lang="bn-BD" sz="3200" b="1" cap="all" dirty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উপসালা বিশ্ববিদ্যালয় </a:t>
            </a:r>
            <a:endParaRPr lang="en-GB" sz="3200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4" y="1510748"/>
            <a:ext cx="5346138" cy="367067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6033406" y="3833232"/>
            <a:ext cx="5863770" cy="88934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08341" tIns="54170" rIns="108341" bIns="54170" rtlCol="0" anchor="ctr"/>
          <a:lstStyle/>
          <a:p>
            <a:pPr algn="ctr"/>
            <a:r>
              <a:rPr lang="bn-BD" sz="3177" b="1" cap="all" dirty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১৭৩৫ সালে চিকিৎসাশাস্ত্রে ডিগ্রি লাভ করেন</a:t>
            </a:r>
            <a:r>
              <a:rPr lang="bn-BD" sz="3177" b="1" cap="all" dirty="0" smtClean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GB" sz="3177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46766" y="582828"/>
            <a:ext cx="4684059" cy="156080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08341" tIns="54170" rIns="108341" bIns="54170" rtlCol="0" anchor="ctr"/>
          <a:lstStyle/>
          <a:p>
            <a:r>
              <a:rPr lang="bn-BD" sz="3200" b="1" cap="all" dirty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ক্যারোলাস লিনিয়াস কোন বিশ্ববিদ্যালয়ে পড়াশোনা করেছেন? </a:t>
            </a:r>
            <a:endParaRPr lang="en-GB" sz="3200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830956" y="2721478"/>
            <a:ext cx="6361043" cy="104650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08341" tIns="54170" rIns="108341" bIns="54170" rtlCol="0" anchor="ctr"/>
          <a:lstStyle/>
          <a:p>
            <a:pPr algn="ctr"/>
            <a:r>
              <a:rPr lang="bn-BD" sz="3200" b="1" cap="all" dirty="0" smtClean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তিনি কোন বিষয়ে কত সালে ডিগ্রি </a:t>
            </a:r>
            <a:r>
              <a:rPr lang="bn-BD" sz="3200" b="1" cap="all" dirty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লাভ </a:t>
            </a:r>
            <a:r>
              <a:rPr lang="bn-BD" sz="3200" b="1" cap="all" dirty="0" smtClean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করেন?</a:t>
            </a:r>
            <a:endParaRPr lang="en-GB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204323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0482536"/>
              </p:ext>
            </p:extLst>
          </p:nvPr>
        </p:nvGraphicFramePr>
        <p:xfrm>
          <a:off x="2283764" y="148146"/>
          <a:ext cx="8208603" cy="5916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38714815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D58CEB3-D2B1-4297-80A3-3BACC473A3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graphicEl>
                                              <a:dgm id="{3D58CEB3-D2B1-4297-80A3-3BACC473A3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C8D0D8-D8EF-4039-A4FA-9753F2C458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graphicEl>
                                              <a:dgm id="{4FC8D0D8-D8EF-4039-A4FA-9753F2C458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70909A0-33F5-471E-B18D-B70857DF97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>
                                            <p:graphicEl>
                                              <a:dgm id="{970909A0-33F5-471E-B18D-B70857DF97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054C48F-59C2-4BF0-B0A7-89DDA03BE8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">
                                            <p:graphicEl>
                                              <a:dgm id="{1054C48F-59C2-4BF0-B0A7-89DDA03BE8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D3613EB-E03A-499D-9E43-D10B85C554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">
                                            <p:graphicEl>
                                              <a:dgm id="{4D3613EB-E03A-499D-9E43-D10B85C554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70F092-D515-40FD-8B80-66A00E15A2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">
                                            <p:graphicEl>
                                              <a:dgm id="{E970F092-D515-40FD-8B80-66A00E15A2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1954CF-86E6-4CBF-B9E7-1A42B4BD23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">
                                            <p:graphicEl>
                                              <a:dgm id="{161954CF-86E6-4CBF-B9E7-1A42B4BD23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396FC4-47C0-41BC-8FE4-DFDD43CC5E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">
                                            <p:graphicEl>
                                              <a:dgm id="{79396FC4-47C0-41BC-8FE4-DFDD43CC5E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7180C25-C075-452B-8A78-49BD5F2E20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">
                                            <p:graphicEl>
                                              <a:dgm id="{B7180C25-C075-452B-8A78-49BD5F2E20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BB592D6-AB3E-4178-BCB3-D637972739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">
                                            <p:graphicEl>
                                              <a:dgm id="{9BB592D6-AB3E-4178-BCB3-D637972739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F90BEC8-32F8-4486-B3FD-B8E21DF59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">
                                            <p:graphicEl>
                                              <a:dgm id="{AF90BEC8-32F8-4486-B3FD-B8E21DF59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373029056"/>
              </p:ext>
            </p:extLst>
          </p:nvPr>
        </p:nvGraphicFramePr>
        <p:xfrm>
          <a:off x="463640" y="90152"/>
          <a:ext cx="7366715" cy="5983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304" y="1880704"/>
            <a:ext cx="3578087" cy="347317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92541463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FB2A29-BBBC-4908-A1C4-D3CADE070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87FB2A29-BBBC-4908-A1C4-D3CADE070E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2D75441-1307-4C79-B79D-10484C50C5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F2D75441-1307-4C79-B79D-10484C50C5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3849CD-13E4-44FC-BE51-8DD49B089C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893849CD-13E4-44FC-BE51-8DD49B089C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603E229-5EBD-40EB-A575-746243A4DB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C603E229-5EBD-40EB-A575-746243A4DB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36B2CC-D432-470D-8EB7-755D58ADA0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5E36B2CC-D432-470D-8EB7-755D58ADA0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1425" y="424092"/>
            <a:ext cx="4128247" cy="79337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4511" tIns="47255" rIns="94511" bIns="47255" rtlCol="0" anchor="ctr"/>
          <a:lstStyle/>
          <a:p>
            <a:pPr algn="ctr"/>
            <a:r>
              <a:rPr lang="bn-BD" sz="4400" b="1" cap="all" dirty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দ্বিপদ নামকরণ </a:t>
            </a:r>
            <a:endParaRPr lang="en-GB" sz="4400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1425" y="2482317"/>
            <a:ext cx="11253019" cy="22860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4511" tIns="47255" rIns="94511" bIns="47255" rtlCol="0" anchor="ctr"/>
          <a:lstStyle/>
          <a:p>
            <a:pPr algn="just"/>
            <a:r>
              <a:rPr lang="bn-BD" sz="3200" b="1" cap="all" dirty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একটি জীবের বৈজ্ঞানিক নাম দুটি অংশ বা পদ নিয়ে </a:t>
            </a:r>
            <a:r>
              <a:rPr lang="bn-BD" sz="3200" b="1" cap="all" dirty="0" smtClean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গঠিত । প্রথম অংশটি গণ নাম ও দ্বিতীয় অংশটি তার প্রজাতিক নাম। এরূপ দুটি পদ নিয়ে গঠিত নামকে দ্বিপদ নাম এবং নামকরণের প্রক্রিয়াকে দ্বিপদ নামকরণ </a:t>
            </a:r>
            <a:r>
              <a:rPr lang="bn-BD" sz="3200" b="1" cap="all" dirty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পদ্ধতি বলে। </a:t>
            </a:r>
            <a:endParaRPr lang="en-GB" sz="3200" b="1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1425" y="1758238"/>
            <a:ext cx="3092824" cy="53003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4511" tIns="47255" rIns="94511" bIns="47255" rtlCol="0">
            <a:spAutoFit/>
          </a:bodyPr>
          <a:lstStyle/>
          <a:p>
            <a:r>
              <a:rPr lang="bn-BD" sz="2824" b="1" i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en-US" sz="2824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Pila</a:t>
            </a:r>
            <a:r>
              <a:rPr lang="en-US" sz="2824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24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globosa</a:t>
            </a:r>
            <a:r>
              <a:rPr lang="en-US" sz="2824" b="1" i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24" b="1" i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675120" y="625558"/>
            <a:ext cx="5237039" cy="79337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4511" tIns="47255" rIns="94511" bIns="47255" rtlCol="0" anchor="ctr"/>
          <a:lstStyle/>
          <a:p>
            <a:pPr algn="ctr"/>
            <a:r>
              <a:rPr lang="en-US" sz="4000" b="1" cap="all" dirty="0" err="1" smtClean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জীবটিকে</a:t>
            </a:r>
            <a:r>
              <a:rPr lang="bn-BD" sz="4000" b="1" cap="all" dirty="0" smtClean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তোমরা চেন?</a:t>
            </a:r>
            <a:endParaRPr lang="en-GB" sz="4000" dirty="0">
              <a:solidFill>
                <a:prstClr val="black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461" y="4135986"/>
            <a:ext cx="4465983" cy="2580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786403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4975" y="887120"/>
            <a:ext cx="52277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cap="all" dirty="0" smtClean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ICBN </a:t>
            </a:r>
            <a:r>
              <a:rPr lang="bn-BD" sz="4400" b="1" cap="all" dirty="0" smtClean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ও</a:t>
            </a:r>
            <a:r>
              <a:rPr lang="en-US" sz="4400" b="1" cap="all" dirty="0" smtClean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cap="all" dirty="0" smtClean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cap="all" dirty="0" smtClean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ICZN  </a:t>
            </a:r>
            <a:r>
              <a:rPr lang="bn-BD" sz="4400" b="1" cap="all" dirty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কী?</a:t>
            </a:r>
            <a:endParaRPr lang="en-GB" sz="4400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5911" y="1875514"/>
            <a:ext cx="11089956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ICBN-International Code of Botanical Nomenclature </a:t>
            </a:r>
            <a:endParaRPr lang="en-GB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5910" y="2948634"/>
            <a:ext cx="11160428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ICZN-International Code of Zoological Nomenclature </a:t>
            </a:r>
            <a:endParaRPr lang="en-GB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" y="3715562"/>
            <a:ext cx="3448595" cy="22990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137" y="3759010"/>
            <a:ext cx="2442753" cy="2046375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17912076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5570" y="474832"/>
            <a:ext cx="6434790" cy="67235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4511" tIns="47255" rIns="94511" bIns="47255" rtlCol="0" anchor="ctr"/>
          <a:lstStyle/>
          <a:p>
            <a:pPr algn="ctr"/>
            <a:r>
              <a:rPr lang="bn-BD" sz="4400" b="1" cap="all" dirty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দ্বিপদ নামকরণের </a:t>
            </a:r>
            <a:r>
              <a:rPr lang="bn-BD" sz="4400" b="1" cap="all" dirty="0" smtClean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পদ্ধতি</a:t>
            </a:r>
            <a:endParaRPr lang="en-GB" sz="44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5570" y="1461980"/>
            <a:ext cx="887827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bn-BD" sz="3200" b="1" cap="all" dirty="0" smtClean="0">
                <a:ln w="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ভাষা  হবে  ল্যাটিন,</a:t>
            </a:r>
          </a:p>
          <a:p>
            <a:pPr marL="514350" indent="-514350">
              <a:buFont typeface="+mj-lt"/>
              <a:buAutoNum type="arabicPeriod"/>
            </a:pPr>
            <a:r>
              <a:rPr lang="bn-BD" sz="3200" b="1" cap="all" dirty="0" smtClean="0">
                <a:ln w="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নামের  দুইটি অংশ  থাকবে,</a:t>
            </a:r>
            <a:r>
              <a:rPr lang="en-US" sz="3200" b="1" cap="all" dirty="0" smtClean="0">
                <a:ln w="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3200" b="1" cap="all" dirty="0" smtClean="0">
              <a:ln w="0"/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bn-BD" sz="3200" b="1" cap="all" dirty="0" smtClean="0">
                <a:ln w="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প্রথমটি হবে গণ ও দ্বিতীয়টি হবে প্রজাতি,</a:t>
            </a:r>
          </a:p>
          <a:p>
            <a:pPr marL="514350" indent="-514350">
              <a:buFont typeface="+mj-lt"/>
              <a:buAutoNum type="arabicPeriod"/>
            </a:pPr>
            <a:r>
              <a:rPr lang="bn-BD" sz="3200" b="1" cap="all" dirty="0" smtClean="0">
                <a:ln w="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গণ নামের প্রথম  অক্ষর হবে  বড় হাতের  কারণ  এটি  বিশেষ্য,</a:t>
            </a:r>
          </a:p>
          <a:p>
            <a:pPr marL="514350" indent="-514350">
              <a:buFont typeface="+mj-lt"/>
              <a:buAutoNum type="arabicPeriod"/>
            </a:pPr>
            <a:r>
              <a:rPr lang="bn-BD" sz="3200" b="1" cap="all" dirty="0" smtClean="0">
                <a:ln w="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প্রজাতি নামের সকল অক্ষর হবে ছোট হাতের কারণ এটি বিশেষণ।</a:t>
            </a:r>
          </a:p>
          <a:p>
            <a:pPr marL="514350" indent="-514350">
              <a:buFont typeface="+mj-lt"/>
              <a:buAutoNum type="arabicPeriod"/>
            </a:pPr>
            <a:r>
              <a:rPr lang="bn-BD" sz="3200" b="1" cap="all" dirty="0" smtClean="0">
                <a:ln w="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বৈজ্ঞানিক নাম মুদ্রণের সময় ইটালিক হতে হবে, </a:t>
            </a:r>
          </a:p>
          <a:p>
            <a:pPr marL="514350" indent="-514350">
              <a:buFont typeface="+mj-lt"/>
              <a:buAutoNum type="arabicPeriod"/>
            </a:pPr>
            <a:r>
              <a:rPr lang="bn-BD" sz="3200" b="1" cap="all" dirty="0" smtClean="0">
                <a:ln w="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হাতে লেখার সময় গণ ও প্রজাতির নিচে আলাদা আলাদা দাগ দিতে হবে।</a:t>
            </a:r>
          </a:p>
          <a:p>
            <a:pPr marL="514350" indent="-514350">
              <a:buFont typeface="+mj-lt"/>
              <a:buAutoNum type="arabicPeriod"/>
            </a:pPr>
            <a:r>
              <a:rPr lang="bn-BD" sz="3200" b="1" cap="all" dirty="0" smtClean="0">
                <a:ln w="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নামটি  হবে অনন্য।  </a:t>
            </a:r>
            <a:endParaRPr lang="en-GB" sz="32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33841" y="3825298"/>
            <a:ext cx="1371600" cy="5830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Naja</a:t>
            </a:r>
            <a:endParaRPr lang="en-US" sz="3200" i="1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657841" y="3825297"/>
            <a:ext cx="1371600" cy="5830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naja</a:t>
            </a:r>
            <a:endParaRPr lang="en-US" sz="3200" i="1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833396" y="4910769"/>
            <a:ext cx="1371600" cy="5830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u="sng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</a:t>
            </a:r>
            <a:r>
              <a:rPr lang="en-US" sz="3200" b="1" u="sng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atla</a:t>
            </a:r>
            <a:endParaRPr lang="en-US" sz="3200" b="1" u="sng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204996" y="4910770"/>
            <a:ext cx="1371600" cy="5830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u="sng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</a:t>
            </a:r>
            <a:r>
              <a:rPr lang="en-US" sz="3200" b="1" u="sng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atla</a:t>
            </a:r>
            <a:r>
              <a:rPr lang="en-US" sz="3200" b="1" u="sng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b="1" u="sng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621418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0368" y="566104"/>
            <a:ext cx="3347678" cy="77254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4511" tIns="47255" rIns="94511" bIns="47255" rtlCol="0">
            <a:spAutoFit/>
          </a:bodyPr>
          <a:lstStyle/>
          <a:p>
            <a:r>
              <a:rPr lang="bn-BD" sz="4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জীবের </a:t>
            </a:r>
            <a:r>
              <a:rPr lang="bn-BD" sz="44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দ্বিপদ </a:t>
            </a:r>
            <a:r>
              <a:rPr lang="bn-BD" sz="4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নাম</a:t>
            </a:r>
            <a:endParaRPr lang="en-US" sz="44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000" y="1702276"/>
            <a:ext cx="2857500" cy="2143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8" r="20458" b="50000"/>
          <a:stretch/>
        </p:blipFill>
        <p:spPr>
          <a:xfrm>
            <a:off x="7100491" y="1338645"/>
            <a:ext cx="3122023" cy="2638425"/>
          </a:xfrm>
          <a:prstGeom prst="ellipse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43985" y="4335837"/>
            <a:ext cx="4343204" cy="1080318"/>
          </a:xfrm>
          <a:prstGeom prst="rect">
            <a:avLst/>
          </a:prstGeom>
          <a:noFill/>
        </p:spPr>
        <p:txBody>
          <a:bodyPr wrap="square" lIns="94511" tIns="47255" rIns="94511" bIns="47255" rtlCol="0">
            <a:spAutoFit/>
          </a:bodyPr>
          <a:lstStyle/>
          <a:p>
            <a:pPr algn="ctr"/>
            <a:r>
              <a:rPr lang="en-US" sz="3200" b="1" i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Artocarpus</a:t>
            </a:r>
            <a:r>
              <a:rPr lang="bn-BD" sz="32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heterophyllus</a:t>
            </a:r>
            <a:endParaRPr lang="en-US" sz="3200" b="1" i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50303" y="4644254"/>
            <a:ext cx="2965076" cy="1080318"/>
          </a:xfrm>
          <a:prstGeom prst="rect">
            <a:avLst/>
          </a:prstGeom>
          <a:noFill/>
        </p:spPr>
        <p:txBody>
          <a:bodyPr wrap="square" lIns="94511" tIns="47255" rIns="94511" bIns="47255" rtlCol="0">
            <a:spAutoFit/>
          </a:bodyPr>
          <a:lstStyle/>
          <a:p>
            <a:pPr algn="ctr"/>
            <a:r>
              <a:rPr lang="en-US" sz="3200" b="1" i="1" dirty="0">
                <a:latin typeface="NikoshBAN" pitchFamily="2" charset="0"/>
                <a:cs typeface="NikoshBAN" pitchFamily="2" charset="0"/>
              </a:rPr>
              <a:t>Homo sapiens</a:t>
            </a:r>
          </a:p>
        </p:txBody>
      </p:sp>
    </p:spTree>
    <p:extLst>
      <p:ext uri="{BB962C8B-B14F-4D97-AF65-F5344CB8AC3E}">
        <p14:creationId xmlns:p14="http://schemas.microsoft.com/office/powerpoint/2010/main" val="3474063830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41442" y="211273"/>
            <a:ext cx="5309878" cy="44298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4511" tIns="47255" rIns="94511" bIns="47255" rtlCol="0" anchor="ctr"/>
          <a:lstStyle/>
          <a:p>
            <a:pPr algn="ctr"/>
            <a:r>
              <a:rPr lang="bn-BD" sz="4000" b="1" cap="all" dirty="0" smtClean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মানুষের শ্রেণিবিন্যাস</a:t>
            </a:r>
            <a:endParaRPr lang="en-US" sz="4000" b="1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55129" y="1763901"/>
            <a:ext cx="5289214" cy="53838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4511" tIns="47255" rIns="94511" bIns="47255" rtlCol="0" anchor="ctr"/>
          <a:lstStyle/>
          <a:p>
            <a:pPr algn="ctr"/>
            <a:r>
              <a:rPr lang="en-US" sz="32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পর্ব</a:t>
            </a:r>
            <a:r>
              <a:rPr lang="en-US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(Phylum): </a:t>
            </a:r>
            <a:r>
              <a:rPr lang="en-US" sz="32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Chordata</a:t>
            </a:r>
            <a:endParaRPr lang="en-GB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79991" y="939884"/>
            <a:ext cx="5289214" cy="53838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4511" tIns="47255" rIns="94511" bIns="47255" rtlCol="0" anchor="ctr"/>
          <a:lstStyle/>
          <a:p>
            <a:pPr algn="ctr"/>
            <a:r>
              <a:rPr lang="en-US" sz="32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রাজ্য</a:t>
            </a:r>
            <a:r>
              <a:rPr lang="en-US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(Kingdom): Animalia</a:t>
            </a:r>
            <a:endParaRPr lang="en-GB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29698" y="3303436"/>
            <a:ext cx="5289214" cy="53838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4511" tIns="47255" rIns="94511" bIns="47255" rtlCol="0" anchor="ctr"/>
          <a:lstStyle/>
          <a:p>
            <a:pPr algn="ctr"/>
            <a:r>
              <a:rPr lang="bn-BD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বর্গ </a:t>
            </a:r>
            <a:r>
              <a:rPr lang="en-US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bn-BD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Order</a:t>
            </a:r>
            <a:r>
              <a:rPr lang="en-US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)</a:t>
            </a:r>
            <a:r>
              <a:rPr lang="bn-BD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en-US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Primate</a:t>
            </a:r>
            <a:endParaRPr lang="en-GB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81892" y="2552544"/>
            <a:ext cx="5289214" cy="53838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4511" tIns="47255" rIns="94511" bIns="47255" rtlCol="0" anchor="ctr"/>
          <a:lstStyle/>
          <a:p>
            <a:pPr algn="ctr"/>
            <a:r>
              <a:rPr lang="en-US" sz="32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(Class):  Mammalia</a:t>
            </a:r>
            <a:endParaRPr lang="en-GB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42843" y="4016242"/>
            <a:ext cx="5369000" cy="50831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4511" tIns="47255" rIns="94511" bIns="47255" rtlCol="0" anchor="ctr"/>
          <a:lstStyle/>
          <a:p>
            <a:pPr algn="ctr"/>
            <a:r>
              <a:rPr lang="bn-BD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গোত্র </a:t>
            </a:r>
            <a:r>
              <a:rPr lang="en-US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bn-BD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Family</a:t>
            </a:r>
            <a:r>
              <a:rPr lang="en-US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)</a:t>
            </a:r>
            <a:r>
              <a:rPr lang="bn-BD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en-US" sz="32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Hominidae</a:t>
            </a:r>
            <a:endParaRPr lang="en-GB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416315" y="4764054"/>
            <a:ext cx="5369000" cy="50831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4511" tIns="47255" rIns="94511" bIns="47255" rtlCol="0" anchor="ctr"/>
          <a:lstStyle/>
          <a:p>
            <a:pPr algn="ctr"/>
            <a:r>
              <a:rPr lang="bn-BD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গণ (Genus</a:t>
            </a:r>
            <a:r>
              <a:rPr lang="en-US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)</a:t>
            </a:r>
            <a:r>
              <a:rPr lang="bn-BD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en-US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i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Homo</a:t>
            </a:r>
            <a:r>
              <a:rPr lang="bn-BD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GB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44743" y="5429727"/>
            <a:ext cx="6081393" cy="50831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4511" tIns="47255" rIns="94511" bIns="47255" rtlCol="0" anchor="ctr"/>
          <a:lstStyle/>
          <a:p>
            <a:pPr algn="ctr"/>
            <a:r>
              <a:rPr lang="bn-BD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প্রজাতি </a:t>
            </a:r>
            <a:r>
              <a:rPr lang="en-US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bn-BD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Species</a:t>
            </a:r>
            <a:r>
              <a:rPr lang="en-US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)</a:t>
            </a:r>
            <a:r>
              <a:rPr lang="bn-BD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en-US" sz="3200" i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Homo sapiens</a:t>
            </a:r>
            <a:endParaRPr lang="en-GB" sz="3200" i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0666" y="976008"/>
            <a:ext cx="2998804" cy="413138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591996602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725854" y="1383798"/>
            <a:ext cx="3023185" cy="6096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4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8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5855" y="2297463"/>
            <a:ext cx="111528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R"/>
            </a:pP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শ্রেণিবিন্যাস কী?</a:t>
            </a:r>
          </a:p>
          <a:p>
            <a:pPr marL="514350" indent="-514350">
              <a:buAutoNum type="arabicParenR"/>
            </a:pPr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শ্রেণিবিন্যাসের ধাপ কয়টি?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6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14350" indent="-514350">
              <a:buAutoNum type="arabicParenR"/>
            </a:pPr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ট্যাক্সন কী? </a:t>
            </a:r>
            <a:endParaRPr lang="en-US" sz="36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14350" indent="-514350">
              <a:buAutoNum type="arabicParenR"/>
            </a:pP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দ্বিপদ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নামকরণ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বোঝায়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8718747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2"/>
          <a:stretch/>
        </p:blipFill>
        <p:spPr>
          <a:xfrm>
            <a:off x="203579" y="347001"/>
            <a:ext cx="2920621" cy="1855633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333163" y="1128856"/>
            <a:ext cx="3505200" cy="6096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6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600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6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3889" y="2891747"/>
            <a:ext cx="88437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b="1" dirty="0" smtClean="0">
                <a:ln w="12700"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শ্রেণিবিন্যাসের প্রয়োজনীয়তা লিখ</a:t>
            </a:r>
            <a:r>
              <a:rPr lang="bn-BD" sz="4400" b="1" dirty="0" smtClean="0">
                <a:ln w="12700">
                  <a:solidFill>
                    <a:schemeClr val="tx1"/>
                  </a:solidFill>
                </a:ln>
                <a:effectLst/>
                <a:latin typeface="NikoshBAN" pitchFamily="2" charset="0"/>
                <a:cs typeface="NikoshBAN" pitchFamily="2" charset="0"/>
              </a:rPr>
              <a:t>।   </a:t>
            </a:r>
            <a:endParaRPr lang="en-US" sz="4400" b="1" dirty="0">
              <a:ln w="12700">
                <a:solidFill>
                  <a:schemeClr val="tx1"/>
                </a:solidFill>
              </a:ln>
              <a:effectLst/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761993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818357" y="734168"/>
            <a:ext cx="6407150" cy="2153154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sz="3600" b="1" dirty="0" err="1" smtClean="0">
                <a:solidFill>
                  <a:srgbClr val="000000"/>
                </a:solidFill>
                <a:latin typeface="NikoshBAN"/>
                <a:cs typeface="NikoshBAN" panose="02000000000000000000" pitchFamily="2" charset="0"/>
              </a:rPr>
              <a:t>মোঃ</a:t>
            </a:r>
            <a:r>
              <a:rPr lang="en-US" sz="3600" b="1" dirty="0" smtClean="0">
                <a:solidFill>
                  <a:srgbClr val="000000"/>
                </a:solidFill>
                <a:latin typeface="NikoshBAN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NikoshBAN"/>
                <a:cs typeface="NikoshBAN" panose="02000000000000000000" pitchFamily="2" charset="0"/>
              </a:rPr>
              <a:t>গাজীউর</a:t>
            </a:r>
            <a:r>
              <a:rPr lang="en-US" sz="3600" b="1" dirty="0" smtClean="0">
                <a:solidFill>
                  <a:srgbClr val="000000"/>
                </a:solidFill>
                <a:latin typeface="NikoshBAN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NikoshBAN"/>
                <a:cs typeface="NikoshBAN" panose="02000000000000000000" pitchFamily="2" charset="0"/>
              </a:rPr>
              <a:t>রহমান</a:t>
            </a:r>
            <a:endParaRPr lang="en-US" sz="3600" b="1" dirty="0" smtClean="0">
              <a:solidFill>
                <a:srgbClr val="000000"/>
              </a:solidFill>
              <a:latin typeface="NikoshBAN"/>
              <a:cs typeface="NikoshBAN" panose="02000000000000000000" pitchFamily="2" charset="0"/>
            </a:endParaRPr>
          </a:p>
          <a:p>
            <a:pPr algn="ctr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sz="3600" b="1" dirty="0" err="1" smtClean="0">
                <a:solidFill>
                  <a:srgbClr val="000000"/>
                </a:solidFill>
                <a:latin typeface="NikoshBAN"/>
                <a:cs typeface="NikoshBAN" panose="02000000000000000000" pitchFamily="2" charset="0"/>
              </a:rPr>
              <a:t>প্রভাষক</a:t>
            </a:r>
            <a:r>
              <a:rPr lang="en-US" sz="3600" b="1" dirty="0">
                <a:solidFill>
                  <a:srgbClr val="000000"/>
                </a:solidFill>
                <a:latin typeface="NikoshBAN"/>
                <a:cs typeface="NikoshBAN" panose="02000000000000000000" pitchFamily="2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NikoshBAN"/>
                <a:cs typeface="NikoshBAN" panose="02000000000000000000" pitchFamily="2" charset="0"/>
              </a:rPr>
              <a:t>(</a:t>
            </a:r>
            <a:r>
              <a:rPr lang="en-US" sz="3600" b="1" dirty="0" err="1" smtClean="0">
                <a:solidFill>
                  <a:srgbClr val="000000"/>
                </a:solidFill>
                <a:latin typeface="NikoshBAN"/>
                <a:cs typeface="NikoshBAN" panose="02000000000000000000" pitchFamily="2" charset="0"/>
              </a:rPr>
              <a:t>জীববিজ্ঞান</a:t>
            </a:r>
            <a:r>
              <a:rPr lang="en-US" sz="3600" b="1" dirty="0" smtClean="0">
                <a:solidFill>
                  <a:srgbClr val="000000"/>
                </a:solidFill>
                <a:latin typeface="NikoshBAN"/>
                <a:cs typeface="NikoshBAN" panose="02000000000000000000" pitchFamily="2" charset="0"/>
              </a:rPr>
              <a:t>)</a:t>
            </a:r>
          </a:p>
          <a:p>
            <a:pPr algn="ctr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sz="3600" b="1" dirty="0" err="1" smtClean="0">
                <a:solidFill>
                  <a:srgbClr val="000000"/>
                </a:solidFill>
                <a:latin typeface="NikoshBAN"/>
                <a:cs typeface="NikoshBAN" panose="02000000000000000000" pitchFamily="2" charset="0"/>
              </a:rPr>
              <a:t>সমুজ</a:t>
            </a:r>
            <a:r>
              <a:rPr lang="en-US" sz="3600" b="1" dirty="0" smtClean="0">
                <a:solidFill>
                  <a:srgbClr val="000000"/>
                </a:solidFill>
                <a:latin typeface="NikoshBAN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NikoshBAN"/>
                <a:cs typeface="NikoshBAN" panose="02000000000000000000" pitchFamily="2" charset="0"/>
              </a:rPr>
              <a:t>আলী</a:t>
            </a:r>
            <a:r>
              <a:rPr lang="en-US" sz="3600" b="1" dirty="0" smtClean="0">
                <a:solidFill>
                  <a:srgbClr val="000000"/>
                </a:solidFill>
                <a:latin typeface="NikoshBAN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NikoshBAN"/>
                <a:cs typeface="NikoshBAN" panose="02000000000000000000" pitchFamily="2" charset="0"/>
              </a:rPr>
              <a:t>স্কুল</a:t>
            </a:r>
            <a:r>
              <a:rPr lang="en-US" sz="3600" b="1" dirty="0" smtClean="0">
                <a:solidFill>
                  <a:srgbClr val="000000"/>
                </a:solidFill>
                <a:latin typeface="NikoshBAN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NikoshBAN"/>
                <a:cs typeface="NikoshBAN" panose="02000000000000000000" pitchFamily="2" charset="0"/>
              </a:rPr>
              <a:t>এন্ড</a:t>
            </a:r>
            <a:r>
              <a:rPr lang="en-US" sz="3600" b="1" dirty="0" smtClean="0">
                <a:solidFill>
                  <a:srgbClr val="000000"/>
                </a:solidFill>
                <a:latin typeface="NikoshBAN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NikoshBAN"/>
                <a:cs typeface="NikoshBAN" panose="02000000000000000000" pitchFamily="2" charset="0"/>
              </a:rPr>
              <a:t>কলেজ</a:t>
            </a:r>
            <a:endParaRPr lang="en-US" sz="3600" b="1" dirty="0" smtClean="0">
              <a:solidFill>
                <a:srgbClr val="000000"/>
              </a:solidFill>
              <a:latin typeface="NikoshBAN"/>
              <a:cs typeface="NikoshBAN" panose="02000000000000000000" pitchFamily="2" charset="0"/>
            </a:endParaRPr>
          </a:p>
          <a:p>
            <a:pPr algn="ctr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sz="3600" b="1" dirty="0" err="1" smtClean="0">
                <a:solidFill>
                  <a:srgbClr val="000000"/>
                </a:solidFill>
                <a:latin typeface="NikoshBAN"/>
                <a:cs typeface="NikoshBAN" panose="02000000000000000000" pitchFamily="2" charset="0"/>
              </a:rPr>
              <a:t>দোয়ারাবাজার</a:t>
            </a:r>
            <a:r>
              <a:rPr lang="en-US" sz="3600" b="1" dirty="0" smtClean="0">
                <a:solidFill>
                  <a:srgbClr val="000000"/>
                </a:solidFill>
                <a:latin typeface="NikoshBAN"/>
                <a:cs typeface="NikoshBAN" panose="02000000000000000000" pitchFamily="2" charset="0"/>
              </a:rPr>
              <a:t>, </a:t>
            </a:r>
            <a:r>
              <a:rPr lang="en-US" sz="3600" b="1" dirty="0" err="1" smtClean="0">
                <a:solidFill>
                  <a:srgbClr val="000000"/>
                </a:solidFill>
                <a:latin typeface="NikoshBAN"/>
                <a:cs typeface="NikoshBAN" panose="02000000000000000000" pitchFamily="2" charset="0"/>
              </a:rPr>
              <a:t>সুনামগঞ্জ</a:t>
            </a:r>
            <a:r>
              <a:rPr lang="en-US" sz="3600" b="1" dirty="0" smtClean="0">
                <a:solidFill>
                  <a:srgbClr val="000000"/>
                </a:solidFill>
                <a:latin typeface="NikoshBAN"/>
                <a:cs typeface="NikoshBAN" panose="02000000000000000000" pitchFamily="2" charset="0"/>
              </a:rPr>
              <a:t>।</a:t>
            </a:r>
            <a:endParaRPr lang="en-US" sz="3600" b="1" dirty="0" smtClean="0">
              <a:solidFill>
                <a:srgbClr val="000000"/>
              </a:solidFill>
              <a:latin typeface="NikoshBAN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18357" y="3778883"/>
            <a:ext cx="6407150" cy="146617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bn-BD" sz="32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32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bn-BD" sz="32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একাদশ-দ্বাদশ </a:t>
            </a:r>
            <a:r>
              <a:rPr lang="bn-BD" sz="32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32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algn="ctr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bn-BD" sz="32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জীববিজ্ঞান দ্বিতীয় পত্র</a:t>
            </a:r>
            <a:endParaRPr lang="en-US" sz="32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algn="ctr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sz="32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32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– </a:t>
            </a:r>
            <a:r>
              <a:rPr lang="en-US" sz="32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প্রথম</a:t>
            </a:r>
            <a:r>
              <a:rPr lang="en-US" sz="32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3" b="3482"/>
          <a:stretch>
            <a:fillRect/>
          </a:stretch>
        </p:blipFill>
        <p:spPr bwMode="auto">
          <a:xfrm>
            <a:off x="7446683" y="734168"/>
            <a:ext cx="3737019" cy="4968831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4839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914400"/>
            <a:ext cx="5486400" cy="54864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6019800" y="1448937"/>
            <a:ext cx="4739640" cy="6096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8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ধন্যবাদ </a:t>
            </a:r>
            <a:endParaRPr lang="en-US" sz="8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9498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6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8573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2718" cy="711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0427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2718" cy="711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3819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41173" y="196948"/>
            <a:ext cx="19928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54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86486" y="1120278"/>
            <a:ext cx="1070551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অরীয়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প্রতিসাম্যতা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পর্বের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 (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জাহাঙ্গীরনগর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ভার্সিটি-১৯)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বৈচিত্র্যর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কারণে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জাতের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সৃষ্টি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পর্বের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অপ্রকৃত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সিলোম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 (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ঢাকা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ভার্সিটি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ভর্তি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পরীক্ষা-১৮)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পর্বের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সিলোম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 (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রাজশাহী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ভার্সিটি-১৯)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অ্যামিবা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প্রতিসাম্যতা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প্রদর্শন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 (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কবি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নজরুল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ভার্সিটি-১৭)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পর্বের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জীবে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দুটি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ভ্রুনীয়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স্তর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রাজশাহী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ভার্সিটি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ভর্তি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পরীক্ষা-১৭)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যাদের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পৌষ্টিক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নালি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 (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জাহাঙ্গীরনগর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ভার্সিটি-১৭)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শামুক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প্রতিসাম্যতা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প্রদর্শন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রাজশাহী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ভার্সিটি-২০০৯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endParaRPr lang="en-US" sz="32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ভলভক্স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প্রতিসাম্যতা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প্রদর্শন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চট্রগ্রাম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ভার্সিটি-১৫)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দ্বিপদ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নামকরনের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জনক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 (ইসলামী-১৫,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চট্রগ্রাম-১৪, রাজশাহী-২০০৪) </a:t>
            </a:r>
          </a:p>
        </p:txBody>
      </p:sp>
    </p:spTree>
    <p:extLst>
      <p:ext uri="{BB962C8B-B14F-4D97-AF65-F5344CB8AC3E}">
        <p14:creationId xmlns:p14="http://schemas.microsoft.com/office/powerpoint/2010/main" val="15748086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816603" y="490614"/>
            <a:ext cx="10296352" cy="806824"/>
          </a:xfrm>
          <a:prstGeom prst="roundRect">
            <a:avLst>
              <a:gd name="adj" fmla="val 11495"/>
            </a:avLst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3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শিক্ষার্থী বন্ধুরা বলোতো দেখি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নিচের </a:t>
            </a:r>
            <a:r>
              <a:rPr lang="bn-BD" sz="3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ছকে কী</a:t>
            </a:r>
            <a:r>
              <a:rPr lang="en-US" sz="3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দেখানো হচ্ছে?</a:t>
            </a:r>
            <a:endParaRPr lang="en-US" sz="36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03" y="1567542"/>
            <a:ext cx="5573530" cy="42250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6" b="3784"/>
          <a:stretch/>
        </p:blipFill>
        <p:spPr>
          <a:xfrm>
            <a:off x="6657182" y="1567543"/>
            <a:ext cx="4455773" cy="42250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47485747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0325" y="2535388"/>
            <a:ext cx="3103419" cy="665018"/>
          </a:xfrm>
          <a:prstGeom prst="rect">
            <a:avLst/>
          </a:prstGeom>
          <a:solidFill>
            <a:schemeClr val="bg1"/>
          </a:solidFill>
          <a:ln w="76200">
            <a:noFill/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08341" tIns="54170" rIns="108341" bIns="54170"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all" dirty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4400" b="1" cap="all" dirty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শ্রে</a:t>
            </a:r>
            <a:r>
              <a:rPr lang="en-US" sz="4400" b="1" cap="all" dirty="0" err="1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ণিবিন্যাস</a:t>
            </a:r>
            <a:endParaRPr lang="en-US" sz="4400" b="1" cap="all" dirty="0">
              <a:ln w="0">
                <a:noFill/>
              </a:ln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31" b="4843"/>
          <a:stretch/>
        </p:blipFill>
        <p:spPr>
          <a:xfrm>
            <a:off x="3643744" y="782961"/>
            <a:ext cx="7781060" cy="4682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10426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0727" y="5797609"/>
            <a:ext cx="2981537" cy="47064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4511" tIns="47255" rIns="94511" bIns="47255" rtlCol="0" anchor="ctr"/>
          <a:lstStyle/>
          <a:p>
            <a:pPr algn="ctr"/>
            <a:r>
              <a:rPr lang="bn-BD" sz="3200" i="1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Panthera</a:t>
            </a:r>
            <a:endParaRPr lang="en-GB" sz="3200" i="1" dirty="0">
              <a:ln>
                <a:solidFill>
                  <a:prstClr val="black"/>
                </a:solidFill>
              </a:ln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70436" y="5805797"/>
            <a:ext cx="1680882" cy="46245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4511" tIns="47255" rIns="94511" bIns="47255" rtlCol="0" anchor="ctr"/>
          <a:lstStyle/>
          <a:p>
            <a:pPr algn="ctr"/>
            <a:r>
              <a:rPr lang="bn-BD" sz="3200" i="1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tigris</a:t>
            </a:r>
            <a:endParaRPr lang="en-GB" sz="3200" i="1" dirty="0">
              <a:ln>
                <a:solidFill>
                  <a:prstClr val="black"/>
                </a:solidFill>
              </a:ln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1886" y="129256"/>
            <a:ext cx="9120249" cy="54236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4511" tIns="47255" rIns="94511" bIns="47255" rtlCol="0" anchor="ctr"/>
          <a:lstStyle/>
          <a:p>
            <a:pPr algn="ctr"/>
            <a:r>
              <a:rPr lang="bn-IN" sz="32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শিক্ষার্থী বন্ধুরা বলোতো দেখি</a:t>
            </a:r>
            <a:r>
              <a:rPr lang="en-US" sz="32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নিচের ছবিতে কি দেখানো হচ্ছে</a:t>
            </a:r>
            <a:r>
              <a:rPr lang="bn-IN" sz="32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1491" y="764671"/>
            <a:ext cx="4801777" cy="54236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4511" tIns="47255" rIns="94511" bIns="47255" rtlCol="0" anchor="ctr"/>
          <a:lstStyle/>
          <a:p>
            <a:pPr algn="ctr"/>
            <a:r>
              <a:rPr lang="bn-BD" sz="32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এই নামটিতে কয়টি পদ </a:t>
            </a:r>
            <a:r>
              <a:rPr lang="bn-BD" sz="32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2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32" y="1595108"/>
            <a:ext cx="7378355" cy="415374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7" name="Rectangle 6"/>
          <p:cNvSpPr/>
          <p:nvPr/>
        </p:nvSpPr>
        <p:spPr>
          <a:xfrm>
            <a:off x="5343896" y="759992"/>
            <a:ext cx="47883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cap="all" dirty="0" err="1">
                <a:ln w="0">
                  <a:noFill/>
                </a:ln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দ্বিপদ</a:t>
            </a:r>
            <a:r>
              <a:rPr lang="en-US" sz="4400" b="1" cap="all" dirty="0">
                <a:ln w="0">
                  <a:noFill/>
                </a:ln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cap="all" dirty="0" err="1" smtClean="0">
                <a:ln w="0">
                  <a:noFill/>
                </a:ln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নামকর</a:t>
            </a:r>
            <a:r>
              <a:rPr lang="bn-IN" sz="4400" b="1" cap="all" dirty="0" smtClean="0">
                <a:ln w="0">
                  <a:noFill/>
                </a:ln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ণ </a:t>
            </a:r>
            <a:endParaRPr lang="en-US" sz="4400" b="1" cap="all" dirty="0">
              <a:ln w="0">
                <a:noFill/>
              </a:ln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656619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4" grpId="1" animBg="1"/>
      <p:bldP spid="5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248468" y="1833815"/>
            <a:ext cx="49530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আমাদের আজকের </a:t>
            </a:r>
            <a:r>
              <a:rPr lang="bn-BD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 </a:t>
            </a:r>
            <a:endParaRPr lang="en-US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1178224" y="3032233"/>
            <a:ext cx="8849081" cy="1536411"/>
          </a:xfrm>
          <a:prstGeom prst="rightArrow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শ্রেণিবিন্যাসের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প্রয়োজনীয়তা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দ্বিপদ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নামকরণ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69" y="1112258"/>
            <a:ext cx="2410211" cy="2209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68338931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8376" y="734135"/>
            <a:ext cx="3581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b="1" dirty="0" smtClean="0">
                <a:ln w="12700">
                  <a:solidFill>
                    <a:schemeClr val="tx1"/>
                  </a:solidFill>
                </a:ln>
                <a:effectLst/>
                <a:latin typeface="NikoshBAN" pitchFamily="2" charset="0"/>
                <a:cs typeface="NikoshBAN" pitchFamily="2" charset="0"/>
              </a:rPr>
              <a:t>শিখনফল</a:t>
            </a:r>
            <a:r>
              <a:rPr lang="bn-BD" sz="4400" b="1" dirty="0" smtClean="0">
                <a:ln w="12700">
                  <a:solidFill>
                    <a:schemeClr val="tx1"/>
                  </a:solidFill>
                </a:ln>
                <a:solidFill>
                  <a:srgbClr val="008000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endParaRPr lang="en-US" sz="4400" b="1" dirty="0">
              <a:ln w="12700">
                <a:solidFill>
                  <a:schemeClr val="tx1"/>
                </a:solidFill>
              </a:ln>
              <a:solidFill>
                <a:srgbClr val="008000"/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0035" y="2529445"/>
            <a:ext cx="955963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bn-BD" sz="3200" b="1" cap="all" dirty="0">
                <a:ln w="0">
                  <a:noFill/>
                </a:ln>
                <a:latin typeface="NikoshBAN" pitchFamily="2" charset="0"/>
                <a:cs typeface="NikoshBAN" pitchFamily="2" charset="0"/>
              </a:rPr>
              <a:t>শ্রে</a:t>
            </a:r>
            <a:r>
              <a:rPr lang="en-US" sz="3200" b="1" cap="all" dirty="0" err="1">
                <a:ln w="0">
                  <a:noFill/>
                </a:ln>
                <a:latin typeface="NikoshBAN" pitchFamily="2" charset="0"/>
                <a:cs typeface="NikoshBAN" pitchFamily="2" charset="0"/>
              </a:rPr>
              <a:t>ণিবিন্যা</a:t>
            </a:r>
            <a:r>
              <a:rPr lang="bn-BD" sz="3200" b="1" cap="all" dirty="0">
                <a:ln w="0">
                  <a:noFill/>
                </a:ln>
                <a:latin typeface="NikoshBAN" pitchFamily="2" charset="0"/>
                <a:cs typeface="NikoshBAN" pitchFamily="2" charset="0"/>
              </a:rPr>
              <a:t>স</a:t>
            </a:r>
            <a:r>
              <a:rPr lang="en-US" sz="3200" b="1" cap="all" dirty="0">
                <a:ln w="0">
                  <a:noFill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cap="all" dirty="0">
                <a:ln w="0">
                  <a:noFill/>
                </a:ln>
                <a:latin typeface="NikoshBAN" pitchFamily="2" charset="0"/>
                <a:cs typeface="NikoshBAN" pitchFamily="2" charset="0"/>
              </a:rPr>
              <a:t>কী তা বলতে</a:t>
            </a:r>
            <a:r>
              <a:rPr lang="bn-BD" sz="3200" b="1" dirty="0">
                <a:latin typeface="NikoshBAN"/>
                <a:cs typeface="NikoshBAN" pitchFamily="2" charset="0"/>
              </a:rPr>
              <a:t> পারবে</a:t>
            </a:r>
            <a:r>
              <a:rPr lang="bn-BD" sz="3200" b="1" dirty="0" smtClean="0">
                <a:latin typeface="NikoshBAN"/>
                <a:cs typeface="NikoshBAN" pitchFamily="2" charset="0"/>
              </a:rPr>
              <a:t>;</a:t>
            </a:r>
            <a:endParaRPr lang="en-US" sz="3200" b="1" dirty="0" smtClean="0">
              <a:latin typeface="NikoshBAN"/>
              <a:cs typeface="NikoshBAN" pitchFamily="2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bn-BD" sz="32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শ্রেণিবিন্যাসের উদ্দেশ্য </a:t>
            </a:r>
            <a:r>
              <a:rPr lang="bn-BD" sz="3200" b="1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 </a:t>
            </a:r>
            <a:r>
              <a:rPr lang="bn-BD" sz="32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  পারবে</a:t>
            </a:r>
            <a:r>
              <a:rPr lang="bn-BD" sz="3200" b="1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  <a:endParaRPr lang="en-US" sz="3200" b="1" dirty="0" smtClean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শ্রেণিবিন্যাসের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প্রয়োজনীয়তা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বিশ্লেষণ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BD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2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াণীকে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শ্রেণিতে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নীতি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দ্বিপদ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নামকরণের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নিয়ম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8376" y="1677035"/>
            <a:ext cx="5388413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ctr" anchorCtr="1">
            <a:spAutoFit/>
          </a:bodyPr>
          <a:lstStyle/>
          <a:p>
            <a:r>
              <a:rPr lang="bn-BD" sz="36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 পাঠ শেষে শিক্ষার্থীরা---</a:t>
            </a:r>
            <a:endParaRPr lang="en-US" sz="3600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072" y="778786"/>
            <a:ext cx="2705099" cy="144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580705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4924" y="2434442"/>
            <a:ext cx="5146002" cy="294716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6370727" y="407241"/>
            <a:ext cx="5302717" cy="1741714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08341" tIns="54170" rIns="108341" bIns="54170" rtlCol="0" anchor="ctr"/>
          <a:lstStyle/>
          <a:p>
            <a:pPr algn="ctr"/>
            <a:r>
              <a:rPr lang="bn-BD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পারস্পরিক সাদৃশ্য ও বৈসাদৃশ্যের উপর ভিত্তি করে জীবকে বিভিন্ন দলে সজ্জিতকরণকে  শ্রেণিবিন্যাস বলে।</a:t>
            </a:r>
            <a:endParaRPr lang="en-GB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28337" y="266892"/>
            <a:ext cx="5638882" cy="89630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8341" tIns="54170" rIns="108341" bIns="54170" rtlCol="0" anchor="ctr"/>
          <a:lstStyle/>
          <a:p>
            <a:pPr algn="ctr"/>
            <a:r>
              <a:rPr lang="bn-BD" sz="40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4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শ্রেণিবিন্যাস কাকে বলে? </a:t>
            </a:r>
            <a:endParaRPr lang="en-GB" sz="4000" b="1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11619" y="1172396"/>
            <a:ext cx="5259108" cy="193798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22786" tIns="61393" rIns="122786" bIns="61393" rtlCol="0" anchor="ctr"/>
          <a:lstStyle/>
          <a:p>
            <a:pPr algn="ctr"/>
            <a:r>
              <a:rPr lang="bn-BD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শ্রেণিবিন্যাসের লক্ষ্য-এই বিশাল ও বৈচিত্র্যময় জীবজগৎকে সহজ ভাবে অল্প পরিশ্রমে এবং অল্প সময়ে সঠিক ভাবে জানা।</a:t>
            </a:r>
            <a:endParaRPr lang="en-GB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03635" y="3117947"/>
            <a:ext cx="5376532" cy="89630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8341" tIns="54170" rIns="108341" bIns="54170" rtlCol="0" anchor="ctr"/>
          <a:lstStyle/>
          <a:p>
            <a:pPr algn="ctr"/>
            <a:r>
              <a:rPr lang="bn-BD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ছবিটি দেখে কিছু বুঝতে পারছ? </a:t>
            </a:r>
            <a:endParaRPr lang="en-GB" sz="32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11619" y="4013790"/>
            <a:ext cx="4232277" cy="89630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8341" tIns="54170" rIns="108341" bIns="54170" rtlCol="0" anchor="ctr"/>
          <a:lstStyle/>
          <a:p>
            <a:pPr algn="ctr"/>
            <a:r>
              <a:rPr lang="bn-BD" sz="40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জীবের শ্রেণিবিন্যাস। 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18912" y="4933452"/>
            <a:ext cx="5152355" cy="89630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8341" tIns="54170" rIns="108341" bIns="54170" rtlCol="0" anchor="ctr"/>
          <a:lstStyle/>
          <a:p>
            <a:pPr algn="ctr"/>
            <a:r>
              <a:rPr lang="bn-BD" sz="40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শ্রেণিবিন্যাসের লক্ষ কী? </a:t>
            </a:r>
            <a:endParaRPr lang="en-GB" sz="4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317092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/>
      <p:bldP spid="6" grpId="0" animBg="1"/>
      <p:bldP spid="6" grpId="1" animBg="1"/>
      <p:bldP spid="7" grpId="0" animBg="1"/>
      <p:bldP spid="7" grpId="1" animBg="1"/>
      <p:bldP spid="9" grpId="0" animBg="1"/>
      <p:bldP spid="9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0027" y="5351418"/>
            <a:ext cx="3173506" cy="71717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4511" tIns="47255" rIns="94511" bIns="47255" rtlCol="0" anchor="ctr"/>
          <a:lstStyle/>
          <a:p>
            <a:pPr algn="ctr"/>
            <a:r>
              <a:rPr lang="bn-BD" sz="3200" b="1" cap="all" dirty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ক্যারোলাস লিনিয়াস</a:t>
            </a:r>
            <a:endParaRPr lang="en-GB" sz="32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961" r="9754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530" r="13398" b="16334"/>
          <a:stretch/>
        </p:blipFill>
        <p:spPr>
          <a:xfrm>
            <a:off x="731392" y="1371600"/>
            <a:ext cx="3012141" cy="3594100"/>
          </a:xfrm>
          <a:prstGeom prst="ellipse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Rectangle 5"/>
          <p:cNvSpPr/>
          <p:nvPr/>
        </p:nvSpPr>
        <p:spPr>
          <a:xfrm>
            <a:off x="4680947" y="1371600"/>
            <a:ext cx="4133862" cy="7620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4511" tIns="47255" rIns="94511" bIns="47255" rtlCol="0" anchor="ctr"/>
          <a:lstStyle/>
          <a:p>
            <a:pPr algn="ctr"/>
            <a:r>
              <a:rPr lang="bn-BD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Systema Naturae</a:t>
            </a:r>
            <a:endParaRPr lang="en-GB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ight Arrow 6"/>
          <p:cNvSpPr/>
          <p:nvPr/>
        </p:nvSpPr>
        <p:spPr>
          <a:xfrm rot="5400000">
            <a:off x="6221544" y="2217230"/>
            <a:ext cx="403412" cy="491855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4511" tIns="47255" rIns="94511" bIns="47255" rtlCol="0" anchor="ctr"/>
          <a:lstStyle/>
          <a:p>
            <a:pPr algn="ctr"/>
            <a:endParaRPr lang="en-US" sz="1588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1843" y="427362"/>
            <a:ext cx="5849471" cy="73958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4511" tIns="47255" rIns="94511" bIns="47255" rtlCol="0" anchor="ctr"/>
          <a:lstStyle/>
          <a:p>
            <a:pPr algn="ctr"/>
            <a:r>
              <a:rPr lang="bn-BD" sz="4000" b="1" cap="all" dirty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দ্বিপদ নামকরণ নীতি প্রবর্তন করেন-</a:t>
            </a:r>
            <a:endParaRPr lang="en-GB" sz="40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386471" y="3168650"/>
            <a:ext cx="4428338" cy="158623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4511" tIns="47255" rIns="94511" bIns="47255" rtlCol="0" anchor="ctr"/>
          <a:lstStyle/>
          <a:p>
            <a:pPr algn="ctr"/>
            <a:r>
              <a:rPr lang="bn-BD" sz="3600" b="1" cap="all" dirty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cap="all" dirty="0" smtClean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এই বইটি ১৭৫৩ সালে সুইডিশ বিজ্ঞানী ক্যারোলাস লিনিয়াস</a:t>
            </a:r>
            <a:r>
              <a:rPr lang="en-US" sz="3600" b="1" cap="all" dirty="0" smtClean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3600" b="1" cap="all" dirty="0" smtClean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রচনা করেন।     </a:t>
            </a:r>
            <a:endParaRPr lang="en-GB" sz="36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176" y="1371801"/>
            <a:ext cx="2669156" cy="399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220258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- 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plate - 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template - 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template - 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1480</TotalTime>
  <Words>576</Words>
  <Application>Microsoft Office PowerPoint</Application>
  <PresentationFormat>Custom</PresentationFormat>
  <Paragraphs>99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Office Theme</vt:lpstr>
      <vt:lpstr>2_Office Theme</vt:lpstr>
      <vt:lpstr>1_template - New</vt:lpstr>
      <vt:lpstr>3_Office Theme</vt:lpstr>
      <vt:lpstr>4_Office Theme</vt:lpstr>
      <vt:lpstr>template - New</vt:lpstr>
      <vt:lpstr>2_template - New</vt:lpstr>
      <vt:lpstr>3_template - 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Raiyan Islam</dc:creator>
  <cp:lastModifiedBy>BC</cp:lastModifiedBy>
  <cp:revision>178</cp:revision>
  <dcterms:created xsi:type="dcterms:W3CDTF">2019-10-20T05:53:29Z</dcterms:created>
  <dcterms:modified xsi:type="dcterms:W3CDTF">2026-07-31T09:35:32Z</dcterms:modified>
</cp:coreProperties>
</file>