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82" r:id="rId2"/>
    <p:sldId id="272" r:id="rId3"/>
    <p:sldId id="273" r:id="rId4"/>
    <p:sldId id="259" r:id="rId5"/>
    <p:sldId id="275" r:id="rId6"/>
    <p:sldId id="276" r:id="rId7"/>
    <p:sldId id="277" r:id="rId8"/>
    <p:sldId id="274" r:id="rId9"/>
    <p:sldId id="271" r:id="rId10"/>
    <p:sldId id="263" r:id="rId11"/>
    <p:sldId id="266" r:id="rId12"/>
    <p:sldId id="279" r:id="rId13"/>
    <p:sldId id="280" r:id="rId14"/>
    <p:sldId id="281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ABFA9A-60B7-4839-81F5-1174425FF625}">
          <p14:sldIdLst>
            <p14:sldId id="282"/>
            <p14:sldId id="272"/>
            <p14:sldId id="273"/>
            <p14:sldId id="259"/>
            <p14:sldId id="275"/>
            <p14:sldId id="276"/>
            <p14:sldId id="277"/>
            <p14:sldId id="274"/>
            <p14:sldId id="271"/>
            <p14:sldId id="263"/>
            <p14:sldId id="266"/>
            <p14:sldId id="279"/>
            <p14:sldId id="280"/>
            <p14:sldId id="281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67F2F-D0BB-445E-9D87-97CFF8E381E7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BD6C1-4079-44A5-A393-A77181CACB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839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5BD6C1-4079-44A5-A393-A77181CACB1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344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5BD6C1-4079-44A5-A393-A77181CACB1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523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5BD6C1-4079-44A5-A393-A77181CACB1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31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5BD6C1-4079-44A5-A393-A77181CACB1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349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5BD6C1-4079-44A5-A393-A77181CACB1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775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15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6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06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5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5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7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56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82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96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04-07-2025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1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12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Class Seven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জ্যামিতি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নবম</a:t>
            </a:r>
            <a:r>
              <a:rPr lang="en-US" sz="5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endParaRPr lang="en-US" sz="54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5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উপপাদ্য-৪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56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6854" y="492827"/>
            <a:ext cx="10766945" cy="1040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সাধারণ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</a:rPr>
              <a:t>নির্বচনঃ</a:t>
            </a:r>
            <a:r>
              <a:rPr lang="bn-BD" sz="3600" dirty="0" smtClean="0">
                <a:solidFill>
                  <a:prstClr val="black"/>
                </a:solidFill>
              </a:rPr>
              <a:t> </a:t>
            </a:r>
            <a:r>
              <a:rPr lang="bn-BD" sz="3600" dirty="0">
                <a:solidFill>
                  <a:prstClr val="black"/>
                </a:solidFill>
              </a:rPr>
              <a:t>ত্রিভুজের </a:t>
            </a:r>
            <a:r>
              <a:rPr lang="en-US" sz="3600" dirty="0" err="1" smtClean="0">
                <a:solidFill>
                  <a:prstClr val="black"/>
                </a:solidFill>
              </a:rPr>
              <a:t>যেকোনো</a:t>
            </a:r>
            <a:r>
              <a:rPr lang="bn-BD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দুই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</a:rPr>
              <a:t>বাহুর</a:t>
            </a:r>
            <a:r>
              <a:rPr lang="bn-BD" sz="3600" dirty="0" smtClean="0">
                <a:solidFill>
                  <a:prstClr val="black"/>
                </a:solidFill>
              </a:rPr>
              <a:t> সমষ্টি এর তৃতীয় বাহু অপেক্ষা বৃহত্তর।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86854" y="3612539"/>
                <a:ext cx="10869561" cy="23306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sz="3600" dirty="0">
                    <a:solidFill>
                      <a:prstClr val="black"/>
                    </a:solidFill>
                  </a:rPr>
                  <a:t>বিশেষ</a:t>
                </a:r>
                <a:r>
                  <a:rPr lang="en-US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prstClr val="black"/>
                    </a:solidFill>
                  </a:rPr>
                  <a:t>নির্বচনঃ</a:t>
                </a:r>
                <a:endParaRPr lang="bn-BD" sz="3600" dirty="0">
                  <a:solidFill>
                    <a:prstClr val="black"/>
                  </a:solidFill>
                </a:endParaRPr>
              </a:p>
              <a:p>
                <a:r>
                  <a:rPr lang="bn-BD" sz="3600" dirty="0" smtClean="0">
                    <a:solidFill>
                      <a:prstClr val="black"/>
                    </a:solidFill>
                  </a:rPr>
                  <a:t>ধরি,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bn-BD" sz="3600" dirty="0" smtClean="0">
                    <a:solidFill>
                      <a:prstClr val="black"/>
                    </a:solidFill>
                    <a:sym typeface="Symbol" panose="05050102010706020507" pitchFamily="18" charset="2"/>
                  </a:rPr>
                  <a:t>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 ABC-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এ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 BC বৃহত্তম বাহু।</a:t>
                </a:r>
                <a:r>
                  <a:rPr lang="bn-BD" sz="3600" dirty="0">
                    <a:solidFill>
                      <a:prstClr val="black"/>
                    </a:solidFill>
                  </a:rPr>
                  <a:t> 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প্রমাণ </a:t>
                </a:r>
                <a:r>
                  <a:rPr lang="bn-BD" sz="3600" dirty="0">
                    <a:solidFill>
                      <a:prstClr val="black"/>
                    </a:solidFill>
                  </a:rPr>
                  <a:t>করতে হবে </a:t>
                </a:r>
                <a:endParaRPr lang="bn-BD" sz="3600" dirty="0" smtClean="0">
                  <a:solidFill>
                    <a:prstClr val="black"/>
                  </a:solidFill>
                </a:endParaRPr>
              </a:p>
              <a:p>
                <a:r>
                  <a:rPr lang="bn-BD" sz="3600" dirty="0" smtClean="0">
                    <a:solidFill>
                      <a:prstClr val="black"/>
                    </a:solidFill>
                  </a:rPr>
                  <a:t>যে</a:t>
                </a:r>
                <a:r>
                  <a:rPr lang="bn-BD" sz="3600" dirty="0">
                    <a:solidFill>
                      <a:prstClr val="black"/>
                    </a:solidFill>
                  </a:rPr>
                  <a:t>, 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(AB+ AC) </a:t>
                </a:r>
                <a14:m>
                  <m:oMath xmlns:m="http://schemas.openxmlformats.org/officeDocument/2006/math">
                    <m:r>
                      <a:rPr lang="bn-BD" sz="3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bn-BD" sz="3600" dirty="0" smtClean="0">
                    <a:solidFill>
                      <a:prstClr val="black"/>
                    </a:solidFill>
                  </a:rPr>
                  <a:t> BC।</a:t>
                </a:r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54" y="3612539"/>
                <a:ext cx="10869561" cy="2330628"/>
              </a:xfrm>
              <a:prstGeom prst="rect">
                <a:avLst/>
              </a:prstGeom>
              <a:blipFill>
                <a:blip r:embed="rId2"/>
                <a:stretch>
                  <a:fillRect l="-16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767" y="1275277"/>
            <a:ext cx="3813248" cy="214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5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144" y="497661"/>
            <a:ext cx="1598576" cy="475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0152089"/>
                  </p:ext>
                </p:extLst>
              </p:nvPr>
            </p:nvGraphicFramePr>
            <p:xfrm>
              <a:off x="352144" y="2277104"/>
              <a:ext cx="11430000" cy="1463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9350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43649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ধাপ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 যথার্থতা</a:t>
                          </a:r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800" dirty="0" smtClean="0">
                              <a:solidFill>
                                <a:prstClr val="black"/>
                              </a:solidFill>
                            </a:rPr>
                            <a:t>   </a:t>
                          </a:r>
                          <a:r>
                            <a:rPr lang="en-GB" sz="2800" dirty="0" smtClean="0">
                              <a:solidFill>
                                <a:prstClr val="black"/>
                              </a:solidFill>
                            </a:rPr>
                            <a:t>(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1</a:t>
                          </a:r>
                          <a:r>
                            <a:rPr lang="en-GB" sz="2800" dirty="0" smtClean="0">
                              <a:solidFill>
                                <a:prstClr val="black"/>
                              </a:solidFill>
                            </a:rPr>
                            <a:t>)</a:t>
                          </a:r>
                          <a:r>
                            <a:rPr lang="bn-BD" sz="2800" dirty="0" smtClean="0">
                              <a:solidFill>
                                <a:prstClr val="black"/>
                              </a:solidFill>
                            </a:rPr>
                            <a:t>      A</a:t>
                          </a:r>
                          <a:r>
                            <a:rPr lang="en-GB" sz="2800" dirty="0" smtClean="0">
                              <a:solidFill>
                                <a:prstClr val="black"/>
                              </a:solidFill>
                            </a:rPr>
                            <a:t>D</a:t>
                          </a:r>
                          <a:r>
                            <a:rPr lang="bn-BD" sz="2800" dirty="0" smtClean="0">
                              <a:solidFill>
                                <a:prstClr val="black"/>
                              </a:solidFill>
                            </a:rPr>
                            <a:t>C- এ AD= AC।</a:t>
                          </a:r>
                          <a:endParaRPr lang="en-GB" sz="2800" dirty="0" smtClean="0">
                            <a:solidFill>
                              <a:prstClr val="black"/>
                            </a:solidFill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∴</m:t>
                                </m:r>
                                <m:r>
                                  <a:rPr lang="bn-BD" sz="280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A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CD</m:t>
                                </m:r>
                                <m: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=  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A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D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C</m:t>
                                </m:r>
                              </m:oMath>
                            </m:oMathPara>
                          </a14:m>
                          <a:endParaRPr lang="en-GB" sz="28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1</a:t>
                          </a: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)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সমদ্বিবাহু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ত্রিভুজের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ভূমি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সংলগ্ন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baseline="0" dirty="0" err="1" smtClean="0">
                              <a:solidFill>
                                <a:schemeClr val="tx1"/>
                              </a:solidFill>
                            </a:rPr>
                            <a:t>কোণদ্বয়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baseline="0" dirty="0" err="1" smtClean="0">
                              <a:solidFill>
                                <a:schemeClr val="tx1"/>
                              </a:solidFill>
                            </a:rPr>
                            <a:t>সমান</a:t>
                          </a:r>
                          <a:endParaRPr lang="en-US" sz="28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0152089"/>
                  </p:ext>
                </p:extLst>
              </p:nvPr>
            </p:nvGraphicFramePr>
            <p:xfrm>
              <a:off x="352144" y="2277104"/>
              <a:ext cx="11430000" cy="1463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9350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43649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ধাপ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 যথার্থতা</a:t>
                          </a:r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2" t="-62179" r="-129024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1</a:t>
                          </a: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)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সমদ্বিবাহু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ত্রিভুজের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ভূমি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সংলগ্ন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baseline="0" dirty="0" err="1" smtClean="0">
                              <a:solidFill>
                                <a:schemeClr val="tx1"/>
                              </a:solidFill>
                            </a:rPr>
                            <a:t>কোণদ্বয়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baseline="0" dirty="0" err="1" smtClean="0">
                              <a:solidFill>
                                <a:schemeClr val="tx1"/>
                              </a:solidFill>
                            </a:rPr>
                            <a:t>সমান</a:t>
                          </a:r>
                          <a:endParaRPr lang="en-US" sz="28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431" y="81231"/>
            <a:ext cx="3058127" cy="2305950"/>
          </a:xfrm>
          <a:prstGeom prst="rect">
            <a:avLst/>
          </a:prstGeom>
        </p:spPr>
      </p:pic>
      <p:sp>
        <p:nvSpPr>
          <p:cNvPr id="6" name="Isosceles Triangle 5"/>
          <p:cNvSpPr/>
          <p:nvPr/>
        </p:nvSpPr>
        <p:spPr>
          <a:xfrm>
            <a:off x="1272036" y="2883006"/>
            <a:ext cx="303149" cy="251235"/>
          </a:xfrm>
          <a:prstGeom prst="triangl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1009737"/>
                  </p:ext>
                </p:extLst>
              </p:nvPr>
            </p:nvGraphicFramePr>
            <p:xfrm>
              <a:off x="352144" y="3842296"/>
              <a:ext cx="11430000" cy="60623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9350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43649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∴</m:t>
                                </m:r>
                                <m:r>
                                  <a:rPr lang="en-US" sz="2800" i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A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C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D</m:t>
                                </m:r>
                                <m:r>
                                  <a:rPr lang="en-US" sz="2800" i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bn-BD" sz="280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BDC</m:t>
                                </m:r>
                              </m:oMath>
                            </m:oMathPara>
                          </a14:m>
                          <a:endParaRPr lang="bn-BD" sz="2800" i="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aseline="0" dirty="0" err="1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কারণ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,  </m:t>
                              </m:r>
                              <m:r>
                                <a:rPr lang="en-US" sz="28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BCD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এর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একটি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অংশ।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oMath>
                          </a14:m>
                          <a:endParaRPr lang="en-US" sz="28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1009737"/>
                  </p:ext>
                </p:extLst>
              </p:nvPr>
            </p:nvGraphicFramePr>
            <p:xfrm>
              <a:off x="352144" y="3842296"/>
              <a:ext cx="11430000" cy="60623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9350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43649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062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22" t="-1000" r="-129024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77746" t="-1000" r="-189" b="-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6371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144" y="497661"/>
            <a:ext cx="1842416" cy="475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8720953"/>
                  </p:ext>
                </p:extLst>
              </p:nvPr>
            </p:nvGraphicFramePr>
            <p:xfrm>
              <a:off x="416691" y="2427605"/>
              <a:ext cx="11430000" cy="2804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06158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36841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43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ধাপ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 যথার্থতা</a:t>
                          </a:r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7316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bn-BD" sz="280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800" baseline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(</a:t>
                          </a:r>
                          <a:r>
                            <a:rPr lang="en-GB" sz="28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2</a:t>
                          </a:r>
                          <a:r>
                            <a:rPr lang="bn-BD" sz="2800" baseline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) </a:t>
                          </a:r>
                          <a14:m>
                            <m:oMath xmlns:m="http://schemas.openxmlformats.org/officeDocument/2006/math">
                              <m:r>
                                <a:rPr lang="bn-BD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BC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bn-BD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bn-BD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</m:oMath>
                          </a14:m>
                          <a:endParaRPr lang="en-GB" sz="28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</m:t>
                              </m:r>
                              <m:r>
                                <a:rPr lang="en-US" sz="2800" i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en-US" sz="2800" i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bn-BD" sz="28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BDC</m:t>
                              </m:r>
                            </m:oMath>
                          </a14:m>
                          <a:endParaRPr lang="en-GB" sz="2800" i="0" dirty="0" smtClean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i="0" dirty="0" smtClean="0"/>
                            <a:t>(3)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</a:t>
                          </a:r>
                          <a:r>
                            <a:rPr lang="en-US" sz="3200" baseline="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   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BCD </a:t>
                          </a:r>
                          <a:r>
                            <a:rPr lang="bn-BD" sz="2800" baseline="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</a:t>
                          </a:r>
                          <a:r>
                            <a:rPr lang="en-US" sz="2800" baseline="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এ </a:t>
                          </a:r>
                          <a:r>
                            <a:rPr lang="bn-BD" sz="2800" baseline="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en-US" sz="2800" i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bn-BD" sz="28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BDC</m:t>
                              </m:r>
                            </m:oMath>
                          </a14:m>
                          <a:endParaRPr lang="en-GB" sz="2800" i="0" dirty="0" smtClean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bn-BD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 </m:t>
                              </m:r>
                            </m:oMath>
                          </a14:m>
                          <a:r>
                            <a:rPr lang="bn-BD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BD</a:t>
                          </a:r>
                          <a14:m>
                            <m:oMath xmlns:m="http://schemas.openxmlformats.org/officeDocument/2006/math">
                              <m:r>
                                <a:rPr lang="bn-BD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</m:oMath>
                          </a14:m>
                          <a:r>
                            <a:rPr lang="bn-BD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BC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bn-BD" sz="2800" dirty="0" smtClean="0">
                            <a:solidFill>
                              <a:schemeClr val="tx1"/>
                            </a:solidFill>
                            <a:latin typeface="Nikosh" panose="02000000000000000000" pitchFamily="2" charset="0"/>
                            <a:cs typeface="Nikosh" panose="02000000000000000000" pitchFamily="2" charset="0"/>
                          </a:endParaRPr>
                        </a:p>
                        <a:p>
                          <a:endParaRPr lang="en-GB" sz="2800" dirty="0" smtClean="0">
                            <a:solidFill>
                              <a:schemeClr val="tx1"/>
                            </a:solidFill>
                            <a:latin typeface="Nikosh" panose="02000000000000000000" pitchFamily="2" charset="0"/>
                            <a:cs typeface="Nikosh" panose="02000000000000000000" pitchFamily="2" charset="0"/>
                          </a:endParaRPr>
                        </a:p>
                        <a:p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</a:rPr>
                            <a:t>বৃহত্তর</a:t>
                          </a:r>
                          <a:r>
                            <a:rPr lang="bn-BD" sz="2800" baseline="0" dirty="0" smtClean="0">
                              <a:solidFill>
                                <a:schemeClr val="tx1"/>
                              </a:solidFill>
                            </a:rPr>
                            <a:t> কোণের বিপরীত বাহু বৃহত্তর।</a:t>
                          </a:r>
                          <a:endParaRPr lang="bn-BD" sz="28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8720953"/>
                  </p:ext>
                </p:extLst>
              </p:nvPr>
            </p:nvGraphicFramePr>
            <p:xfrm>
              <a:off x="416691" y="2427605"/>
              <a:ext cx="11430000" cy="2804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061587"/>
                    <a:gridCol w="5368413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ধাপ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 যথার্থতা</a:t>
                          </a:r>
                          <a:endParaRPr lang="en-US" sz="2800" dirty="0"/>
                        </a:p>
                      </a:txBody>
                      <a:tcPr/>
                    </a:tc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" t="-25000" r="-88744" b="-61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bn-BD" sz="2800" dirty="0" smtClean="0">
                            <a:solidFill>
                              <a:schemeClr val="tx1"/>
                            </a:solidFill>
                            <a:latin typeface="Nikosh" panose="02000000000000000000" pitchFamily="2" charset="0"/>
                            <a:cs typeface="Nikosh" panose="02000000000000000000" pitchFamily="2" charset="0"/>
                          </a:endParaRPr>
                        </a:p>
                        <a:p>
                          <a:endParaRPr lang="en-GB" sz="2800" dirty="0" smtClean="0">
                            <a:solidFill>
                              <a:schemeClr val="tx1"/>
                            </a:solidFill>
                            <a:latin typeface="Nikosh" panose="02000000000000000000" pitchFamily="2" charset="0"/>
                            <a:cs typeface="Nikosh" panose="02000000000000000000" pitchFamily="2" charset="0"/>
                          </a:endParaRPr>
                        </a:p>
                        <a:p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</a:rPr>
                            <a:t>বৃহত্তর</a:t>
                          </a:r>
                          <a:r>
                            <a:rPr lang="bn-BD" sz="2800" baseline="0" dirty="0" smtClean="0">
                              <a:solidFill>
                                <a:schemeClr val="tx1"/>
                              </a:solidFill>
                            </a:rPr>
                            <a:t> কোণের বিপরীত বাহু বৃহত্তর।</a:t>
                          </a:r>
                          <a:endParaRPr lang="bn-BD" sz="28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431" y="81231"/>
            <a:ext cx="3058127" cy="2305950"/>
          </a:xfrm>
          <a:prstGeom prst="rect">
            <a:avLst/>
          </a:prstGeom>
        </p:spPr>
      </p:pic>
      <p:sp>
        <p:nvSpPr>
          <p:cNvPr id="6" name="Isosceles Triangle 5"/>
          <p:cNvSpPr/>
          <p:nvPr/>
        </p:nvSpPr>
        <p:spPr>
          <a:xfrm>
            <a:off x="1017430" y="4327302"/>
            <a:ext cx="270455" cy="2575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6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144" y="497661"/>
            <a:ext cx="1522376" cy="475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6159088"/>
                  </p:ext>
                </p:extLst>
              </p:nvPr>
            </p:nvGraphicFramePr>
            <p:xfrm>
              <a:off x="416691" y="2427605"/>
              <a:ext cx="11430000" cy="1463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06158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36841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ধাপ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 যথার্থতা</a:t>
                          </a:r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(</a:t>
                          </a:r>
                          <a:r>
                            <a:rPr lang="bn-BD" sz="2800" b="0" i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4</a:t>
                          </a:r>
                          <a:r>
                            <a:rPr lang="bn-BD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)</a:t>
                          </a:r>
                          <a:r>
                            <a:rPr lang="en-US" sz="2800" b="0" i="0" dirty="0" err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কিন্তু</a:t>
                          </a:r>
                          <a: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:r>
                            <a:rPr lang="bn-BD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BD=AB+AD=AB+AC</a:t>
                          </a:r>
                          <a:endParaRPr lang="en-US" sz="28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0" i="0" baseline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</m:t>
                              </m:r>
                              <m:r>
                                <a:rPr lang="bn-BD" sz="2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800" b="0" i="0" baseline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:r>
                            <a:rPr lang="bn-BD" sz="2800" dirty="0" smtClean="0">
                              <a:solidFill>
                                <a:prstClr val="black"/>
                              </a:solidFill>
                            </a:rPr>
                            <a:t>(AB+ AC) </a:t>
                          </a:r>
                          <a14:m>
                            <m:oMath xmlns:m="http://schemas.openxmlformats.org/officeDocument/2006/math">
                              <m:r>
                                <a:rPr lang="bn-BD" sz="28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</m:oMath>
                          </a14:m>
                          <a:r>
                            <a:rPr lang="bn-BD" sz="2800" dirty="0" smtClean="0">
                              <a:solidFill>
                                <a:prstClr val="black"/>
                              </a:solidFill>
                            </a:rPr>
                            <a:t> BC।</a:t>
                          </a:r>
                          <a:endParaRPr lang="en-US" sz="2800" dirty="0">
                            <a:solidFill>
                              <a:prstClr val="black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latin typeface="Yu Gothic" panose="020B0400000000000000" pitchFamily="34" charset="-128"/>
                              <a:ea typeface="Yu Gothic" panose="020B0400000000000000" pitchFamily="34" charset="-128"/>
                            </a:rPr>
                            <a:t>∵ 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AC=AD</a:t>
                          </a:r>
                        </a:p>
                        <a:p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 (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প্রমাণিত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6159088"/>
                  </p:ext>
                </p:extLst>
              </p:nvPr>
            </p:nvGraphicFramePr>
            <p:xfrm>
              <a:off x="416691" y="2427605"/>
              <a:ext cx="11430000" cy="1463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061587"/>
                    <a:gridCol w="5368413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ধাপ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800" dirty="0" smtClean="0"/>
                            <a:t> যথার্থতা</a:t>
                          </a:r>
                          <a:endParaRPr lang="en-US" sz="2800" dirty="0"/>
                        </a:p>
                      </a:txBody>
                      <a:tcPr/>
                    </a:tc>
                  </a:tr>
                  <a:tr h="9448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" t="-60256" r="-88744" b="-18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latin typeface="Yu Gothic" panose="020B0400000000000000" pitchFamily="34" charset="-128"/>
                              <a:ea typeface="Yu Gothic" panose="020B0400000000000000" pitchFamily="34" charset="-128"/>
                            </a:rPr>
                            <a:t>∵ 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AC=AD</a:t>
                          </a:r>
                        </a:p>
                        <a:p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 (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প্রমাণিত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431" y="81231"/>
            <a:ext cx="3058127" cy="23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5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471" y="255108"/>
            <a:ext cx="1644296" cy="475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9103707"/>
                  </p:ext>
                </p:extLst>
              </p:nvPr>
            </p:nvGraphicFramePr>
            <p:xfrm>
              <a:off x="592701" y="2305950"/>
              <a:ext cx="10967834" cy="395498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81749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5033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09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ধাপ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 যথার্থতা</a:t>
                          </a:r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97784">
                    <a:tc>
                      <a:txBody>
                        <a:bodyPr/>
                        <a:lstStyle/>
                        <a:p>
                          <a:r>
                            <a:rPr lang="bn-BD" sz="2400" dirty="0" smtClean="0">
                              <a:solidFill>
                                <a:prstClr val="black"/>
                              </a:solidFill>
                            </a:rPr>
                            <a:t>   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</a:rPr>
                            <a:t>(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1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</a:rPr>
                            <a:t>)</a:t>
                          </a:r>
                          <a:r>
                            <a:rPr lang="bn-BD" sz="2400" dirty="0" smtClean="0">
                              <a:solidFill>
                                <a:prstClr val="black"/>
                              </a:solidFill>
                            </a:rPr>
                            <a:t>      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</a:rPr>
                            <a:t> 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  <a:sym typeface="Symbol" panose="05050102010706020507" pitchFamily="18" charset="2"/>
                            </a:rPr>
                            <a:t></a:t>
                          </a:r>
                          <a:r>
                            <a:rPr lang="bn-BD" sz="2400" dirty="0" smtClean="0">
                              <a:solidFill>
                                <a:prstClr val="black"/>
                              </a:solidFill>
                            </a:rPr>
                            <a:t>A</a:t>
                          </a:r>
                          <a:r>
                            <a:rPr lang="en-GB" sz="2400" dirty="0" smtClean="0">
                              <a:solidFill>
                                <a:prstClr val="black"/>
                              </a:solidFill>
                            </a:rPr>
                            <a:t>D</a:t>
                          </a:r>
                          <a:r>
                            <a:rPr lang="bn-BD" sz="2400" dirty="0" smtClean="0">
                              <a:solidFill>
                                <a:prstClr val="black"/>
                              </a:solidFill>
                            </a:rPr>
                            <a:t>C- এ AD= AC।</a:t>
                          </a:r>
                          <a:endParaRPr lang="en-US" sz="2400" dirty="0">
                            <a:solidFill>
                              <a:prstClr val="black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∴</m:t>
                                </m:r>
                                <m:r>
                                  <a:rPr lang="bn-BD" sz="240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A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CD</m:t>
                                </m:r>
                                <m: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=  </m:t>
                                </m:r>
                                <m: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A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D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4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C</m:t>
                                </m:r>
                              </m:oMath>
                            </m:oMathPara>
                          </a14:m>
                          <a:endParaRPr lang="bn-BD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∴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BDC</m:t>
                              </m:r>
                            </m:oMath>
                          </a14:m>
                          <a:endParaRPr lang="bn-BD" sz="240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(</a:t>
                          </a:r>
                          <a: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2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) </a:t>
                          </a:r>
                          <a14:m>
                            <m:oMath xmlns:m="http://schemas.openxmlformats.org/officeDocument/2006/math">
                              <m: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BCD</m:t>
                              </m:r>
                              <m: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kumimoji="0" lang="bn-BD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</m:oMath>
                          </a14:m>
                          <a:endPara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</m:t>
                              </m:r>
                              <m: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BDC</m:t>
                              </m:r>
                            </m:oMath>
                          </a14:m>
                          <a:endPara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cs typeface="+mn-cs"/>
                            </a:rPr>
                            <a:t>(</a:t>
                          </a:r>
                          <a: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3</a:t>
                          </a:r>
                          <a:r>
                            <a:rPr kumimoji="0" lang="en-GB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cs typeface="+mn-cs"/>
                            </a:rPr>
                            <a:t>)</a:t>
                          </a:r>
                          <a:r>
                            <a:rPr kumimoji="0" lang="en-US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Cambria Math" panose="02040503050406030204" pitchFamily="18" charset="0"/>
                              <a:cs typeface="+mn-cs"/>
                            </a:rPr>
                            <a:t> BCD 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Cambria Math" panose="02040503050406030204" pitchFamily="18" charset="0"/>
                              <a:cs typeface="+mn-cs"/>
                            </a:rPr>
                            <a:t> </a:t>
                          </a:r>
                          <a:r>
                            <a:rPr kumimoji="0" lang="en-US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Cambria Math" panose="02040503050406030204" pitchFamily="18" charset="0"/>
                              <a:cs typeface="+mn-cs"/>
                            </a:rPr>
                            <a:t>এ 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Cambria Math" panose="02040503050406030204" pitchFamily="18" charset="0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kumimoji="0" 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kumimoji="0" lang="bn-BD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</a:rPr>
                                <m:t>BDC</m:t>
                              </m:r>
                            </m:oMath>
                          </a14:m>
                          <a:endParaRPr kumimoji="0" lang="en-GB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bn-BD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 </m:t>
                              </m:r>
                            </m:oMath>
                          </a14:m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BD</a:t>
                          </a:r>
                          <a14:m>
                            <m:oMath xmlns:m="http://schemas.openxmlformats.org/officeDocument/2006/math">
                              <m:r>
                                <a:rPr kumimoji="0" lang="bn-BD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</m:oMath>
                          </a14:m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BC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(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4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)</a:t>
                          </a:r>
                          <a:r>
                            <a:rPr kumimoji="0" lang="en-US" sz="2400" b="0" i="0" u="none" strike="noStrike" kern="1200" cap="none" spc="0" normalizeH="0" baseline="0" noProof="0" dirty="0" err="1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কিন্তু</a:t>
                          </a:r>
                          <a:r>
                            <a:rPr kumimoji="0" lang="en-US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 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BD=AB+AD=AB+AC</a:t>
                          </a:r>
                          <a:endParaRPr kumimoji="0" lang="en-US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</m:t>
                              </m:r>
                              <m:r>
                                <a:rPr kumimoji="0" lang="bn-BD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kumimoji="0" lang="en-US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a:t> </a:t>
                          </a:r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cs typeface="+mn-cs"/>
                            </a:rPr>
                            <a:t>(AB+ AC) </a:t>
                          </a:r>
                          <a14:m>
                            <m:oMath xmlns:m="http://schemas.openxmlformats.org/officeDocument/2006/math">
                              <m:r>
                                <a:rPr kumimoji="0" lang="bn-BD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</m:oMath>
                          </a14:m>
                          <a:r>
                            <a:rPr kumimoji="0" lang="bn-BD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cs typeface="+mn-cs"/>
                            </a:rPr>
                            <a:t> BC।</a:t>
                          </a:r>
                          <a:endPara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(1)</a:t>
                          </a:r>
                          <a:r>
                            <a:rPr lang="en-GB" sz="24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সমদ্বিবাহু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ত্রিভুজের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ভূমি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সংলগ্ন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কোণদ্বয়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সমান</a:t>
                          </a:r>
                          <a:endParaRPr lang="bn-BD" sz="2400" baseline="0" dirty="0" smtClean="0">
                            <a:solidFill>
                              <a:schemeClr val="tx1"/>
                            </a:solidFill>
                            <a:latin typeface="Nikosh" panose="02000000000000000000" pitchFamily="2" charset="0"/>
                            <a:ea typeface="Cambria Math"/>
                            <a:cs typeface="Nikosh" panose="02000000000000000000" pitchFamily="2" charset="0"/>
                          </a:endParaRPr>
                        </a:p>
                        <a:p>
                          <a:endParaRPr lang="bn-BD" sz="2400" baseline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 কারণ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</m:t>
                              </m:r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D</m:t>
                              </m:r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BCD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এর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একটি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অংশ।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oMath>
                          </a14:m>
                          <a:endParaRPr lang="en-US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bn-BD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bn-BD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</a:rPr>
                            <a:t>বৃহত্তর</a:t>
                          </a:r>
                          <a:r>
                            <a:rPr lang="bn-BD" sz="2400" baseline="0" dirty="0" smtClean="0">
                              <a:solidFill>
                                <a:schemeClr val="tx1"/>
                              </a:solidFill>
                            </a:rPr>
                            <a:t> কোণের বিপরীত বাহু বৃহত্তর।</a:t>
                          </a:r>
                          <a:endParaRPr lang="bn-BD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Yu Gothic" panose="020B0400000000000000" pitchFamily="34" charset="-128"/>
                              <a:ea typeface="Yu Gothic" panose="020B0400000000000000" pitchFamily="34" charset="-128"/>
                            </a:rPr>
                            <a:t>∵ 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AC=AD</a:t>
                          </a:r>
                        </a:p>
                        <a:p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 (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প্রমাণিত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9103707"/>
                  </p:ext>
                </p:extLst>
              </p:nvPr>
            </p:nvGraphicFramePr>
            <p:xfrm>
              <a:off x="592701" y="2305950"/>
              <a:ext cx="10967834" cy="395498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81749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5033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ধাপ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 যথার্থতা</a:t>
                          </a:r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977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26" t="-14609" r="-127813" b="-2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8494" t="-14609" r="-198" b="-2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390" y="0"/>
            <a:ext cx="3058127" cy="23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189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82346" y="5247021"/>
                <a:ext cx="8253079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3600" dirty="0" smtClean="0">
                    <a:solidFill>
                      <a:schemeClr val="bg1"/>
                    </a:solidFill>
                    <a:latin typeface="Nikosh" panose="02000000000000000000" pitchFamily="2" charset="0"/>
                    <a:cs typeface="Nikosh" panose="02000000000000000000" pitchFamily="2" charset="0"/>
                  </a:rPr>
                  <a:t>04</a:t>
                </a:r>
                <a:r>
                  <a:rPr lang="bn-BD" sz="3600" dirty="0" smtClean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bn-BD" sz="3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bn-BD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bn-BD" sz="3600" dirty="0" smtClean="0">
                    <a:solidFill>
                      <a:schemeClr val="bg1"/>
                    </a:solidFill>
                  </a:rPr>
                  <a:t>PQR</a:t>
                </a:r>
                <a:r>
                  <a:rPr lang="en-US" sz="3600" dirty="0" smtClean="0">
                    <a:solidFill>
                      <a:schemeClr val="bg1"/>
                    </a:solidFill>
                  </a:rPr>
                  <a:t>- এ</a:t>
                </a:r>
                <a:r>
                  <a:rPr lang="bn-BD" sz="3600" dirty="0" smtClean="0">
                    <a:solidFill>
                      <a:schemeClr val="bg1"/>
                    </a:solidFill>
                  </a:rPr>
                  <a:t> প্রমাণ কর</a:t>
                </a:r>
                <a:r>
                  <a:rPr lang="en-US" sz="3600" dirty="0" smtClean="0">
                    <a:solidFill>
                      <a:schemeClr val="bg1"/>
                    </a:solidFill>
                  </a:rPr>
                  <a:t>ি</a:t>
                </a:r>
                <a:r>
                  <a:rPr lang="bn-BD" sz="3600" dirty="0" smtClean="0">
                    <a:solidFill>
                      <a:schemeClr val="bg1"/>
                    </a:solidFill>
                  </a:rPr>
                  <a:t> যে, </a:t>
                </a:r>
                <a:r>
                  <a:rPr lang="en-GB" sz="3600" dirty="0">
                    <a:solidFill>
                      <a:schemeClr val="bg1"/>
                    </a:solidFill>
                  </a:rPr>
                  <a:t>(</a:t>
                </a:r>
                <a:r>
                  <a:rPr lang="bn-BD" sz="3600" dirty="0" smtClean="0">
                    <a:solidFill>
                      <a:schemeClr val="bg1"/>
                    </a:solidFill>
                  </a:rPr>
                  <a:t>PQ+PR</a:t>
                </a:r>
                <a:r>
                  <a:rPr lang="en-GB" sz="3600" dirty="0" smtClean="0">
                    <a:solidFill>
                      <a:schemeClr val="bg1"/>
                    </a:solidFill>
                  </a:rPr>
                  <a:t>)</a:t>
                </a:r>
                <a14:m>
                  <m:oMath xmlns:m="http://schemas.openxmlformats.org/officeDocument/2006/math">
                    <m:r>
                      <a:rPr lang="bn-BD" sz="3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bn-BD" sz="3600" dirty="0" smtClean="0">
                    <a:solidFill>
                      <a:schemeClr val="bg1"/>
                    </a:solidFill>
                  </a:rPr>
                  <a:t>QR</a:t>
                </a:r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346" y="5247021"/>
                <a:ext cx="8253079" cy="646331"/>
              </a:xfrm>
              <a:prstGeom prst="rect">
                <a:avLst/>
              </a:prstGeom>
              <a:blipFill>
                <a:blip r:embed="rId3"/>
                <a:stretch>
                  <a:fillRect l="-2139" t="-16667" r="-1696" b="-3425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0" y="-66914"/>
            <a:ext cx="12192000" cy="2155568"/>
            <a:chOff x="788219" y="427101"/>
            <a:chExt cx="4637221" cy="251733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219" y="427101"/>
              <a:ext cx="4637221" cy="251733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938057" y="2089351"/>
              <a:ext cx="2195207" cy="7696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hevronInverted">
                <a:avLst/>
              </a:prstTxWarp>
            </a:bodyPr>
            <a:lstStyle/>
            <a:p>
              <a:r>
                <a:rPr lang="bn-BD" dirty="0">
                  <a:solidFill>
                    <a:srgbClr val="FF0000"/>
                  </a:solidFill>
                </a:rPr>
                <a:t> </a:t>
              </a:r>
              <a:r>
                <a:rPr lang="bn-BD" sz="3600" dirty="0" smtClean="0">
                  <a:solidFill>
                    <a:srgbClr val="FF0000"/>
                  </a:solidFill>
                </a:rPr>
                <a:t>বাড়ির কাজঃ</a:t>
              </a:r>
              <a:endParaRPr lang="bn-BD" sz="3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3780" y="2088652"/>
            <a:ext cx="3606077" cy="301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76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579614" y="27752"/>
            <a:ext cx="3031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Agency FB" panose="020B0503020202020204" pitchFamily="34" charset="0"/>
                <a:cs typeface="NikoshBAN" panose="02000000000000000000" pitchFamily="2" charset="0"/>
              </a:rPr>
              <a:t>ছবিগুলো</a:t>
            </a:r>
            <a:r>
              <a:rPr lang="en-US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Agency FB" panose="020B0503020202020204" pitchFamily="34" charset="0"/>
                <a:cs typeface="NikoshBAN" panose="02000000000000000000" pitchFamily="2" charset="0"/>
              </a:rPr>
              <a:t>লক্ষ্য</a:t>
            </a:r>
            <a:r>
              <a:rPr lang="en-US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Agency FB" panose="020B0503020202020204" pitchFamily="34" charset="0"/>
                <a:cs typeface="NikoshBAN" panose="02000000000000000000" pitchFamily="2" charset="0"/>
              </a:rPr>
              <a:t>করিঃ</a:t>
            </a:r>
            <a:endParaRPr lang="en-GB" sz="3600" dirty="0">
              <a:latin typeface="Agency FB" panose="020B0503020202020204" pitchFamily="34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31871" y="5324625"/>
            <a:ext cx="5396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তিনটি বাহু দ্বারা কী হলো?</a:t>
            </a:r>
            <a:endParaRPr lang="en-GB" sz="3600" dirty="0">
              <a:latin typeface="Agency FB" panose="020B0503020202020204" pitchFamily="34" charset="0"/>
              <a:cs typeface="NikoshBAN" panose="02000000000000000000" pitchFamily="2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2889616" y="4726585"/>
            <a:ext cx="5293540" cy="741670"/>
            <a:chOff x="2792631" y="3972778"/>
            <a:chExt cx="4945616" cy="689227"/>
          </a:xfrm>
        </p:grpSpPr>
        <p:cxnSp>
          <p:nvCxnSpPr>
            <p:cNvPr id="39" name="Straight Connector 38"/>
            <p:cNvCxnSpPr/>
            <p:nvPr/>
          </p:nvCxnSpPr>
          <p:spPr>
            <a:xfrm flipV="1">
              <a:off x="3308792" y="4297624"/>
              <a:ext cx="3970554" cy="31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7195315" y="3972778"/>
                  <a:ext cx="542932" cy="5355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5315" y="3972778"/>
                  <a:ext cx="542932" cy="53553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2792631" y="4015674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2631" y="4015674"/>
                  <a:ext cx="583814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/>
          <p:cNvGrpSpPr/>
          <p:nvPr/>
        </p:nvGrpSpPr>
        <p:grpSpPr>
          <a:xfrm>
            <a:off x="957313" y="483141"/>
            <a:ext cx="2887998" cy="2978177"/>
            <a:chOff x="939168" y="5552"/>
            <a:chExt cx="2887998" cy="29781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/>
                <p:cNvSpPr/>
                <p:nvPr/>
              </p:nvSpPr>
              <p:spPr>
                <a:xfrm>
                  <a:off x="939168" y="233739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168" y="2337398"/>
                  <a:ext cx="583814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Straight Connector 43"/>
            <p:cNvCxnSpPr/>
            <p:nvPr/>
          </p:nvCxnSpPr>
          <p:spPr>
            <a:xfrm flipV="1">
              <a:off x="1507742" y="359198"/>
              <a:ext cx="2304184" cy="23318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/>
                <p:cNvSpPr/>
                <p:nvPr/>
              </p:nvSpPr>
              <p:spPr>
                <a:xfrm>
                  <a:off x="3243352" y="5552"/>
                  <a:ext cx="583814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3352" y="5552"/>
                  <a:ext cx="583814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/>
          <p:cNvGrpSpPr/>
          <p:nvPr/>
        </p:nvGrpSpPr>
        <p:grpSpPr>
          <a:xfrm>
            <a:off x="7891249" y="624862"/>
            <a:ext cx="2947666" cy="2940597"/>
            <a:chOff x="8013113" y="952228"/>
            <a:chExt cx="2947666" cy="29405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>
                <a:xfrm>
                  <a:off x="8013113" y="95222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3113" y="952228"/>
                  <a:ext cx="583814" cy="64633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Straight Connector 47"/>
            <p:cNvCxnSpPr>
              <a:endCxn id="47" idx="3"/>
            </p:cNvCxnSpPr>
            <p:nvPr/>
          </p:nvCxnSpPr>
          <p:spPr>
            <a:xfrm flipH="1" flipV="1">
              <a:off x="8596927" y="1275394"/>
              <a:ext cx="1885941" cy="235358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10404216" y="3246494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4216" y="3246494"/>
                  <a:ext cx="556563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5334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1806 0.1381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-0.19805 0.1254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0.02096 -0.1402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2" y="-7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013289" y="848272"/>
                <a:ext cx="1760562" cy="87345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289" y="848272"/>
                <a:ext cx="1760562" cy="87345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3405425" y="139781"/>
            <a:ext cx="4289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ত্রিভুজের দুইটি বাহু কী হলো?</a:t>
            </a:r>
            <a:endParaRPr lang="en-GB" sz="3600" dirty="0">
              <a:latin typeface="Agency FB" panose="020B0503020202020204" pitchFamily="34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4097" y="4973509"/>
            <a:ext cx="11597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ত্রিভুজের দুইটি বাহুর সমষ্টি তৃতীয় বাহু অপেক্ষা  কী হলো?</a:t>
            </a:r>
            <a:endParaRPr lang="en-GB" sz="3600" dirty="0">
              <a:latin typeface="Agency FB" panose="020B0503020202020204" pitchFamily="34" charset="0"/>
              <a:cs typeface="NikoshBAN" panose="02000000000000000000" pitchFamily="2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5686" y="1411159"/>
            <a:ext cx="4104551" cy="1224499"/>
            <a:chOff x="65686" y="1411159"/>
            <a:chExt cx="4104551" cy="12244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5686" y="194902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6" y="1949028"/>
                  <a:ext cx="583814" cy="64633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3586423" y="1411159"/>
                  <a:ext cx="583814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6423" y="1411159"/>
                  <a:ext cx="583814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 25"/>
            <p:cNvSpPr/>
            <p:nvPr/>
          </p:nvSpPr>
          <p:spPr>
            <a:xfrm>
              <a:off x="1102360" y="1989327"/>
              <a:ext cx="16903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dirty="0" smtClean="0">
                  <a:latin typeface="Agency FB" panose="020B0503020202020204" pitchFamily="34" charset="0"/>
                  <a:cs typeface="NikoshBAN" panose="02000000000000000000" pitchFamily="2" charset="0"/>
                </a:rPr>
                <a:t>১ম </a:t>
              </a:r>
              <a:r>
                <a:rPr lang="bn-BD" sz="3600" dirty="0" smtClean="0">
                  <a:latin typeface="Agency FB" panose="020B0503020202020204" pitchFamily="34" charset="0"/>
                  <a:cs typeface="NikoshBAN" panose="02000000000000000000" pitchFamily="2" charset="0"/>
                </a:rPr>
                <a:t>বাহু</a:t>
              </a:r>
              <a:endParaRPr lang="en-GB" sz="3600" dirty="0">
                <a:latin typeface="Agency FB" panose="020B0503020202020204" pitchFamily="34" charset="0"/>
                <a:cs typeface="NikoshBAN" panose="02000000000000000000" pitchFamily="2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570953" y="1949028"/>
              <a:ext cx="317987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8041089" y="1432169"/>
            <a:ext cx="4093006" cy="1217258"/>
            <a:chOff x="7949649" y="1554089"/>
            <a:chExt cx="4093006" cy="12172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7949649" y="1554089"/>
                  <a:ext cx="615170" cy="6997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bn-BD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9649" y="1554089"/>
                  <a:ext cx="615170" cy="69974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11456199" y="2071602"/>
                  <a:ext cx="586456" cy="6997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56199" y="2071602"/>
                  <a:ext cx="586456" cy="69974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Straight Connector 30"/>
            <p:cNvCxnSpPr/>
            <p:nvPr/>
          </p:nvCxnSpPr>
          <p:spPr>
            <a:xfrm>
              <a:off x="8114753" y="2071602"/>
              <a:ext cx="317987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9267433" y="2098309"/>
              <a:ext cx="16903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dirty="0" smtClean="0">
                  <a:latin typeface="Agency FB" panose="020B0503020202020204" pitchFamily="34" charset="0"/>
                  <a:cs typeface="NikoshBAN" panose="02000000000000000000" pitchFamily="2" charset="0"/>
                </a:rPr>
                <a:t>২য় </a:t>
              </a:r>
              <a:r>
                <a:rPr lang="bn-BD" sz="3600" dirty="0" smtClean="0">
                  <a:latin typeface="Agency FB" panose="020B0503020202020204" pitchFamily="34" charset="0"/>
                  <a:cs typeface="NikoshBAN" panose="02000000000000000000" pitchFamily="2" charset="0"/>
                </a:rPr>
                <a:t>বাহু</a:t>
              </a:r>
              <a:endParaRPr lang="en-GB" sz="3600" dirty="0">
                <a:latin typeface="Agency FB" panose="020B0503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047935" y="3360342"/>
            <a:ext cx="6226322" cy="921302"/>
            <a:chOff x="2047935" y="3360342"/>
            <a:chExt cx="6226322" cy="921302"/>
          </a:xfrm>
        </p:grpSpPr>
        <p:grpSp>
          <p:nvGrpSpPr>
            <p:cNvPr id="4" name="Group 3"/>
            <p:cNvGrpSpPr/>
            <p:nvPr/>
          </p:nvGrpSpPr>
          <p:grpSpPr>
            <a:xfrm>
              <a:off x="2047935" y="3360342"/>
              <a:ext cx="6226322" cy="716424"/>
              <a:chOff x="3323791" y="3950785"/>
              <a:chExt cx="6226322" cy="716424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V="1">
                <a:off x="3993238" y="4140031"/>
                <a:ext cx="5098371" cy="4019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8993550" y="4020878"/>
                    <a:ext cx="556563" cy="6463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GB" sz="36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C</m:t>
                          </m:r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93550" y="4020878"/>
                    <a:ext cx="556563" cy="646331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/>
                  <p:cNvSpPr/>
                  <p:nvPr/>
                </p:nvSpPr>
                <p:spPr>
                  <a:xfrm>
                    <a:off x="3323791" y="3950785"/>
                    <a:ext cx="583814" cy="6463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bn-BD" sz="36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B</m:t>
                          </m:r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Rectangle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23791" y="3950785"/>
                    <a:ext cx="583814" cy="646331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3" name="Rectangle 32"/>
            <p:cNvSpPr/>
            <p:nvPr/>
          </p:nvSpPr>
          <p:spPr>
            <a:xfrm>
              <a:off x="4329550" y="3635313"/>
              <a:ext cx="16903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dirty="0" smtClean="0">
                  <a:latin typeface="Agency FB" panose="020B0503020202020204" pitchFamily="34" charset="0"/>
                  <a:cs typeface="NikoshBAN" panose="02000000000000000000" pitchFamily="2" charset="0"/>
                </a:rPr>
                <a:t>৩য় </a:t>
              </a:r>
              <a:r>
                <a:rPr lang="bn-BD" sz="3600" dirty="0" smtClean="0">
                  <a:latin typeface="Agency FB" panose="020B0503020202020204" pitchFamily="34" charset="0"/>
                  <a:cs typeface="NikoshBAN" panose="02000000000000000000" pitchFamily="2" charset="0"/>
                </a:rPr>
                <a:t>বাহু</a:t>
              </a:r>
              <a:endParaRPr lang="en-GB" sz="3600" dirty="0">
                <a:latin typeface="Agency FB" panose="020B0503020202020204" pitchFamily="34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13912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2.59259E-6 L 0.16992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1 -3.7037E-6 L -0.19856 -3.703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0.00299 -0.1037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096" y="1478280"/>
            <a:ext cx="6413678" cy="4183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89096" y="5661280"/>
                <a:ext cx="8406464" cy="523220"/>
              </a:xfrm>
              <a:prstGeom prst="rect">
                <a:avLst/>
              </a:prstGeom>
              <a:ln>
                <a:solidFill>
                  <a:sysClr val="windowText" lastClr="000000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bn-BD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" panose="02000000000000000000" pitchFamily="2" charset="0"/>
                    <a:cs typeface="Nikosh" panose="02000000000000000000" pitchFamily="2" charset="0"/>
                  </a:rPr>
                  <a:t>4</a:t>
                </a:r>
                <a:r>
                  <a:rPr kumimoji="0" lang="bn-BD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. </a:t>
                </a:r>
                <a14:m>
                  <m:oMath xmlns:m="http://schemas.openxmlformats.org/officeDocument/2006/math">
                    <m:r>
                      <a:rPr kumimoji="0" lang="bn-BD" sz="2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</m:oMath>
                </a14:m>
                <a:r>
                  <a:rPr kumimoji="0" lang="bn-BD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ABC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- এ</a:t>
                </a:r>
                <a:r>
                  <a:rPr kumimoji="0" lang="bn-BD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 প্রমাণ কর</a:t>
                </a:r>
                <a:r>
                  <a:rPr kumimoji="0" lang="en-US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ি</a:t>
                </a:r>
                <a:r>
                  <a:rPr kumimoji="0" lang="bn-BD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 যে, (AB+AC)</a:t>
                </a:r>
                <a14:m>
                  <m:oMath xmlns:m="http://schemas.openxmlformats.org/officeDocument/2006/math">
                    <m:r>
                      <a:rPr kumimoji="0" lang="bn-BD" sz="2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kumimoji="0" lang="bn-BD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ikoshBAN"/>
                    <a:cs typeface="NikoshBAN"/>
                  </a:rPr>
                  <a:t>BC</a:t>
                </a:r>
                <a:endParaRPr kumimoji="0" 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/>
                  <a:cs typeface="NikoshBAN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096" y="5661280"/>
                <a:ext cx="8406464" cy="523220"/>
              </a:xfrm>
              <a:prstGeom prst="rect">
                <a:avLst/>
              </a:prstGeom>
              <a:blipFill>
                <a:blip r:embed="rId4"/>
                <a:stretch>
                  <a:fillRect l="-1375" t="-12500" b="-29545"/>
                </a:stretch>
              </a:blipFill>
              <a:ln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293020" y="0"/>
            <a:ext cx="27414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উপপাদ্য-৪</a:t>
            </a:r>
            <a:endParaRPr lang="en-US" sz="24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472737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600" smtClean="0">
                <a:solidFill>
                  <a:prstClr val="black"/>
                </a:solidFill>
                <a:latin typeface="Agency FB" panose="020B0503020202020204" pitchFamily="34" charset="0"/>
                <a:cs typeface="NikoshBAN" panose="02000000000000000000" pitchFamily="2" charset="0"/>
              </a:rPr>
              <a:t>ত্রিভুজের </a:t>
            </a:r>
            <a:r>
              <a:rPr lang="bn-BD" sz="3600" dirty="0">
                <a:solidFill>
                  <a:prstClr val="black"/>
                </a:solidFill>
                <a:latin typeface="Agency FB" panose="020B0503020202020204" pitchFamily="34" charset="0"/>
                <a:cs typeface="NikoshBAN" panose="02000000000000000000" pitchFamily="2" charset="0"/>
              </a:rPr>
              <a:t>যেকোনো দুই বাহুর দৈর্ঘ্যের সমষ্টি এর তৃতীয় বাহুর দৈর্ঘ্য অপেক্ষা বৃহত্তর</a:t>
            </a:r>
            <a:r>
              <a:rPr lang="en-US" sz="3600" dirty="0" smtClean="0">
                <a:solidFill>
                  <a:prstClr val="black"/>
                </a:solidFill>
                <a:latin typeface="Agency FB" panose="020B0503020202020204" pitchFamily="34" charset="0"/>
                <a:cs typeface="NikoshBAN" panose="02000000000000000000" pitchFamily="2" charset="0"/>
              </a:rPr>
              <a:t>।</a:t>
            </a:r>
            <a:endParaRPr lang="en-GB" sz="3600" dirty="0">
              <a:latin typeface="Agency FB" panose="020B050302020202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082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380011" y="1322453"/>
            <a:ext cx="6747079" cy="3424944"/>
            <a:chOff x="3688076" y="2101321"/>
            <a:chExt cx="6747079" cy="3424944"/>
          </a:xfrm>
        </p:grpSpPr>
        <p:sp>
          <p:nvSpPr>
            <p:cNvPr id="2" name="Isosceles Triangle 1"/>
            <p:cNvSpPr/>
            <p:nvPr/>
          </p:nvSpPr>
          <p:spPr>
            <a:xfrm>
              <a:off x="4271890" y="2583879"/>
              <a:ext cx="5884984" cy="2344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/>
          <p:cNvGrpSpPr>
            <a:grpSpLocks/>
          </p:cNvGrpSpPr>
          <p:nvPr/>
        </p:nvGrpSpPr>
        <p:grpSpPr bwMode="auto">
          <a:xfrm rot="13125875">
            <a:off x="-4362274" y="-5685189"/>
            <a:ext cx="19953369" cy="15244896"/>
            <a:chOff x="2796540" y="1463040"/>
            <a:chExt cx="3840480" cy="3840480"/>
          </a:xfrm>
        </p:grpSpPr>
        <p:grpSp>
          <p:nvGrpSpPr>
            <p:cNvPr id="13" name="Group 177"/>
            <p:cNvGrpSpPr>
              <a:grpSpLocks/>
            </p:cNvGrpSpPr>
            <p:nvPr/>
          </p:nvGrpSpPr>
          <p:grpSpPr bwMode="auto">
            <a:xfrm>
              <a:off x="3937136" y="1540831"/>
              <a:ext cx="795091" cy="1937575"/>
              <a:chOff x="3185662" y="954776"/>
              <a:chExt cx="1972647" cy="4737721"/>
            </a:xfrm>
          </p:grpSpPr>
          <p:grpSp>
            <p:nvGrpSpPr>
              <p:cNvPr id="15" name="Group 179"/>
              <p:cNvGrpSpPr>
                <a:grpSpLocks/>
              </p:cNvGrpSpPr>
              <p:nvPr/>
            </p:nvGrpSpPr>
            <p:grpSpPr bwMode="auto">
              <a:xfrm>
                <a:off x="3185662" y="1640248"/>
                <a:ext cx="1972647" cy="4052249"/>
                <a:chOff x="3185662" y="1640248"/>
                <a:chExt cx="1972647" cy="4052249"/>
              </a:xfrm>
            </p:grpSpPr>
            <p:grpSp>
              <p:nvGrpSpPr>
                <p:cNvPr id="24" name="Group 184"/>
                <p:cNvGrpSpPr>
                  <a:grpSpLocks/>
                </p:cNvGrpSpPr>
                <p:nvPr/>
              </p:nvGrpSpPr>
              <p:grpSpPr bwMode="auto">
                <a:xfrm rot="165305">
                  <a:off x="4707136" y="1640248"/>
                  <a:ext cx="451173" cy="4019272"/>
                  <a:chOff x="4711724" y="1644811"/>
                  <a:chExt cx="451173" cy="4019272"/>
                </a:xfrm>
              </p:grpSpPr>
              <p:grpSp>
                <p:nvGrpSpPr>
                  <p:cNvPr id="37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4711724" y="1644811"/>
                    <a:ext cx="277064" cy="3579076"/>
                    <a:chOff x="4726673" y="1644811"/>
                    <a:chExt cx="216159" cy="3579076"/>
                  </a:xfrm>
                </p:grpSpPr>
                <p:sp>
                  <p:nvSpPr>
                    <p:cNvPr id="39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33591" y="1644811"/>
                      <a:ext cx="209241" cy="3579076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  <p:sp>
                  <p:nvSpPr>
                    <p:cNvPr id="40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26673" y="1685099"/>
                      <a:ext cx="130223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 w="0"/>
                        <a:solidFill>
                          <a:srgbClr val="BBE0E3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</p:grpSp>
              <p:sp>
                <p:nvSpPr>
                  <p:cNvPr id="38" name="Isosceles Triangle 37">
                    <a:extLst/>
                  </p:cNvPr>
                  <p:cNvSpPr/>
                  <p:nvPr/>
                </p:nvSpPr>
                <p:spPr>
                  <a:xfrm rot="10364708">
                    <a:off x="5037618" y="5105493"/>
                    <a:ext cx="125279" cy="558590"/>
                  </a:xfrm>
                  <a:prstGeom prst="triangle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 w="0">
                        <a:solidFill>
                          <a:srgbClr val="CCCCFF"/>
                        </a:solidFill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uLnTx/>
                      <a:uFillTx/>
                      <a:latin typeface="NikoshBAN"/>
                      <a:cs typeface="NikoshBAN"/>
                    </a:endParaRPr>
                  </a:p>
                </p:txBody>
              </p:sp>
            </p:grpSp>
            <p:grpSp>
              <p:nvGrpSpPr>
                <p:cNvPr id="25" name="Group 185"/>
                <p:cNvGrpSpPr>
                  <a:grpSpLocks/>
                </p:cNvGrpSpPr>
                <p:nvPr/>
              </p:nvGrpSpPr>
              <p:grpSpPr bwMode="auto">
                <a:xfrm>
                  <a:off x="3652367" y="1688076"/>
                  <a:ext cx="521798" cy="2911425"/>
                  <a:chOff x="6363746" y="3352909"/>
                  <a:chExt cx="521798" cy="2911425"/>
                </a:xfrm>
              </p:grpSpPr>
              <p:sp>
                <p:nvSpPr>
                  <p:cNvPr id="35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363746" y="3624656"/>
                    <a:ext cx="521798" cy="2639678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NikoshBAN"/>
                      <a:cs typeface="NikoshBAN"/>
                    </a:endParaRPr>
                  </a:p>
                </p:txBody>
              </p:sp>
              <p:sp>
                <p:nvSpPr>
                  <p:cNvPr id="36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txBody>
                  <a:bodyPr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 w="0"/>
                      <a:solidFill>
                        <a:srgbClr val="BBE0E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uLnTx/>
                      <a:uFillTx/>
                      <a:latin typeface="NikoshBAN"/>
                      <a:cs typeface="NikoshBAN"/>
                    </a:endParaRPr>
                  </a:p>
                </p:txBody>
              </p:sp>
            </p:grpSp>
            <p:grpSp>
              <p:nvGrpSpPr>
                <p:cNvPr id="26" name="Group 186"/>
                <p:cNvGrpSpPr>
                  <a:grpSpLocks/>
                </p:cNvGrpSpPr>
                <p:nvPr/>
              </p:nvGrpSpPr>
              <p:grpSpPr bwMode="auto">
                <a:xfrm>
                  <a:off x="3185662" y="2286776"/>
                  <a:ext cx="580222" cy="3405721"/>
                  <a:chOff x="2662650" y="2268350"/>
                  <a:chExt cx="580222" cy="3405721"/>
                </a:xfrm>
              </p:grpSpPr>
              <p:grpSp>
                <p:nvGrpSpPr>
                  <p:cNvPr id="27" name="Group 187"/>
                  <p:cNvGrpSpPr>
                    <a:grpSpLocks/>
                  </p:cNvGrpSpPr>
                  <p:nvPr/>
                </p:nvGrpSpPr>
                <p:grpSpPr bwMode="auto">
                  <a:xfrm rot="225478">
                    <a:off x="2662650" y="2268350"/>
                    <a:ext cx="580222" cy="3405721"/>
                    <a:chOff x="10698582" y="1519571"/>
                    <a:chExt cx="580222" cy="3405721"/>
                  </a:xfrm>
                </p:grpSpPr>
                <p:sp>
                  <p:nvSpPr>
                    <p:cNvPr id="31" name="Rectangle 30">
                      <a:extLst/>
                    </p:cNvPr>
                    <p:cNvSpPr/>
                    <p:nvPr/>
                  </p:nvSpPr>
                  <p:spPr>
                    <a:xfrm rot="429965">
                      <a:off x="10834738" y="1707510"/>
                      <a:ext cx="312545" cy="2674145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rgbClr val="A5A5A5">
                            <a:lumMod val="105000"/>
                            <a:satMod val="103000"/>
                            <a:tint val="73000"/>
                          </a:srgbClr>
                        </a:gs>
                        <a:gs pos="100000">
                          <a:srgbClr val="A5A5A5">
                            <a:lumMod val="105000"/>
                            <a:satMod val="109000"/>
                            <a:tint val="81000"/>
                          </a:srgbClr>
                        </a:gs>
                      </a:gsLst>
                      <a:lin ang="16200000" scaled="1"/>
                      <a:tileRect/>
                    </a:gradFill>
                    <a:ln w="635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sng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  <p:sp>
                  <p:nvSpPr>
                    <p:cNvPr id="32" name="Rectangle 31">
                      <a:extLst/>
                    </p:cNvPr>
                    <p:cNvSpPr/>
                    <p:nvPr/>
                  </p:nvSpPr>
                  <p:spPr>
                    <a:xfrm rot="288687">
                      <a:off x="10966259" y="1519571"/>
                      <a:ext cx="312545" cy="243842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rgbClr val="5B9BD5">
                            <a:lumMod val="67000"/>
                          </a:srgbClr>
                        </a:gs>
                        <a:gs pos="64000">
                          <a:srgbClr val="C00000"/>
                        </a:gs>
                        <a:gs pos="100000">
                          <a:srgbClr val="5B9BD5">
                            <a:lumMod val="60000"/>
                            <a:lumOff val="40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sng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  <p:sp>
                  <p:nvSpPr>
                    <p:cNvPr id="33" name="Isosceles Triangle 32">
                      <a:extLst/>
                    </p:cNvPr>
                    <p:cNvSpPr/>
                    <p:nvPr/>
                  </p:nvSpPr>
                  <p:spPr>
                    <a:xfrm rot="11142328">
                      <a:off x="10721917" y="4326701"/>
                      <a:ext cx="306210" cy="437342"/>
                    </a:xfrm>
                    <a:prstGeom prst="triangle">
                      <a:avLst/>
                    </a:prstGeom>
                    <a:solidFill>
                      <a:srgbClr val="FFC00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sng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  <p:sp>
                  <p:nvSpPr>
                    <p:cNvPr id="34" name="Isosceles Triangle 33">
                      <a:extLst/>
                    </p:cNvPr>
                    <p:cNvSpPr/>
                    <p:nvPr/>
                  </p:nvSpPr>
                  <p:spPr>
                    <a:xfrm rot="10938591" flipH="1">
                      <a:off x="10698582" y="4316684"/>
                      <a:ext cx="322380" cy="608608"/>
                    </a:xfrm>
                    <a:prstGeom prst="triangle">
                      <a:avLst/>
                    </a:prstGeom>
                    <a:solidFill>
                      <a:sysClr val="windowText" lastClr="00000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sng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</p:grpSp>
              <p:grpSp>
                <p:nvGrpSpPr>
                  <p:cNvPr id="28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2706499" y="4013110"/>
                    <a:ext cx="407287" cy="445287"/>
                    <a:chOff x="1603190" y="4019857"/>
                    <a:chExt cx="407287" cy="445287"/>
                  </a:xfrm>
                </p:grpSpPr>
                <p:sp>
                  <p:nvSpPr>
                    <p:cNvPr id="29" name="Cylinder 189">
                      <a:extLst/>
                    </p:cNvPr>
                    <p:cNvSpPr/>
                    <p:nvPr/>
                  </p:nvSpPr>
                  <p:spPr>
                    <a:xfrm rot="5400000">
                      <a:off x="1661425" y="3963572"/>
                      <a:ext cx="151725" cy="268196"/>
                    </a:xfrm>
                    <a:prstGeom prst="can">
                      <a:avLst/>
                    </a:prstGeom>
                    <a:solidFill>
                      <a:srgbClr val="70AD4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  <p:sp>
                  <p:nvSpPr>
                    <p:cNvPr id="30" name="Freeform: Shape 190">
                      <a:extLst/>
                    </p:cNvPr>
                    <p:cNvSpPr/>
                    <p:nvPr/>
                  </p:nvSpPr>
                  <p:spPr>
                    <a:xfrm rot="832685">
                      <a:off x="1617685" y="4019857"/>
                      <a:ext cx="392792" cy="445287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marL="0" marR="0" lvl="0" indent="0" algn="ctr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NikoshBAN"/>
                        <a:cs typeface="NikoshBAN"/>
                      </a:endParaRPr>
                    </a:p>
                  </p:txBody>
                </p:sp>
              </p:grpSp>
            </p:grpSp>
          </p:grpSp>
          <p:grpSp>
            <p:nvGrpSpPr>
              <p:cNvPr id="18" name="Group 180"/>
              <p:cNvGrpSpPr>
                <a:grpSpLocks/>
              </p:cNvGrpSpPr>
              <p:nvPr/>
            </p:nvGrpSpPr>
            <p:grpSpPr bwMode="auto">
              <a:xfrm>
                <a:off x="4149077" y="954776"/>
                <a:ext cx="678978" cy="1238435"/>
                <a:chOff x="5940897" y="994367"/>
                <a:chExt cx="678978" cy="1238435"/>
              </a:xfrm>
            </p:grpSpPr>
            <p:sp>
              <p:nvSpPr>
                <p:cNvPr id="19" name="Rectangle 18">
                  <a:extLst/>
                </p:cNvPr>
                <p:cNvSpPr/>
                <p:nvPr/>
              </p:nvSpPr>
              <p:spPr>
                <a:xfrm>
                  <a:off x="6184889" y="998527"/>
                  <a:ext cx="200619" cy="666505"/>
                </a:xfrm>
                <a:prstGeom prst="rect">
                  <a:avLst/>
                </a:prstGeom>
                <a:solidFill>
                  <a:srgbClr val="00206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ikoshBAN"/>
                    <a:cs typeface="NikoshBAN"/>
                  </a:endParaRPr>
                </a:p>
              </p:txBody>
            </p:sp>
            <p:sp>
              <p:nvSpPr>
                <p:cNvPr id="21" name="Rectangle: Rounded Corners 182">
                  <a:extLst/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ysClr val="windowText" lastClr="000000"/>
                    </a:gs>
                    <a:gs pos="46000">
                      <a:srgbClr val="5B9BD5">
                        <a:lumMod val="95000"/>
                        <a:lumOff val="5000"/>
                      </a:srgbClr>
                    </a:gs>
                    <a:gs pos="100000">
                      <a:srgbClr val="5B9BD5">
                        <a:lumMod val="60000"/>
                      </a:srgb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ikoshBAN"/>
                    <a:cs typeface="NikoshBAN"/>
                  </a:endParaRPr>
                </a:p>
              </p:txBody>
            </p:sp>
            <p:sp>
              <p:nvSpPr>
                <p:cNvPr id="23" name="Star: 7 Points 183">
                  <a:extLst/>
                </p:cNvPr>
                <p:cNvSpPr/>
                <p:nvPr/>
              </p:nvSpPr>
              <p:spPr>
                <a:xfrm>
                  <a:off x="6149118" y="1685129"/>
                  <a:ext cx="263972" cy="270937"/>
                </a:xfrm>
                <a:prstGeom prst="star7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ikoshBAN"/>
                    <a:cs typeface="NikoshBAN"/>
                  </a:endParaRPr>
                </a:p>
              </p:txBody>
            </p:sp>
          </p:grpSp>
        </p:grpSp>
        <p:sp>
          <p:nvSpPr>
            <p:cNvPr id="14" name="Oval 13">
              <a:extLst/>
            </p:cNvPr>
            <p:cNvSpPr/>
            <p:nvPr/>
          </p:nvSpPr>
          <p:spPr>
            <a:xfrm>
              <a:off x="2796540" y="1463040"/>
              <a:ext cx="3840480" cy="3840480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NikoshBAN"/>
                <a:cs typeface="NikoshBAN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 rot="2311764">
            <a:off x="6874501" y="2399640"/>
            <a:ext cx="1989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AC</a:t>
            </a:r>
            <a:r>
              <a:rPr lang="bn-BD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কাটি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Arc 3"/>
          <p:cNvSpPr/>
          <p:nvPr/>
        </p:nvSpPr>
        <p:spPr>
          <a:xfrm rot="4266373">
            <a:off x="8232039" y="3703031"/>
            <a:ext cx="579296" cy="779596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77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" fill="hold">
                                          <p:stCondLst>
                                            <p:cond delay="24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" fill="hold">
                                          <p:stCondLst>
                                            <p:cond delay="49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" fill="hold">
                                          <p:stCondLst>
                                            <p:cond delay="7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1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5443" y="2142264"/>
            <a:ext cx="6747079" cy="3424944"/>
            <a:chOff x="3688076" y="2101321"/>
            <a:chExt cx="6747079" cy="3424944"/>
          </a:xfrm>
        </p:grpSpPr>
        <p:sp>
          <p:nvSpPr>
            <p:cNvPr id="2" name="Isosceles Triangle 1"/>
            <p:cNvSpPr/>
            <p:nvPr/>
          </p:nvSpPr>
          <p:spPr>
            <a:xfrm>
              <a:off x="4271890" y="2583879"/>
              <a:ext cx="5884984" cy="2344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060870" y="-73966"/>
                <a:ext cx="6030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bn-BD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D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870" y="-73966"/>
                <a:ext cx="60305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>
            <a:grpSpLocks/>
          </p:cNvGrpSpPr>
          <p:nvPr/>
        </p:nvGrpSpPr>
        <p:grpSpPr bwMode="auto">
          <a:xfrm rot="8220095">
            <a:off x="-5784189" y="-4637948"/>
            <a:ext cx="19726409" cy="15244896"/>
            <a:chOff x="2796540" y="1463040"/>
            <a:chExt cx="3840480" cy="3840480"/>
          </a:xfrm>
        </p:grpSpPr>
        <p:grpSp>
          <p:nvGrpSpPr>
            <p:cNvPr id="13" name="Group 177"/>
            <p:cNvGrpSpPr>
              <a:grpSpLocks/>
            </p:cNvGrpSpPr>
            <p:nvPr/>
          </p:nvGrpSpPr>
          <p:grpSpPr bwMode="auto">
            <a:xfrm>
              <a:off x="3934647" y="1540831"/>
              <a:ext cx="773454" cy="1906355"/>
              <a:chOff x="3179487" y="954776"/>
              <a:chExt cx="1918964" cy="4661382"/>
            </a:xfrm>
          </p:grpSpPr>
          <p:grpSp>
            <p:nvGrpSpPr>
              <p:cNvPr id="15" name="Group 179"/>
              <p:cNvGrpSpPr>
                <a:grpSpLocks/>
              </p:cNvGrpSpPr>
              <p:nvPr/>
            </p:nvGrpSpPr>
            <p:grpSpPr bwMode="auto">
              <a:xfrm>
                <a:off x="3179487" y="1641022"/>
                <a:ext cx="1918964" cy="3975136"/>
                <a:chOff x="3179487" y="1641022"/>
                <a:chExt cx="1918964" cy="3975136"/>
              </a:xfrm>
            </p:grpSpPr>
            <p:grpSp>
              <p:nvGrpSpPr>
                <p:cNvPr id="24" name="Group 184"/>
                <p:cNvGrpSpPr>
                  <a:grpSpLocks/>
                </p:cNvGrpSpPr>
                <p:nvPr/>
              </p:nvGrpSpPr>
              <p:grpSpPr bwMode="auto">
                <a:xfrm rot="165305">
                  <a:off x="4684755" y="1641022"/>
                  <a:ext cx="413696" cy="3975136"/>
                  <a:chOff x="4688367" y="1647585"/>
                  <a:chExt cx="413696" cy="3975136"/>
                </a:xfrm>
              </p:grpSpPr>
              <p:grpSp>
                <p:nvGrpSpPr>
                  <p:cNvPr id="37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4688367" y="1647585"/>
                    <a:ext cx="268197" cy="3579076"/>
                    <a:chOff x="4708446" y="1647585"/>
                    <a:chExt cx="209241" cy="3579076"/>
                  </a:xfrm>
                </p:grpSpPr>
                <p:sp>
                  <p:nvSpPr>
                    <p:cNvPr id="39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08446" y="1647585"/>
                      <a:ext cx="209241" cy="3579076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kern="0" dirty="0">
                        <a:solidFill>
                          <a:srgbClr val="FFFFFF"/>
                        </a:solidFill>
                        <a:cs typeface="NikoshBAN"/>
                      </a:endParaRPr>
                    </a:p>
                  </p:txBody>
                </p:sp>
                <p:sp>
                  <p:nvSpPr>
                    <p:cNvPr id="40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26673" y="1685099"/>
                      <a:ext cx="130223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kern="0" dirty="0">
                        <a:ln w="0"/>
                        <a:solidFill>
                          <a:srgbClr val="BBE0E3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cs typeface="NikoshBAN"/>
                      </a:endParaRPr>
                    </a:p>
                  </p:txBody>
                </p:sp>
              </p:grpSp>
              <p:sp>
                <p:nvSpPr>
                  <p:cNvPr id="38" name="Isosceles Triangle 37">
                    <a:extLst/>
                  </p:cNvPr>
                  <p:cNvSpPr/>
                  <p:nvPr/>
                </p:nvSpPr>
                <p:spPr>
                  <a:xfrm rot="10364708">
                    <a:off x="5003313" y="5123612"/>
                    <a:ext cx="98750" cy="499109"/>
                  </a:xfrm>
                  <a:prstGeom prst="triangle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kern="0" dirty="0">
                      <a:ln w="0">
                        <a:solidFill>
                          <a:srgbClr val="CCCCFF"/>
                        </a:solidFill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cs typeface="NikoshBAN"/>
                    </a:endParaRPr>
                  </a:p>
                </p:txBody>
              </p:sp>
            </p:grpSp>
            <p:grpSp>
              <p:nvGrpSpPr>
                <p:cNvPr id="25" name="Group 185"/>
                <p:cNvGrpSpPr>
                  <a:grpSpLocks/>
                </p:cNvGrpSpPr>
                <p:nvPr/>
              </p:nvGrpSpPr>
              <p:grpSpPr bwMode="auto">
                <a:xfrm>
                  <a:off x="3652367" y="1688076"/>
                  <a:ext cx="521798" cy="2911425"/>
                  <a:chOff x="6363746" y="3352909"/>
                  <a:chExt cx="521798" cy="2911425"/>
                </a:xfrm>
              </p:grpSpPr>
              <p:sp>
                <p:nvSpPr>
                  <p:cNvPr id="35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363746" y="3624656"/>
                    <a:ext cx="521798" cy="2639678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cs typeface="NikoshBAN"/>
                    </a:endParaRPr>
                  </a:p>
                </p:txBody>
              </p:sp>
              <p:sp>
                <p:nvSpPr>
                  <p:cNvPr id="36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kern="0" dirty="0">
                      <a:ln w="0"/>
                      <a:solidFill>
                        <a:srgbClr val="BBE0E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cs typeface="NikoshBAN"/>
                    </a:endParaRPr>
                  </a:p>
                </p:txBody>
              </p:sp>
            </p:grpSp>
            <p:grpSp>
              <p:nvGrpSpPr>
                <p:cNvPr id="26" name="Group 186"/>
                <p:cNvGrpSpPr>
                  <a:grpSpLocks/>
                </p:cNvGrpSpPr>
                <p:nvPr/>
              </p:nvGrpSpPr>
              <p:grpSpPr bwMode="auto">
                <a:xfrm>
                  <a:off x="3179487" y="2286573"/>
                  <a:ext cx="589597" cy="3308358"/>
                  <a:chOff x="2656475" y="2268147"/>
                  <a:chExt cx="589597" cy="3308358"/>
                </a:xfrm>
              </p:grpSpPr>
              <p:grpSp>
                <p:nvGrpSpPr>
                  <p:cNvPr id="27" name="Group 187"/>
                  <p:cNvGrpSpPr>
                    <a:grpSpLocks/>
                  </p:cNvGrpSpPr>
                  <p:nvPr/>
                </p:nvGrpSpPr>
                <p:grpSpPr bwMode="auto">
                  <a:xfrm rot="225478">
                    <a:off x="2656475" y="2268147"/>
                    <a:ext cx="589597" cy="3308358"/>
                    <a:chOff x="10689207" y="1519571"/>
                    <a:chExt cx="589597" cy="3308358"/>
                  </a:xfrm>
                </p:grpSpPr>
                <p:sp>
                  <p:nvSpPr>
                    <p:cNvPr id="31" name="Rectangle 30">
                      <a:extLst/>
                    </p:cNvPr>
                    <p:cNvSpPr/>
                    <p:nvPr/>
                  </p:nvSpPr>
                  <p:spPr>
                    <a:xfrm rot="429965">
                      <a:off x="10834738" y="1707510"/>
                      <a:ext cx="312545" cy="2674145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rgbClr val="A5A5A5">
                            <a:lumMod val="105000"/>
                            <a:satMod val="103000"/>
                            <a:tint val="73000"/>
                          </a:srgbClr>
                        </a:gs>
                        <a:gs pos="100000">
                          <a:srgbClr val="A5A5A5">
                            <a:lumMod val="105000"/>
                            <a:satMod val="109000"/>
                            <a:tint val="81000"/>
                          </a:srgbClr>
                        </a:gs>
                      </a:gsLst>
                      <a:lin ang="16200000" scaled="1"/>
                      <a:tileRect/>
                    </a:gradFill>
                    <a:ln w="635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kern="0" dirty="0">
                        <a:solidFill>
                          <a:srgbClr val="000000"/>
                        </a:solidFill>
                        <a:cs typeface="NikoshBAN"/>
                      </a:endParaRPr>
                    </a:p>
                  </p:txBody>
                </p:sp>
                <p:sp>
                  <p:nvSpPr>
                    <p:cNvPr id="32" name="Rectangle 31">
                      <a:extLst/>
                    </p:cNvPr>
                    <p:cNvSpPr/>
                    <p:nvPr/>
                  </p:nvSpPr>
                  <p:spPr>
                    <a:xfrm rot="288687">
                      <a:off x="10966259" y="1519571"/>
                      <a:ext cx="312545" cy="243842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rgbClr val="5B9BD5">
                            <a:lumMod val="67000"/>
                          </a:srgbClr>
                        </a:gs>
                        <a:gs pos="64000">
                          <a:srgbClr val="C00000"/>
                        </a:gs>
                        <a:gs pos="100000">
                          <a:srgbClr val="5B9BD5">
                            <a:lumMod val="60000"/>
                            <a:lumOff val="40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kern="0" dirty="0">
                        <a:solidFill>
                          <a:srgbClr val="FFFFFF"/>
                        </a:solidFill>
                        <a:cs typeface="NikoshBAN"/>
                      </a:endParaRPr>
                    </a:p>
                  </p:txBody>
                </p:sp>
                <p:sp>
                  <p:nvSpPr>
                    <p:cNvPr id="33" name="Isosceles Triangle 32">
                      <a:extLst/>
                    </p:cNvPr>
                    <p:cNvSpPr/>
                    <p:nvPr/>
                  </p:nvSpPr>
                  <p:spPr>
                    <a:xfrm rot="11142328">
                      <a:off x="10721917" y="4326701"/>
                      <a:ext cx="306210" cy="437342"/>
                    </a:xfrm>
                    <a:prstGeom prst="triangle">
                      <a:avLst/>
                    </a:prstGeom>
                    <a:solidFill>
                      <a:srgbClr val="FFC00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kern="0" dirty="0">
                        <a:solidFill>
                          <a:srgbClr val="FFFFFF"/>
                        </a:solidFill>
                        <a:cs typeface="NikoshBAN"/>
                      </a:endParaRPr>
                    </a:p>
                  </p:txBody>
                </p:sp>
                <p:sp>
                  <p:nvSpPr>
                    <p:cNvPr id="34" name="Isosceles Triangle 33">
                      <a:extLst/>
                    </p:cNvPr>
                    <p:cNvSpPr/>
                    <p:nvPr/>
                  </p:nvSpPr>
                  <p:spPr>
                    <a:xfrm rot="10938591" flipH="1">
                      <a:off x="10689207" y="4316710"/>
                      <a:ext cx="337920" cy="511219"/>
                    </a:xfrm>
                    <a:prstGeom prst="triangle">
                      <a:avLst/>
                    </a:prstGeom>
                    <a:solidFill>
                      <a:sysClr val="windowText" lastClr="00000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kern="0">
                        <a:solidFill>
                          <a:srgbClr val="FFFFFF"/>
                        </a:solidFill>
                        <a:cs typeface="NikoshBAN"/>
                      </a:endParaRPr>
                    </a:p>
                  </p:txBody>
                </p:sp>
              </p:grpSp>
              <p:grpSp>
                <p:nvGrpSpPr>
                  <p:cNvPr id="28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2722446" y="3970430"/>
                    <a:ext cx="347817" cy="443702"/>
                    <a:chOff x="1619137" y="3977177"/>
                    <a:chExt cx="347817" cy="443702"/>
                  </a:xfrm>
                </p:grpSpPr>
                <p:sp>
                  <p:nvSpPr>
                    <p:cNvPr id="29" name="Cylinder 189">
                      <a:extLst/>
                    </p:cNvPr>
                    <p:cNvSpPr/>
                    <p:nvPr/>
                  </p:nvSpPr>
                  <p:spPr>
                    <a:xfrm rot="5400000">
                      <a:off x="1709183" y="3991478"/>
                      <a:ext cx="118454" cy="268196"/>
                    </a:xfrm>
                    <a:prstGeom prst="can">
                      <a:avLst/>
                    </a:prstGeom>
                    <a:solidFill>
                      <a:srgbClr val="70AD4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kern="0">
                        <a:solidFill>
                          <a:srgbClr val="FFFFFF"/>
                        </a:solidFill>
                        <a:cs typeface="NikoshBAN"/>
                      </a:endParaRPr>
                    </a:p>
                  </p:txBody>
                </p:sp>
                <p:sp>
                  <p:nvSpPr>
                    <p:cNvPr id="30" name="Freeform: Shape 190">
                      <a:extLst/>
                    </p:cNvPr>
                    <p:cNvSpPr/>
                    <p:nvPr/>
                  </p:nvSpPr>
                  <p:spPr>
                    <a:xfrm rot="832685">
                      <a:off x="1619137" y="3977177"/>
                      <a:ext cx="347817" cy="443702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kern="0">
                        <a:solidFill>
                          <a:srgbClr val="FFFFFF"/>
                        </a:solidFill>
                        <a:cs typeface="NikoshBAN"/>
                      </a:endParaRPr>
                    </a:p>
                  </p:txBody>
                </p:sp>
              </p:grpSp>
            </p:grpSp>
          </p:grpSp>
          <p:grpSp>
            <p:nvGrpSpPr>
              <p:cNvPr id="18" name="Group 180"/>
              <p:cNvGrpSpPr>
                <a:grpSpLocks/>
              </p:cNvGrpSpPr>
              <p:nvPr/>
            </p:nvGrpSpPr>
            <p:grpSpPr bwMode="auto">
              <a:xfrm>
                <a:off x="4149077" y="954776"/>
                <a:ext cx="678978" cy="1238435"/>
                <a:chOff x="5940897" y="994367"/>
                <a:chExt cx="678978" cy="1238435"/>
              </a:xfrm>
            </p:grpSpPr>
            <p:sp>
              <p:nvSpPr>
                <p:cNvPr id="19" name="Rectangle 18">
                  <a:extLst/>
                </p:cNvPr>
                <p:cNvSpPr/>
                <p:nvPr/>
              </p:nvSpPr>
              <p:spPr>
                <a:xfrm>
                  <a:off x="6184889" y="998527"/>
                  <a:ext cx="200619" cy="666505"/>
                </a:xfrm>
                <a:prstGeom prst="rect">
                  <a:avLst/>
                </a:prstGeom>
                <a:solidFill>
                  <a:srgbClr val="00206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cs typeface="NikoshBAN"/>
                  </a:endParaRPr>
                </a:p>
              </p:txBody>
            </p:sp>
            <p:sp>
              <p:nvSpPr>
                <p:cNvPr id="21" name="Rectangle: Rounded Corners 182">
                  <a:extLst/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ysClr val="windowText" lastClr="000000"/>
                    </a:gs>
                    <a:gs pos="46000">
                      <a:srgbClr val="5B9BD5">
                        <a:lumMod val="95000"/>
                        <a:lumOff val="5000"/>
                      </a:srgbClr>
                    </a:gs>
                    <a:gs pos="100000">
                      <a:srgbClr val="5B9BD5">
                        <a:lumMod val="60000"/>
                      </a:srgb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cs typeface="NikoshBAN"/>
                  </a:endParaRPr>
                </a:p>
              </p:txBody>
            </p:sp>
            <p:sp>
              <p:nvSpPr>
                <p:cNvPr id="23" name="Star: 7 Points 183">
                  <a:extLst/>
                </p:cNvPr>
                <p:cNvSpPr/>
                <p:nvPr/>
              </p:nvSpPr>
              <p:spPr>
                <a:xfrm>
                  <a:off x="6149118" y="1685129"/>
                  <a:ext cx="263972" cy="270937"/>
                </a:xfrm>
                <a:prstGeom prst="star7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kern="0">
                    <a:solidFill>
                      <a:srgbClr val="FFFFFF"/>
                    </a:solidFill>
                    <a:cs typeface="NikoshBAN"/>
                  </a:endParaRPr>
                </a:p>
              </p:txBody>
            </p:sp>
          </p:grpSp>
        </p:grpSp>
        <p:sp>
          <p:nvSpPr>
            <p:cNvPr id="14" name="Oval 13">
              <a:extLst/>
            </p:cNvPr>
            <p:cNvSpPr/>
            <p:nvPr/>
          </p:nvSpPr>
          <p:spPr>
            <a:xfrm>
              <a:off x="2796540" y="1463040"/>
              <a:ext cx="3840480" cy="3840480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 dirty="0">
                <a:noFill/>
                <a:cs typeface="NikoshBAN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 rot="18834039">
            <a:off x="2599455" y="983881"/>
            <a:ext cx="3222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AC= AD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কাটি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Arc 42"/>
          <p:cNvSpPr/>
          <p:nvPr/>
        </p:nvSpPr>
        <p:spPr>
          <a:xfrm rot="261227">
            <a:off x="6008289" y="103832"/>
            <a:ext cx="962105" cy="1059051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70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18" presetClass="exit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4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64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8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6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8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70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8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73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41" grpId="0"/>
      <p:bldP spid="41" grpId="1"/>
      <p:bldP spid="43" grpId="0" animBg="1"/>
      <p:bldP spid="4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20203" y="2995704"/>
            <a:ext cx="6747079" cy="3424944"/>
            <a:chOff x="3688076" y="2101321"/>
            <a:chExt cx="6747079" cy="3424944"/>
          </a:xfrm>
        </p:grpSpPr>
        <p:sp>
          <p:nvSpPr>
            <p:cNvPr id="2" name="Isosceles Triangle 1"/>
            <p:cNvSpPr/>
            <p:nvPr/>
          </p:nvSpPr>
          <p:spPr>
            <a:xfrm>
              <a:off x="4271890" y="2583879"/>
              <a:ext cx="5884984" cy="2344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099082" y="704202"/>
                <a:ext cx="6030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bn-BD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D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082" y="704202"/>
                <a:ext cx="60305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8594092" y="2175806"/>
            <a:ext cx="311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+mj-lt"/>
                <a:cs typeface="NikoshBAN" panose="02000000000000000000" pitchFamily="2" charset="0"/>
              </a:rPr>
              <a:t>A</a:t>
            </a:r>
            <a:r>
              <a:rPr lang="en-US" sz="3600" dirty="0" smtClean="0">
                <a:latin typeface="+mj-lt"/>
                <a:cs typeface="NikoshBAN" panose="02000000000000000000" pitchFamily="2" charset="0"/>
              </a:rPr>
              <a:t>,</a:t>
            </a:r>
            <a:r>
              <a:rPr lang="bn-BD" sz="3600" dirty="0" smtClean="0">
                <a:latin typeface="+mj-lt"/>
                <a:cs typeface="NikoshBAN" panose="02000000000000000000" pitchFamily="2" charset="0"/>
              </a:rPr>
              <a:t>D</a:t>
            </a:r>
            <a:r>
              <a:rPr lang="en-GB" sz="3600" dirty="0" smtClean="0">
                <a:latin typeface="+mj-lt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Agency FB" panose="020B0503020202020204" pitchFamily="34" charset="0"/>
                <a:cs typeface="NikoshBAN" panose="02000000000000000000" pitchFamily="2" charset="0"/>
              </a:rPr>
              <a:t>যোগ</a:t>
            </a:r>
            <a:r>
              <a:rPr lang="en-US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Agency FB" panose="020B0503020202020204" pitchFamily="34" charset="0"/>
                <a:cs typeface="NikoshBAN" panose="02000000000000000000" pitchFamily="2" charset="0"/>
              </a:rPr>
              <a:t>করি</a:t>
            </a:r>
            <a:r>
              <a:rPr lang="en-US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। </a:t>
            </a:r>
            <a:endParaRPr lang="en-GB" sz="3600" dirty="0">
              <a:cs typeface="NikoshBAN" panose="02000000000000000000" pitchFamily="2" charset="0"/>
            </a:endParaRPr>
          </a:p>
        </p:txBody>
      </p:sp>
      <p:grpSp>
        <p:nvGrpSpPr>
          <p:cNvPr id="42" name="Group 41"/>
          <p:cNvGrpSpPr>
            <a:grpSpLocks/>
          </p:cNvGrpSpPr>
          <p:nvPr/>
        </p:nvGrpSpPr>
        <p:grpSpPr bwMode="auto">
          <a:xfrm rot="8371542">
            <a:off x="3829910" y="1377032"/>
            <a:ext cx="6143579" cy="1597547"/>
            <a:chOff x="2101327" y="4968806"/>
            <a:chExt cx="8739797" cy="1023401"/>
          </a:xfrm>
        </p:grpSpPr>
        <p:sp>
          <p:nvSpPr>
            <p:cNvPr id="43" name="Rectangle: Single Corner Rounded 430">
              <a:extLst/>
            </p:cNvPr>
            <p:cNvSpPr/>
            <p:nvPr/>
          </p:nvSpPr>
          <p:spPr>
            <a:xfrm>
              <a:off x="2101327" y="4970334"/>
              <a:ext cx="8739797" cy="1021873"/>
            </a:xfrm>
            <a:prstGeom prst="round1Rect">
              <a:avLst/>
            </a:prstGeom>
            <a:gradFill flip="none" rotWithShape="1">
              <a:gsLst>
                <a:gs pos="14000">
                  <a:schemeClr val="bg2">
                    <a:lumMod val="0"/>
                    <a:lumOff val="100000"/>
                    <a:alpha val="0"/>
                  </a:schemeClr>
                </a:gs>
                <a:gs pos="100000">
                  <a:schemeClr val="accent5">
                    <a:lumMod val="27000"/>
                    <a:lumOff val="73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8575" cap="rnd"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11000">
                    <a:srgbClr val="29C7C7"/>
                  </a:gs>
                  <a:gs pos="6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gradFill>
                  <a:gsLst>
                    <a:gs pos="59000">
                      <a:srgbClr val="BBE0E3"/>
                    </a:gs>
                    <a:gs pos="74000">
                      <a:srgbClr val="BBE0E3">
                        <a:lumMod val="45000"/>
                        <a:lumOff val="55000"/>
                      </a:srgbClr>
                    </a:gs>
                    <a:gs pos="83000">
                      <a:srgbClr val="BBE0E3">
                        <a:lumMod val="45000"/>
                        <a:lumOff val="55000"/>
                      </a:srgbClr>
                    </a:gs>
                    <a:gs pos="100000">
                      <a:srgbClr val="BBE0E3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</a:endParaRPr>
            </a:p>
          </p:txBody>
        </p:sp>
        <p:grpSp>
          <p:nvGrpSpPr>
            <p:cNvPr id="44" name="Group 431"/>
            <p:cNvGrpSpPr>
              <a:grpSpLocks/>
            </p:cNvGrpSpPr>
            <p:nvPr/>
          </p:nvGrpSpPr>
          <p:grpSpPr bwMode="auto">
            <a:xfrm>
              <a:off x="2285902" y="4970332"/>
              <a:ext cx="982919" cy="457200"/>
              <a:chOff x="5013862" y="1667039"/>
              <a:chExt cx="982919" cy="457200"/>
            </a:xfrm>
          </p:grpSpPr>
          <p:cxnSp>
            <p:nvCxnSpPr>
              <p:cNvPr id="120" name="Straight Connector 119">
                <a:extLst/>
              </p:cNvPr>
              <p:cNvCxnSpPr>
                <a:cxnSpLocks/>
              </p:cNvCxnSpPr>
              <p:nvPr/>
            </p:nvCxnSpPr>
            <p:spPr>
              <a:xfrm>
                <a:off x="512241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/>
              </p:cNvPr>
              <p:cNvCxnSpPr>
                <a:cxnSpLocks/>
              </p:cNvCxnSpPr>
              <p:nvPr/>
            </p:nvCxnSpPr>
            <p:spPr>
              <a:xfrm>
                <a:off x="523883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/>
              </p:cNvPr>
              <p:cNvCxnSpPr>
                <a:cxnSpLocks/>
              </p:cNvCxnSpPr>
              <p:nvPr/>
            </p:nvCxnSpPr>
            <p:spPr>
              <a:xfrm>
                <a:off x="534486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/>
              </p:cNvPr>
              <p:cNvCxnSpPr>
                <a:cxnSpLocks/>
              </p:cNvCxnSpPr>
              <p:nvPr/>
            </p:nvCxnSpPr>
            <p:spPr>
              <a:xfrm>
                <a:off x="545296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/>
              </p:cNvPr>
              <p:cNvCxnSpPr>
                <a:cxnSpLocks/>
              </p:cNvCxnSpPr>
              <p:nvPr/>
            </p:nvCxnSpPr>
            <p:spPr>
              <a:xfrm>
                <a:off x="5569384" y="1680302"/>
                <a:ext cx="0" cy="36381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/>
              </p:cNvPr>
              <p:cNvCxnSpPr>
                <a:cxnSpLocks/>
              </p:cNvCxnSpPr>
              <p:nvPr/>
            </p:nvCxnSpPr>
            <p:spPr>
              <a:xfrm>
                <a:off x="567333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/>
              </p:cNvPr>
              <p:cNvCxnSpPr>
                <a:cxnSpLocks/>
              </p:cNvCxnSpPr>
              <p:nvPr/>
            </p:nvCxnSpPr>
            <p:spPr>
              <a:xfrm>
                <a:off x="5779355" y="1683260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/>
              </p:cNvPr>
              <p:cNvCxnSpPr>
                <a:cxnSpLocks/>
              </p:cNvCxnSpPr>
              <p:nvPr/>
            </p:nvCxnSpPr>
            <p:spPr>
              <a:xfrm>
                <a:off x="5885381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/>
              </p:cNvPr>
              <p:cNvCxnSpPr>
                <a:cxnSpLocks/>
              </p:cNvCxnSpPr>
              <p:nvPr/>
            </p:nvCxnSpPr>
            <p:spPr>
              <a:xfrm>
                <a:off x="5997643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/>
              </p:cNvPr>
              <p:cNvCxnSpPr>
                <a:cxnSpLocks/>
              </p:cNvCxnSpPr>
              <p:nvPr/>
            </p:nvCxnSpPr>
            <p:spPr>
              <a:xfrm>
                <a:off x="5014311" y="1668472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32"/>
            <p:cNvGrpSpPr>
              <a:grpSpLocks/>
            </p:cNvGrpSpPr>
            <p:nvPr/>
          </p:nvGrpSpPr>
          <p:grpSpPr bwMode="auto">
            <a:xfrm>
              <a:off x="7791412" y="4985601"/>
              <a:ext cx="982919" cy="457200"/>
              <a:chOff x="5013862" y="1667039"/>
              <a:chExt cx="982919" cy="457200"/>
            </a:xfrm>
          </p:grpSpPr>
          <p:cxnSp>
            <p:nvCxnSpPr>
              <p:cNvPr id="110" name="Straight Connector 109">
                <a:extLst/>
              </p:cNvPr>
              <p:cNvCxnSpPr>
                <a:cxnSpLocks/>
              </p:cNvCxnSpPr>
              <p:nvPr/>
            </p:nvCxnSpPr>
            <p:spPr>
              <a:xfrm>
                <a:off x="512189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/>
              </p:cNvPr>
              <p:cNvCxnSpPr>
                <a:cxnSpLocks/>
              </p:cNvCxnSpPr>
              <p:nvPr/>
            </p:nvCxnSpPr>
            <p:spPr>
              <a:xfrm>
                <a:off x="523831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/>
              </p:cNvPr>
              <p:cNvCxnSpPr>
                <a:cxnSpLocks/>
              </p:cNvCxnSpPr>
              <p:nvPr/>
            </p:nvCxnSpPr>
            <p:spPr>
              <a:xfrm>
                <a:off x="534434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/>
              </p:cNvPr>
              <p:cNvCxnSpPr>
                <a:cxnSpLocks/>
              </p:cNvCxnSpPr>
              <p:nvPr/>
            </p:nvCxnSpPr>
            <p:spPr>
              <a:xfrm>
                <a:off x="545244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/>
              </p:cNvPr>
              <p:cNvCxnSpPr>
                <a:cxnSpLocks/>
              </p:cNvCxnSpPr>
              <p:nvPr/>
            </p:nvCxnSpPr>
            <p:spPr>
              <a:xfrm>
                <a:off x="5568865" y="1679822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/>
              </p:cNvPr>
              <p:cNvCxnSpPr>
                <a:cxnSpLocks/>
              </p:cNvCxnSpPr>
              <p:nvPr/>
            </p:nvCxnSpPr>
            <p:spPr>
              <a:xfrm>
                <a:off x="567281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/>
              </p:cNvPr>
              <p:cNvCxnSpPr>
                <a:cxnSpLocks/>
              </p:cNvCxnSpPr>
              <p:nvPr/>
            </p:nvCxnSpPr>
            <p:spPr>
              <a:xfrm>
                <a:off x="5778835" y="168278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/>
              </p:cNvPr>
              <p:cNvCxnSpPr>
                <a:cxnSpLocks/>
              </p:cNvCxnSpPr>
              <p:nvPr/>
            </p:nvCxnSpPr>
            <p:spPr>
              <a:xfrm>
                <a:off x="5884860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/>
              </p:cNvPr>
              <p:cNvCxnSpPr>
                <a:cxnSpLocks/>
              </p:cNvCxnSpPr>
              <p:nvPr/>
            </p:nvCxnSpPr>
            <p:spPr>
              <a:xfrm>
                <a:off x="5997122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/>
              </p:cNvPr>
              <p:cNvCxnSpPr>
                <a:cxnSpLocks/>
              </p:cNvCxnSpPr>
              <p:nvPr/>
            </p:nvCxnSpPr>
            <p:spPr>
              <a:xfrm>
                <a:off x="5013791" y="1667991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33"/>
            <p:cNvGrpSpPr>
              <a:grpSpLocks/>
            </p:cNvGrpSpPr>
            <p:nvPr/>
          </p:nvGrpSpPr>
          <p:grpSpPr bwMode="auto">
            <a:xfrm>
              <a:off x="6691156" y="4980951"/>
              <a:ext cx="982919" cy="457200"/>
              <a:chOff x="5013862" y="1667039"/>
              <a:chExt cx="982919" cy="457200"/>
            </a:xfrm>
          </p:grpSpPr>
          <p:cxnSp>
            <p:nvCxnSpPr>
              <p:cNvPr id="100" name="Straight Connector 99">
                <a:extLst/>
              </p:cNvPr>
              <p:cNvCxnSpPr>
                <a:cxnSpLocks/>
              </p:cNvCxnSpPr>
              <p:nvPr/>
            </p:nvCxnSpPr>
            <p:spPr>
              <a:xfrm>
                <a:off x="512240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/>
              </p:cNvPr>
              <p:cNvCxnSpPr>
                <a:cxnSpLocks/>
              </p:cNvCxnSpPr>
              <p:nvPr/>
            </p:nvCxnSpPr>
            <p:spPr>
              <a:xfrm>
                <a:off x="523882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/>
              </p:cNvPr>
              <p:cNvCxnSpPr>
                <a:cxnSpLocks/>
              </p:cNvCxnSpPr>
              <p:nvPr/>
            </p:nvCxnSpPr>
            <p:spPr>
              <a:xfrm>
                <a:off x="534484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/>
              </p:cNvPr>
              <p:cNvCxnSpPr>
                <a:cxnSpLocks/>
              </p:cNvCxnSpPr>
              <p:nvPr/>
            </p:nvCxnSpPr>
            <p:spPr>
              <a:xfrm>
                <a:off x="5452949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/>
              </p:cNvPr>
              <p:cNvCxnSpPr>
                <a:cxnSpLocks/>
              </p:cNvCxnSpPr>
              <p:nvPr/>
            </p:nvCxnSpPr>
            <p:spPr>
              <a:xfrm>
                <a:off x="5569368" y="1678554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/>
              </p:cNvPr>
              <p:cNvCxnSpPr>
                <a:cxnSpLocks/>
              </p:cNvCxnSpPr>
              <p:nvPr/>
            </p:nvCxnSpPr>
            <p:spPr>
              <a:xfrm>
                <a:off x="567331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/>
              </p:cNvPr>
              <p:cNvCxnSpPr>
                <a:cxnSpLocks/>
              </p:cNvCxnSpPr>
              <p:nvPr/>
            </p:nvCxnSpPr>
            <p:spPr>
              <a:xfrm>
                <a:off x="5779340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/>
              </p:cNvPr>
              <p:cNvCxnSpPr>
                <a:cxnSpLocks/>
              </p:cNvCxnSpPr>
              <p:nvPr/>
            </p:nvCxnSpPr>
            <p:spPr>
              <a:xfrm>
                <a:off x="5885364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/>
              </p:cNvPr>
              <p:cNvCxnSpPr>
                <a:cxnSpLocks/>
              </p:cNvCxnSpPr>
              <p:nvPr/>
            </p:nvCxnSpPr>
            <p:spPr>
              <a:xfrm>
                <a:off x="5997626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/>
              </p:cNvPr>
              <p:cNvCxnSpPr>
                <a:cxnSpLocks/>
              </p:cNvCxnSpPr>
              <p:nvPr/>
            </p:nvCxnSpPr>
            <p:spPr>
              <a:xfrm>
                <a:off x="5014297" y="1666724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34"/>
            <p:cNvGrpSpPr>
              <a:grpSpLocks/>
            </p:cNvGrpSpPr>
            <p:nvPr/>
          </p:nvGrpSpPr>
          <p:grpSpPr bwMode="auto">
            <a:xfrm>
              <a:off x="5594170" y="4974636"/>
              <a:ext cx="982919" cy="457200"/>
              <a:chOff x="5013862" y="1667039"/>
              <a:chExt cx="982919" cy="457200"/>
            </a:xfrm>
          </p:grpSpPr>
          <p:cxnSp>
            <p:nvCxnSpPr>
              <p:cNvPr id="90" name="Straight Connector 89">
                <a:extLst/>
              </p:cNvPr>
              <p:cNvCxnSpPr>
                <a:cxnSpLocks/>
              </p:cNvCxnSpPr>
              <p:nvPr/>
            </p:nvCxnSpPr>
            <p:spPr>
              <a:xfrm>
                <a:off x="512171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/>
              </p:cNvPr>
              <p:cNvCxnSpPr>
                <a:cxnSpLocks/>
              </p:cNvCxnSpPr>
              <p:nvPr/>
            </p:nvCxnSpPr>
            <p:spPr>
              <a:xfrm>
                <a:off x="523813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/>
              </p:cNvPr>
              <p:cNvCxnSpPr>
                <a:cxnSpLocks/>
              </p:cNvCxnSpPr>
              <p:nvPr/>
            </p:nvCxnSpPr>
            <p:spPr>
              <a:xfrm>
                <a:off x="534416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/>
              </p:cNvPr>
              <p:cNvCxnSpPr>
                <a:cxnSpLocks/>
              </p:cNvCxnSpPr>
              <p:nvPr/>
            </p:nvCxnSpPr>
            <p:spPr>
              <a:xfrm>
                <a:off x="5452264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/>
              </p:cNvPr>
              <p:cNvCxnSpPr>
                <a:cxnSpLocks/>
              </p:cNvCxnSpPr>
              <p:nvPr/>
            </p:nvCxnSpPr>
            <p:spPr>
              <a:xfrm>
                <a:off x="5568683" y="1678955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/>
              </p:cNvPr>
              <p:cNvCxnSpPr>
                <a:cxnSpLocks/>
              </p:cNvCxnSpPr>
              <p:nvPr/>
            </p:nvCxnSpPr>
            <p:spPr>
              <a:xfrm>
                <a:off x="567263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/>
              </p:cNvPr>
              <p:cNvCxnSpPr>
                <a:cxnSpLocks/>
              </p:cNvCxnSpPr>
              <p:nvPr/>
            </p:nvCxnSpPr>
            <p:spPr>
              <a:xfrm>
                <a:off x="5778655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/>
              </p:cNvPr>
              <p:cNvCxnSpPr>
                <a:cxnSpLocks/>
              </p:cNvCxnSpPr>
              <p:nvPr/>
            </p:nvCxnSpPr>
            <p:spPr>
              <a:xfrm>
                <a:off x="5884680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/>
              </p:cNvPr>
              <p:cNvCxnSpPr>
                <a:cxnSpLocks/>
              </p:cNvCxnSpPr>
              <p:nvPr/>
            </p:nvCxnSpPr>
            <p:spPr>
              <a:xfrm>
                <a:off x="5996941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/>
              </p:cNvPr>
              <p:cNvCxnSpPr>
                <a:cxnSpLocks/>
              </p:cNvCxnSpPr>
              <p:nvPr/>
            </p:nvCxnSpPr>
            <p:spPr>
              <a:xfrm>
                <a:off x="5013612" y="1667125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35"/>
            <p:cNvGrpSpPr>
              <a:grpSpLocks/>
            </p:cNvGrpSpPr>
            <p:nvPr/>
          </p:nvGrpSpPr>
          <p:grpSpPr bwMode="auto">
            <a:xfrm>
              <a:off x="4507128" y="4984048"/>
              <a:ext cx="982919" cy="457200"/>
              <a:chOff x="5013862" y="1667039"/>
              <a:chExt cx="982919" cy="457200"/>
            </a:xfrm>
          </p:grpSpPr>
          <p:cxnSp>
            <p:nvCxnSpPr>
              <p:cNvPr id="80" name="Straight Connector 79">
                <a:extLst/>
              </p:cNvPr>
              <p:cNvCxnSpPr>
                <a:cxnSpLocks/>
              </p:cNvCxnSpPr>
              <p:nvPr/>
            </p:nvCxnSpPr>
            <p:spPr>
              <a:xfrm>
                <a:off x="5121480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/>
              </p:cNvPr>
              <p:cNvCxnSpPr>
                <a:cxnSpLocks/>
              </p:cNvCxnSpPr>
              <p:nvPr/>
            </p:nvCxnSpPr>
            <p:spPr>
              <a:xfrm>
                <a:off x="523789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/>
              </p:cNvPr>
              <p:cNvCxnSpPr>
                <a:cxnSpLocks/>
              </p:cNvCxnSpPr>
              <p:nvPr/>
            </p:nvCxnSpPr>
            <p:spPr>
              <a:xfrm>
                <a:off x="534392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/>
              </p:cNvPr>
              <p:cNvCxnSpPr>
                <a:cxnSpLocks/>
              </p:cNvCxnSpPr>
              <p:nvPr/>
            </p:nvCxnSpPr>
            <p:spPr>
              <a:xfrm>
                <a:off x="545202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/>
              </p:cNvPr>
              <p:cNvCxnSpPr>
                <a:cxnSpLocks/>
              </p:cNvCxnSpPr>
              <p:nvPr/>
            </p:nvCxnSpPr>
            <p:spPr>
              <a:xfrm>
                <a:off x="5568449" y="1678417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/>
              </p:cNvPr>
              <p:cNvCxnSpPr>
                <a:cxnSpLocks/>
              </p:cNvCxnSpPr>
              <p:nvPr/>
            </p:nvCxnSpPr>
            <p:spPr>
              <a:xfrm>
                <a:off x="567239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/>
              </p:cNvPr>
              <p:cNvCxnSpPr>
                <a:cxnSpLocks/>
              </p:cNvCxnSpPr>
              <p:nvPr/>
            </p:nvCxnSpPr>
            <p:spPr>
              <a:xfrm>
                <a:off x="5778420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/>
              </p:cNvPr>
              <p:cNvCxnSpPr>
                <a:cxnSpLocks/>
              </p:cNvCxnSpPr>
              <p:nvPr/>
            </p:nvCxnSpPr>
            <p:spPr>
              <a:xfrm>
                <a:off x="5884446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/>
              </p:cNvPr>
              <p:cNvCxnSpPr>
                <a:cxnSpLocks/>
              </p:cNvCxnSpPr>
              <p:nvPr/>
            </p:nvCxnSpPr>
            <p:spPr>
              <a:xfrm>
                <a:off x="5996708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/>
              </p:cNvPr>
              <p:cNvCxnSpPr>
                <a:cxnSpLocks/>
              </p:cNvCxnSpPr>
              <p:nvPr/>
            </p:nvCxnSpPr>
            <p:spPr>
              <a:xfrm>
                <a:off x="5013375" y="1666585"/>
                <a:ext cx="0" cy="4584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36"/>
            <p:cNvGrpSpPr>
              <a:grpSpLocks/>
            </p:cNvGrpSpPr>
            <p:nvPr/>
          </p:nvGrpSpPr>
          <p:grpSpPr bwMode="auto">
            <a:xfrm>
              <a:off x="3393778" y="4968806"/>
              <a:ext cx="982919" cy="457200"/>
              <a:chOff x="5013862" y="1667039"/>
              <a:chExt cx="982919" cy="457200"/>
            </a:xfrm>
          </p:grpSpPr>
          <p:cxnSp>
            <p:nvCxnSpPr>
              <p:cNvPr id="70" name="Straight Connector 69">
                <a:extLst/>
              </p:cNvPr>
              <p:cNvCxnSpPr>
                <a:cxnSpLocks/>
              </p:cNvCxnSpPr>
              <p:nvPr/>
            </p:nvCxnSpPr>
            <p:spPr>
              <a:xfrm>
                <a:off x="512260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/>
              </p:cNvPr>
              <p:cNvCxnSpPr>
                <a:cxnSpLocks/>
              </p:cNvCxnSpPr>
              <p:nvPr/>
            </p:nvCxnSpPr>
            <p:spPr>
              <a:xfrm>
                <a:off x="523902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/>
              </p:cNvPr>
              <p:cNvCxnSpPr>
                <a:cxnSpLocks/>
              </p:cNvCxnSpPr>
              <p:nvPr/>
            </p:nvCxnSpPr>
            <p:spPr>
              <a:xfrm>
                <a:off x="5345051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/>
              </p:cNvPr>
              <p:cNvCxnSpPr>
                <a:cxnSpLocks/>
              </p:cNvCxnSpPr>
              <p:nvPr/>
            </p:nvCxnSpPr>
            <p:spPr>
              <a:xfrm>
                <a:off x="5453155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/>
              </p:cNvPr>
              <p:cNvCxnSpPr>
                <a:cxnSpLocks/>
              </p:cNvCxnSpPr>
              <p:nvPr/>
            </p:nvCxnSpPr>
            <p:spPr>
              <a:xfrm>
                <a:off x="5567495" y="1678869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/>
              </p:cNvPr>
              <p:cNvCxnSpPr>
                <a:cxnSpLocks/>
              </p:cNvCxnSpPr>
              <p:nvPr/>
            </p:nvCxnSpPr>
            <p:spPr>
              <a:xfrm>
                <a:off x="5671442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/>
              </p:cNvPr>
              <p:cNvCxnSpPr>
                <a:cxnSpLocks/>
              </p:cNvCxnSpPr>
              <p:nvPr/>
            </p:nvCxnSpPr>
            <p:spPr>
              <a:xfrm>
                <a:off x="5779546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/>
              </p:cNvPr>
              <p:cNvCxnSpPr>
                <a:cxnSpLocks/>
              </p:cNvCxnSpPr>
              <p:nvPr/>
            </p:nvCxnSpPr>
            <p:spPr>
              <a:xfrm>
                <a:off x="5883492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/>
              </p:cNvPr>
              <p:cNvCxnSpPr>
                <a:cxnSpLocks/>
              </p:cNvCxnSpPr>
              <p:nvPr/>
            </p:nvCxnSpPr>
            <p:spPr>
              <a:xfrm>
                <a:off x="5995754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/>
              </p:cNvPr>
              <p:cNvCxnSpPr>
                <a:cxnSpLocks/>
              </p:cNvCxnSpPr>
              <p:nvPr/>
            </p:nvCxnSpPr>
            <p:spPr>
              <a:xfrm>
                <a:off x="5014502" y="1667039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37"/>
            <p:cNvGrpSpPr>
              <a:grpSpLocks/>
            </p:cNvGrpSpPr>
            <p:nvPr/>
          </p:nvGrpSpPr>
          <p:grpSpPr bwMode="auto">
            <a:xfrm>
              <a:off x="8886074" y="4991822"/>
              <a:ext cx="1082040" cy="457200"/>
              <a:chOff x="8947148" y="2627159"/>
              <a:chExt cx="1082040" cy="457200"/>
            </a:xfrm>
          </p:grpSpPr>
          <p:cxnSp>
            <p:nvCxnSpPr>
              <p:cNvPr id="59" name="Straight Connector 58">
                <a:extLst/>
              </p:cNvPr>
              <p:cNvCxnSpPr>
                <a:cxnSpLocks/>
              </p:cNvCxnSpPr>
              <p:nvPr/>
            </p:nvCxnSpPr>
            <p:spPr>
              <a:xfrm>
                <a:off x="905611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/>
              </p:cNvPr>
              <p:cNvCxnSpPr>
                <a:cxnSpLocks/>
              </p:cNvCxnSpPr>
              <p:nvPr/>
            </p:nvCxnSpPr>
            <p:spPr>
              <a:xfrm>
                <a:off x="917253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/>
              </p:cNvPr>
              <p:cNvCxnSpPr>
                <a:cxnSpLocks/>
              </p:cNvCxnSpPr>
              <p:nvPr/>
            </p:nvCxnSpPr>
            <p:spPr>
              <a:xfrm>
                <a:off x="9278557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/>
              </p:cNvPr>
              <p:cNvCxnSpPr>
                <a:cxnSpLocks/>
              </p:cNvCxnSpPr>
              <p:nvPr/>
            </p:nvCxnSpPr>
            <p:spPr>
              <a:xfrm>
                <a:off x="9386661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/>
              </p:cNvPr>
              <p:cNvCxnSpPr>
                <a:cxnSpLocks/>
              </p:cNvCxnSpPr>
              <p:nvPr/>
            </p:nvCxnSpPr>
            <p:spPr>
              <a:xfrm>
                <a:off x="9501002" y="2639637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/>
              </p:cNvPr>
              <p:cNvCxnSpPr>
                <a:cxnSpLocks/>
              </p:cNvCxnSpPr>
              <p:nvPr/>
            </p:nvCxnSpPr>
            <p:spPr>
              <a:xfrm>
                <a:off x="9604949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/>
              </p:cNvPr>
              <p:cNvCxnSpPr>
                <a:cxnSpLocks/>
              </p:cNvCxnSpPr>
              <p:nvPr/>
            </p:nvCxnSpPr>
            <p:spPr>
              <a:xfrm>
                <a:off x="9713053" y="2642596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/>
              </p:cNvPr>
              <p:cNvCxnSpPr>
                <a:cxnSpLocks/>
              </p:cNvCxnSpPr>
              <p:nvPr/>
            </p:nvCxnSpPr>
            <p:spPr>
              <a:xfrm>
                <a:off x="9819076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/>
              </p:cNvPr>
              <p:cNvCxnSpPr>
                <a:cxnSpLocks/>
              </p:cNvCxnSpPr>
              <p:nvPr/>
            </p:nvCxnSpPr>
            <p:spPr>
              <a:xfrm>
                <a:off x="9929260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/>
              </p:cNvPr>
              <p:cNvCxnSpPr>
                <a:cxnSpLocks/>
              </p:cNvCxnSpPr>
              <p:nvPr/>
            </p:nvCxnSpPr>
            <p:spPr>
              <a:xfrm>
                <a:off x="8948008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/>
              </p:cNvPr>
              <p:cNvCxnSpPr>
                <a:cxnSpLocks/>
              </p:cNvCxnSpPr>
              <p:nvPr/>
            </p:nvCxnSpPr>
            <p:spPr>
              <a:xfrm>
                <a:off x="10029049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1" name="TextBox 438"/>
            <p:cNvSpPr txBox="1">
              <a:spLocks noChangeArrowheads="1"/>
            </p:cNvSpPr>
            <p:nvPr/>
          </p:nvSpPr>
          <p:spPr bwMode="auto">
            <a:xfrm>
              <a:off x="6565712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52" name="TextBox 439"/>
            <p:cNvSpPr txBox="1">
              <a:spLocks noChangeArrowheads="1"/>
            </p:cNvSpPr>
            <p:nvPr/>
          </p:nvSpPr>
          <p:spPr bwMode="auto">
            <a:xfrm>
              <a:off x="5455827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53" name="TextBox 440"/>
            <p:cNvSpPr txBox="1">
              <a:spLocks noChangeArrowheads="1"/>
            </p:cNvSpPr>
            <p:nvPr/>
          </p:nvSpPr>
          <p:spPr bwMode="auto">
            <a:xfrm>
              <a:off x="4376696" y="5299546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4" name="TextBox 441"/>
            <p:cNvSpPr txBox="1">
              <a:spLocks noChangeArrowheads="1"/>
            </p:cNvSpPr>
            <p:nvPr/>
          </p:nvSpPr>
          <p:spPr bwMode="auto">
            <a:xfrm>
              <a:off x="3260910" y="5300124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5" name="TextBox 442"/>
            <p:cNvSpPr txBox="1">
              <a:spLocks noChangeArrowheads="1"/>
            </p:cNvSpPr>
            <p:nvPr/>
          </p:nvSpPr>
          <p:spPr bwMode="auto">
            <a:xfrm>
              <a:off x="2164621" y="5283683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6" name="TextBox 443"/>
            <p:cNvSpPr txBox="1">
              <a:spLocks noChangeArrowheads="1"/>
            </p:cNvSpPr>
            <p:nvPr/>
          </p:nvSpPr>
          <p:spPr bwMode="auto">
            <a:xfrm>
              <a:off x="9829118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7</a:t>
              </a:r>
            </a:p>
          </p:txBody>
        </p:sp>
        <p:sp>
          <p:nvSpPr>
            <p:cNvPr id="57" name="TextBox 444"/>
            <p:cNvSpPr txBox="1">
              <a:spLocks noChangeArrowheads="1"/>
            </p:cNvSpPr>
            <p:nvPr/>
          </p:nvSpPr>
          <p:spPr bwMode="auto">
            <a:xfrm>
              <a:off x="8748706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58" name="TextBox 445"/>
            <p:cNvSpPr txBox="1">
              <a:spLocks noChangeArrowheads="1"/>
            </p:cNvSpPr>
            <p:nvPr/>
          </p:nvSpPr>
          <p:spPr bwMode="auto">
            <a:xfrm>
              <a:off x="7659777" y="5313527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130" name="Group 129"/>
          <p:cNvGrpSpPr>
            <a:grpSpLocks/>
          </p:cNvGrpSpPr>
          <p:nvPr/>
        </p:nvGrpSpPr>
        <p:grpSpPr bwMode="auto">
          <a:xfrm rot="-1522901">
            <a:off x="2115122" y="-123711"/>
            <a:ext cx="380774" cy="3161821"/>
            <a:chOff x="11380127" y="1797991"/>
            <a:chExt cx="399111" cy="3745131"/>
          </a:xfrm>
        </p:grpSpPr>
        <p:sp>
          <p:nvSpPr>
            <p:cNvPr id="131" name="Rectangle 130">
              <a:extLst/>
            </p:cNvPr>
            <p:cNvSpPr/>
            <p:nvPr/>
          </p:nvSpPr>
          <p:spPr>
            <a:xfrm rot="21537726">
              <a:off x="11412315" y="1992682"/>
              <a:ext cx="339555" cy="3077488"/>
            </a:xfrm>
            <a:prstGeom prst="rect">
              <a:avLst/>
            </a:prstGeom>
            <a:gradFill flip="none" rotWithShape="1">
              <a:gsLst>
                <a:gs pos="42850">
                  <a:srgbClr val="ABB0B9"/>
                </a:gs>
                <a:gs pos="0">
                  <a:srgbClr val="002060"/>
                </a:gs>
                <a:gs pos="98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000000"/>
                </a:solidFill>
              </a:endParaRPr>
            </a:p>
          </p:txBody>
        </p:sp>
        <p:sp>
          <p:nvSpPr>
            <p:cNvPr id="132" name="Rectangle 131">
              <a:extLst/>
            </p:cNvPr>
            <p:cNvSpPr/>
            <p:nvPr/>
          </p:nvSpPr>
          <p:spPr>
            <a:xfrm rot="21537726">
              <a:off x="11380127" y="1797991"/>
              <a:ext cx="339555" cy="280219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7000"/>
                  </a:schemeClr>
                </a:gs>
                <a:gs pos="64000">
                  <a:srgbClr val="C0000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33" name="Isosceles Triangle 132">
              <a:extLst/>
            </p:cNvPr>
            <p:cNvSpPr/>
            <p:nvPr/>
          </p:nvSpPr>
          <p:spPr>
            <a:xfrm rot="10737726">
              <a:off x="11446671" y="5071881"/>
              <a:ext cx="332567" cy="39793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34" name="Isosceles Triangle 133">
              <a:extLst/>
            </p:cNvPr>
            <p:cNvSpPr/>
            <p:nvPr/>
          </p:nvSpPr>
          <p:spPr>
            <a:xfrm rot="10737726">
              <a:off x="11549294" y="5290056"/>
              <a:ext cx="122618" cy="25306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</p:grpSp>
      <p:cxnSp>
        <p:nvCxnSpPr>
          <p:cNvPr id="5" name="Straight Connector 4"/>
          <p:cNvCxnSpPr>
            <a:stCxn id="2" idx="0"/>
          </p:cNvCxnSpPr>
          <p:nvPr/>
        </p:nvCxnSpPr>
        <p:spPr>
          <a:xfrm flipV="1">
            <a:off x="4046509" y="898773"/>
            <a:ext cx="3047292" cy="25794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Arc 134"/>
          <p:cNvSpPr/>
          <p:nvPr/>
        </p:nvSpPr>
        <p:spPr>
          <a:xfrm rot="1825340">
            <a:off x="6136792" y="605014"/>
            <a:ext cx="962105" cy="1059051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9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72 0.09282 L 0.46068 -0.48773 " pathEditMode="relative" rAng="0" ptsTypes="AA">
                                      <p:cBhvr>
                                        <p:cTn id="21" dur="1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98" y="-2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8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1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5443" y="2142264"/>
            <a:ext cx="6747079" cy="3424944"/>
            <a:chOff x="3688076" y="2101321"/>
            <a:chExt cx="6747079" cy="3424944"/>
          </a:xfrm>
        </p:grpSpPr>
        <p:sp>
          <p:nvSpPr>
            <p:cNvPr id="2" name="Isosceles Triangle 1"/>
            <p:cNvSpPr/>
            <p:nvPr/>
          </p:nvSpPr>
          <p:spPr>
            <a:xfrm>
              <a:off x="4271890" y="2583879"/>
              <a:ext cx="5884984" cy="2344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0568" y="2101321"/>
                  <a:ext cx="583814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8076" y="4605328"/>
                  <a:ext cx="583814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8592" y="4879934"/>
                  <a:ext cx="556563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7" name="Straight Connector 16"/>
          <p:cNvCxnSpPr/>
          <p:nvPr/>
        </p:nvCxnSpPr>
        <p:spPr>
          <a:xfrm flipV="1">
            <a:off x="4061749" y="306462"/>
            <a:ext cx="2830370" cy="2310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346875" y="1513"/>
                <a:ext cx="6030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bn-BD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D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875" y="1513"/>
                <a:ext cx="603050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>
            <a:endCxn id="2" idx="4"/>
          </p:cNvCxnSpPr>
          <p:nvPr/>
        </p:nvCxnSpPr>
        <p:spPr>
          <a:xfrm>
            <a:off x="6892119" y="306462"/>
            <a:ext cx="112122" cy="46629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4717612" y="1432814"/>
            <a:ext cx="6143579" cy="1597547"/>
            <a:chOff x="2101327" y="4968806"/>
            <a:chExt cx="8739797" cy="1023401"/>
          </a:xfrm>
        </p:grpSpPr>
        <p:sp>
          <p:nvSpPr>
            <p:cNvPr id="42" name="Rectangle: Single Corner Rounded 430">
              <a:extLst/>
            </p:cNvPr>
            <p:cNvSpPr/>
            <p:nvPr/>
          </p:nvSpPr>
          <p:spPr>
            <a:xfrm>
              <a:off x="2101327" y="4970334"/>
              <a:ext cx="8739797" cy="1021873"/>
            </a:xfrm>
            <a:prstGeom prst="round1Rect">
              <a:avLst/>
            </a:prstGeom>
            <a:gradFill flip="none" rotWithShape="1">
              <a:gsLst>
                <a:gs pos="14000">
                  <a:schemeClr val="bg2">
                    <a:lumMod val="0"/>
                    <a:lumOff val="100000"/>
                    <a:alpha val="0"/>
                  </a:schemeClr>
                </a:gs>
                <a:gs pos="100000">
                  <a:schemeClr val="accent5">
                    <a:lumMod val="27000"/>
                    <a:lumOff val="73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8575" cap="rnd"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11000">
                    <a:srgbClr val="29C7C7"/>
                  </a:gs>
                  <a:gs pos="6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gradFill>
                  <a:gsLst>
                    <a:gs pos="59000">
                      <a:srgbClr val="BBE0E3"/>
                    </a:gs>
                    <a:gs pos="74000">
                      <a:srgbClr val="BBE0E3">
                        <a:lumMod val="45000"/>
                        <a:lumOff val="55000"/>
                      </a:srgbClr>
                    </a:gs>
                    <a:gs pos="83000">
                      <a:srgbClr val="BBE0E3">
                        <a:lumMod val="45000"/>
                        <a:lumOff val="55000"/>
                      </a:srgbClr>
                    </a:gs>
                    <a:gs pos="100000">
                      <a:srgbClr val="BBE0E3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</a:endParaRPr>
            </a:p>
          </p:txBody>
        </p:sp>
        <p:grpSp>
          <p:nvGrpSpPr>
            <p:cNvPr id="43" name="Group 431"/>
            <p:cNvGrpSpPr>
              <a:grpSpLocks/>
            </p:cNvGrpSpPr>
            <p:nvPr/>
          </p:nvGrpSpPr>
          <p:grpSpPr bwMode="auto">
            <a:xfrm>
              <a:off x="2285902" y="4970332"/>
              <a:ext cx="982919" cy="457200"/>
              <a:chOff x="5013862" y="1667039"/>
              <a:chExt cx="982919" cy="457200"/>
            </a:xfrm>
          </p:grpSpPr>
          <p:cxnSp>
            <p:nvCxnSpPr>
              <p:cNvPr id="119" name="Straight Connector 118">
                <a:extLst/>
              </p:cNvPr>
              <p:cNvCxnSpPr>
                <a:cxnSpLocks/>
              </p:cNvCxnSpPr>
              <p:nvPr/>
            </p:nvCxnSpPr>
            <p:spPr>
              <a:xfrm>
                <a:off x="512241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/>
              </p:cNvPr>
              <p:cNvCxnSpPr>
                <a:cxnSpLocks/>
              </p:cNvCxnSpPr>
              <p:nvPr/>
            </p:nvCxnSpPr>
            <p:spPr>
              <a:xfrm>
                <a:off x="523883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/>
              </p:cNvPr>
              <p:cNvCxnSpPr>
                <a:cxnSpLocks/>
              </p:cNvCxnSpPr>
              <p:nvPr/>
            </p:nvCxnSpPr>
            <p:spPr>
              <a:xfrm>
                <a:off x="534486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/>
              </p:cNvPr>
              <p:cNvCxnSpPr>
                <a:cxnSpLocks/>
              </p:cNvCxnSpPr>
              <p:nvPr/>
            </p:nvCxnSpPr>
            <p:spPr>
              <a:xfrm>
                <a:off x="545296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/>
              </p:cNvPr>
              <p:cNvCxnSpPr>
                <a:cxnSpLocks/>
              </p:cNvCxnSpPr>
              <p:nvPr/>
            </p:nvCxnSpPr>
            <p:spPr>
              <a:xfrm>
                <a:off x="5569384" y="1680302"/>
                <a:ext cx="0" cy="36381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/>
              </p:cNvPr>
              <p:cNvCxnSpPr>
                <a:cxnSpLocks/>
              </p:cNvCxnSpPr>
              <p:nvPr/>
            </p:nvCxnSpPr>
            <p:spPr>
              <a:xfrm>
                <a:off x="567333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/>
              </p:cNvPr>
              <p:cNvCxnSpPr>
                <a:cxnSpLocks/>
              </p:cNvCxnSpPr>
              <p:nvPr/>
            </p:nvCxnSpPr>
            <p:spPr>
              <a:xfrm>
                <a:off x="5779355" y="1683260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/>
              </p:cNvPr>
              <p:cNvCxnSpPr>
                <a:cxnSpLocks/>
              </p:cNvCxnSpPr>
              <p:nvPr/>
            </p:nvCxnSpPr>
            <p:spPr>
              <a:xfrm>
                <a:off x="5885381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/>
              </p:cNvPr>
              <p:cNvCxnSpPr>
                <a:cxnSpLocks/>
              </p:cNvCxnSpPr>
              <p:nvPr/>
            </p:nvCxnSpPr>
            <p:spPr>
              <a:xfrm>
                <a:off x="5997643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/>
              </p:cNvPr>
              <p:cNvCxnSpPr>
                <a:cxnSpLocks/>
              </p:cNvCxnSpPr>
              <p:nvPr/>
            </p:nvCxnSpPr>
            <p:spPr>
              <a:xfrm>
                <a:off x="5014311" y="1668472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2"/>
            <p:cNvGrpSpPr>
              <a:grpSpLocks/>
            </p:cNvGrpSpPr>
            <p:nvPr/>
          </p:nvGrpSpPr>
          <p:grpSpPr bwMode="auto">
            <a:xfrm>
              <a:off x="7791412" y="4985601"/>
              <a:ext cx="982919" cy="457200"/>
              <a:chOff x="5013862" y="1667039"/>
              <a:chExt cx="982919" cy="457200"/>
            </a:xfrm>
          </p:grpSpPr>
          <p:cxnSp>
            <p:nvCxnSpPr>
              <p:cNvPr id="109" name="Straight Connector 108">
                <a:extLst/>
              </p:cNvPr>
              <p:cNvCxnSpPr>
                <a:cxnSpLocks/>
              </p:cNvCxnSpPr>
              <p:nvPr/>
            </p:nvCxnSpPr>
            <p:spPr>
              <a:xfrm>
                <a:off x="512189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/>
              </p:cNvPr>
              <p:cNvCxnSpPr>
                <a:cxnSpLocks/>
              </p:cNvCxnSpPr>
              <p:nvPr/>
            </p:nvCxnSpPr>
            <p:spPr>
              <a:xfrm>
                <a:off x="523831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/>
              </p:cNvPr>
              <p:cNvCxnSpPr>
                <a:cxnSpLocks/>
              </p:cNvCxnSpPr>
              <p:nvPr/>
            </p:nvCxnSpPr>
            <p:spPr>
              <a:xfrm>
                <a:off x="534434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/>
              </p:cNvPr>
              <p:cNvCxnSpPr>
                <a:cxnSpLocks/>
              </p:cNvCxnSpPr>
              <p:nvPr/>
            </p:nvCxnSpPr>
            <p:spPr>
              <a:xfrm>
                <a:off x="545244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/>
              </p:cNvPr>
              <p:cNvCxnSpPr>
                <a:cxnSpLocks/>
              </p:cNvCxnSpPr>
              <p:nvPr/>
            </p:nvCxnSpPr>
            <p:spPr>
              <a:xfrm>
                <a:off x="5568865" y="1679822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/>
              </p:cNvPr>
              <p:cNvCxnSpPr>
                <a:cxnSpLocks/>
              </p:cNvCxnSpPr>
              <p:nvPr/>
            </p:nvCxnSpPr>
            <p:spPr>
              <a:xfrm>
                <a:off x="567281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/>
              </p:cNvPr>
              <p:cNvCxnSpPr>
                <a:cxnSpLocks/>
              </p:cNvCxnSpPr>
              <p:nvPr/>
            </p:nvCxnSpPr>
            <p:spPr>
              <a:xfrm>
                <a:off x="5778835" y="168278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/>
              </p:cNvPr>
              <p:cNvCxnSpPr>
                <a:cxnSpLocks/>
              </p:cNvCxnSpPr>
              <p:nvPr/>
            </p:nvCxnSpPr>
            <p:spPr>
              <a:xfrm>
                <a:off x="5884860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/>
              </p:cNvPr>
              <p:cNvCxnSpPr>
                <a:cxnSpLocks/>
              </p:cNvCxnSpPr>
              <p:nvPr/>
            </p:nvCxnSpPr>
            <p:spPr>
              <a:xfrm>
                <a:off x="5997122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/>
              </p:cNvPr>
              <p:cNvCxnSpPr>
                <a:cxnSpLocks/>
              </p:cNvCxnSpPr>
              <p:nvPr/>
            </p:nvCxnSpPr>
            <p:spPr>
              <a:xfrm>
                <a:off x="5013791" y="1667991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33"/>
            <p:cNvGrpSpPr>
              <a:grpSpLocks/>
            </p:cNvGrpSpPr>
            <p:nvPr/>
          </p:nvGrpSpPr>
          <p:grpSpPr bwMode="auto">
            <a:xfrm>
              <a:off x="6691156" y="4980951"/>
              <a:ext cx="982919" cy="457200"/>
              <a:chOff x="5013862" y="1667039"/>
              <a:chExt cx="982919" cy="457200"/>
            </a:xfrm>
          </p:grpSpPr>
          <p:cxnSp>
            <p:nvCxnSpPr>
              <p:cNvPr id="99" name="Straight Connector 98">
                <a:extLst/>
              </p:cNvPr>
              <p:cNvCxnSpPr>
                <a:cxnSpLocks/>
              </p:cNvCxnSpPr>
              <p:nvPr/>
            </p:nvCxnSpPr>
            <p:spPr>
              <a:xfrm>
                <a:off x="512240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/>
              </p:cNvPr>
              <p:cNvCxnSpPr>
                <a:cxnSpLocks/>
              </p:cNvCxnSpPr>
              <p:nvPr/>
            </p:nvCxnSpPr>
            <p:spPr>
              <a:xfrm>
                <a:off x="523882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/>
              </p:cNvPr>
              <p:cNvCxnSpPr>
                <a:cxnSpLocks/>
              </p:cNvCxnSpPr>
              <p:nvPr/>
            </p:nvCxnSpPr>
            <p:spPr>
              <a:xfrm>
                <a:off x="534484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/>
              </p:cNvPr>
              <p:cNvCxnSpPr>
                <a:cxnSpLocks/>
              </p:cNvCxnSpPr>
              <p:nvPr/>
            </p:nvCxnSpPr>
            <p:spPr>
              <a:xfrm>
                <a:off x="5452949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/>
              </p:cNvPr>
              <p:cNvCxnSpPr>
                <a:cxnSpLocks/>
              </p:cNvCxnSpPr>
              <p:nvPr/>
            </p:nvCxnSpPr>
            <p:spPr>
              <a:xfrm>
                <a:off x="5569368" y="1678554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/>
              </p:cNvPr>
              <p:cNvCxnSpPr>
                <a:cxnSpLocks/>
              </p:cNvCxnSpPr>
              <p:nvPr/>
            </p:nvCxnSpPr>
            <p:spPr>
              <a:xfrm>
                <a:off x="567331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/>
              </p:cNvPr>
              <p:cNvCxnSpPr>
                <a:cxnSpLocks/>
              </p:cNvCxnSpPr>
              <p:nvPr/>
            </p:nvCxnSpPr>
            <p:spPr>
              <a:xfrm>
                <a:off x="5779340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/>
              </p:cNvPr>
              <p:cNvCxnSpPr>
                <a:cxnSpLocks/>
              </p:cNvCxnSpPr>
              <p:nvPr/>
            </p:nvCxnSpPr>
            <p:spPr>
              <a:xfrm>
                <a:off x="5885364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/>
              </p:cNvPr>
              <p:cNvCxnSpPr>
                <a:cxnSpLocks/>
              </p:cNvCxnSpPr>
              <p:nvPr/>
            </p:nvCxnSpPr>
            <p:spPr>
              <a:xfrm>
                <a:off x="5997626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/>
              </p:cNvPr>
              <p:cNvCxnSpPr>
                <a:cxnSpLocks/>
              </p:cNvCxnSpPr>
              <p:nvPr/>
            </p:nvCxnSpPr>
            <p:spPr>
              <a:xfrm>
                <a:off x="5014297" y="1666724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34"/>
            <p:cNvGrpSpPr>
              <a:grpSpLocks/>
            </p:cNvGrpSpPr>
            <p:nvPr/>
          </p:nvGrpSpPr>
          <p:grpSpPr bwMode="auto">
            <a:xfrm>
              <a:off x="5594170" y="4974636"/>
              <a:ext cx="982919" cy="457200"/>
              <a:chOff x="5013862" y="1667039"/>
              <a:chExt cx="982919" cy="457200"/>
            </a:xfrm>
          </p:grpSpPr>
          <p:cxnSp>
            <p:nvCxnSpPr>
              <p:cNvPr id="89" name="Straight Connector 88">
                <a:extLst/>
              </p:cNvPr>
              <p:cNvCxnSpPr>
                <a:cxnSpLocks/>
              </p:cNvCxnSpPr>
              <p:nvPr/>
            </p:nvCxnSpPr>
            <p:spPr>
              <a:xfrm>
                <a:off x="512171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/>
              </p:cNvPr>
              <p:cNvCxnSpPr>
                <a:cxnSpLocks/>
              </p:cNvCxnSpPr>
              <p:nvPr/>
            </p:nvCxnSpPr>
            <p:spPr>
              <a:xfrm>
                <a:off x="523813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/>
              </p:cNvPr>
              <p:cNvCxnSpPr>
                <a:cxnSpLocks/>
              </p:cNvCxnSpPr>
              <p:nvPr/>
            </p:nvCxnSpPr>
            <p:spPr>
              <a:xfrm>
                <a:off x="534416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/>
              </p:cNvPr>
              <p:cNvCxnSpPr>
                <a:cxnSpLocks/>
              </p:cNvCxnSpPr>
              <p:nvPr/>
            </p:nvCxnSpPr>
            <p:spPr>
              <a:xfrm>
                <a:off x="5452264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/>
              </p:cNvPr>
              <p:cNvCxnSpPr>
                <a:cxnSpLocks/>
              </p:cNvCxnSpPr>
              <p:nvPr/>
            </p:nvCxnSpPr>
            <p:spPr>
              <a:xfrm>
                <a:off x="5568683" y="1678955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/>
              </p:cNvPr>
              <p:cNvCxnSpPr>
                <a:cxnSpLocks/>
              </p:cNvCxnSpPr>
              <p:nvPr/>
            </p:nvCxnSpPr>
            <p:spPr>
              <a:xfrm>
                <a:off x="567263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/>
              </p:cNvPr>
              <p:cNvCxnSpPr>
                <a:cxnSpLocks/>
              </p:cNvCxnSpPr>
              <p:nvPr/>
            </p:nvCxnSpPr>
            <p:spPr>
              <a:xfrm>
                <a:off x="5778655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/>
              </p:cNvPr>
              <p:cNvCxnSpPr>
                <a:cxnSpLocks/>
              </p:cNvCxnSpPr>
              <p:nvPr/>
            </p:nvCxnSpPr>
            <p:spPr>
              <a:xfrm>
                <a:off x="5884680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/>
              </p:cNvPr>
              <p:cNvCxnSpPr>
                <a:cxnSpLocks/>
              </p:cNvCxnSpPr>
              <p:nvPr/>
            </p:nvCxnSpPr>
            <p:spPr>
              <a:xfrm>
                <a:off x="5996941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/>
              </p:cNvPr>
              <p:cNvCxnSpPr>
                <a:cxnSpLocks/>
              </p:cNvCxnSpPr>
              <p:nvPr/>
            </p:nvCxnSpPr>
            <p:spPr>
              <a:xfrm>
                <a:off x="5013612" y="1667125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35"/>
            <p:cNvGrpSpPr>
              <a:grpSpLocks/>
            </p:cNvGrpSpPr>
            <p:nvPr/>
          </p:nvGrpSpPr>
          <p:grpSpPr bwMode="auto">
            <a:xfrm>
              <a:off x="4507128" y="4984048"/>
              <a:ext cx="982919" cy="457200"/>
              <a:chOff x="5013862" y="1667039"/>
              <a:chExt cx="982919" cy="457200"/>
            </a:xfrm>
          </p:grpSpPr>
          <p:cxnSp>
            <p:nvCxnSpPr>
              <p:cNvPr id="79" name="Straight Connector 78">
                <a:extLst/>
              </p:cNvPr>
              <p:cNvCxnSpPr>
                <a:cxnSpLocks/>
              </p:cNvCxnSpPr>
              <p:nvPr/>
            </p:nvCxnSpPr>
            <p:spPr>
              <a:xfrm>
                <a:off x="5121480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/>
              </p:cNvPr>
              <p:cNvCxnSpPr>
                <a:cxnSpLocks/>
              </p:cNvCxnSpPr>
              <p:nvPr/>
            </p:nvCxnSpPr>
            <p:spPr>
              <a:xfrm>
                <a:off x="523789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/>
              </p:cNvPr>
              <p:cNvCxnSpPr>
                <a:cxnSpLocks/>
              </p:cNvCxnSpPr>
              <p:nvPr/>
            </p:nvCxnSpPr>
            <p:spPr>
              <a:xfrm>
                <a:off x="534392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/>
              </p:cNvPr>
              <p:cNvCxnSpPr>
                <a:cxnSpLocks/>
              </p:cNvCxnSpPr>
              <p:nvPr/>
            </p:nvCxnSpPr>
            <p:spPr>
              <a:xfrm>
                <a:off x="545202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/>
              </p:cNvPr>
              <p:cNvCxnSpPr>
                <a:cxnSpLocks/>
              </p:cNvCxnSpPr>
              <p:nvPr/>
            </p:nvCxnSpPr>
            <p:spPr>
              <a:xfrm>
                <a:off x="5568449" y="1678417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/>
              </p:cNvPr>
              <p:cNvCxnSpPr>
                <a:cxnSpLocks/>
              </p:cNvCxnSpPr>
              <p:nvPr/>
            </p:nvCxnSpPr>
            <p:spPr>
              <a:xfrm>
                <a:off x="567239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/>
              </p:cNvPr>
              <p:cNvCxnSpPr>
                <a:cxnSpLocks/>
              </p:cNvCxnSpPr>
              <p:nvPr/>
            </p:nvCxnSpPr>
            <p:spPr>
              <a:xfrm>
                <a:off x="5778420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/>
              </p:cNvPr>
              <p:cNvCxnSpPr>
                <a:cxnSpLocks/>
              </p:cNvCxnSpPr>
              <p:nvPr/>
            </p:nvCxnSpPr>
            <p:spPr>
              <a:xfrm>
                <a:off x="5884446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/>
              </p:cNvPr>
              <p:cNvCxnSpPr>
                <a:cxnSpLocks/>
              </p:cNvCxnSpPr>
              <p:nvPr/>
            </p:nvCxnSpPr>
            <p:spPr>
              <a:xfrm>
                <a:off x="5996708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/>
              </p:cNvPr>
              <p:cNvCxnSpPr>
                <a:cxnSpLocks/>
              </p:cNvCxnSpPr>
              <p:nvPr/>
            </p:nvCxnSpPr>
            <p:spPr>
              <a:xfrm>
                <a:off x="5013375" y="1666585"/>
                <a:ext cx="0" cy="4584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36"/>
            <p:cNvGrpSpPr>
              <a:grpSpLocks/>
            </p:cNvGrpSpPr>
            <p:nvPr/>
          </p:nvGrpSpPr>
          <p:grpSpPr bwMode="auto">
            <a:xfrm>
              <a:off x="3393778" y="4968806"/>
              <a:ext cx="982919" cy="457200"/>
              <a:chOff x="5013862" y="1667039"/>
              <a:chExt cx="982919" cy="457200"/>
            </a:xfrm>
          </p:grpSpPr>
          <p:cxnSp>
            <p:nvCxnSpPr>
              <p:cNvPr id="69" name="Straight Connector 68">
                <a:extLst/>
              </p:cNvPr>
              <p:cNvCxnSpPr>
                <a:cxnSpLocks/>
              </p:cNvCxnSpPr>
              <p:nvPr/>
            </p:nvCxnSpPr>
            <p:spPr>
              <a:xfrm>
                <a:off x="512260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/>
              </p:cNvPr>
              <p:cNvCxnSpPr>
                <a:cxnSpLocks/>
              </p:cNvCxnSpPr>
              <p:nvPr/>
            </p:nvCxnSpPr>
            <p:spPr>
              <a:xfrm>
                <a:off x="523902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/>
              </p:cNvPr>
              <p:cNvCxnSpPr>
                <a:cxnSpLocks/>
              </p:cNvCxnSpPr>
              <p:nvPr/>
            </p:nvCxnSpPr>
            <p:spPr>
              <a:xfrm>
                <a:off x="5345051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/>
              </p:cNvPr>
              <p:cNvCxnSpPr>
                <a:cxnSpLocks/>
              </p:cNvCxnSpPr>
              <p:nvPr/>
            </p:nvCxnSpPr>
            <p:spPr>
              <a:xfrm>
                <a:off x="5453155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/>
              </p:cNvPr>
              <p:cNvCxnSpPr>
                <a:cxnSpLocks/>
              </p:cNvCxnSpPr>
              <p:nvPr/>
            </p:nvCxnSpPr>
            <p:spPr>
              <a:xfrm>
                <a:off x="5567495" y="1678869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/>
              </p:cNvPr>
              <p:cNvCxnSpPr>
                <a:cxnSpLocks/>
              </p:cNvCxnSpPr>
              <p:nvPr/>
            </p:nvCxnSpPr>
            <p:spPr>
              <a:xfrm>
                <a:off x="5671442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/>
              </p:cNvPr>
              <p:cNvCxnSpPr>
                <a:cxnSpLocks/>
              </p:cNvCxnSpPr>
              <p:nvPr/>
            </p:nvCxnSpPr>
            <p:spPr>
              <a:xfrm>
                <a:off x="5779546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/>
              </p:cNvPr>
              <p:cNvCxnSpPr>
                <a:cxnSpLocks/>
              </p:cNvCxnSpPr>
              <p:nvPr/>
            </p:nvCxnSpPr>
            <p:spPr>
              <a:xfrm>
                <a:off x="5883492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/>
              </p:cNvPr>
              <p:cNvCxnSpPr>
                <a:cxnSpLocks/>
              </p:cNvCxnSpPr>
              <p:nvPr/>
            </p:nvCxnSpPr>
            <p:spPr>
              <a:xfrm>
                <a:off x="5995754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/>
              </p:cNvPr>
              <p:cNvCxnSpPr>
                <a:cxnSpLocks/>
              </p:cNvCxnSpPr>
              <p:nvPr/>
            </p:nvCxnSpPr>
            <p:spPr>
              <a:xfrm>
                <a:off x="5014502" y="1667039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37"/>
            <p:cNvGrpSpPr>
              <a:grpSpLocks/>
            </p:cNvGrpSpPr>
            <p:nvPr/>
          </p:nvGrpSpPr>
          <p:grpSpPr bwMode="auto">
            <a:xfrm>
              <a:off x="8886074" y="4991822"/>
              <a:ext cx="1082040" cy="457200"/>
              <a:chOff x="8947148" y="2627159"/>
              <a:chExt cx="1082040" cy="457200"/>
            </a:xfrm>
          </p:grpSpPr>
          <p:cxnSp>
            <p:nvCxnSpPr>
              <p:cNvPr id="58" name="Straight Connector 57">
                <a:extLst/>
              </p:cNvPr>
              <p:cNvCxnSpPr>
                <a:cxnSpLocks/>
              </p:cNvCxnSpPr>
              <p:nvPr/>
            </p:nvCxnSpPr>
            <p:spPr>
              <a:xfrm>
                <a:off x="905611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/>
              </p:cNvPr>
              <p:cNvCxnSpPr>
                <a:cxnSpLocks/>
              </p:cNvCxnSpPr>
              <p:nvPr/>
            </p:nvCxnSpPr>
            <p:spPr>
              <a:xfrm>
                <a:off x="917253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/>
              </p:cNvPr>
              <p:cNvCxnSpPr>
                <a:cxnSpLocks/>
              </p:cNvCxnSpPr>
              <p:nvPr/>
            </p:nvCxnSpPr>
            <p:spPr>
              <a:xfrm>
                <a:off x="9278557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/>
              </p:cNvPr>
              <p:cNvCxnSpPr>
                <a:cxnSpLocks/>
              </p:cNvCxnSpPr>
              <p:nvPr/>
            </p:nvCxnSpPr>
            <p:spPr>
              <a:xfrm>
                <a:off x="9386661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/>
              </p:cNvPr>
              <p:cNvCxnSpPr>
                <a:cxnSpLocks/>
              </p:cNvCxnSpPr>
              <p:nvPr/>
            </p:nvCxnSpPr>
            <p:spPr>
              <a:xfrm>
                <a:off x="9501002" y="2639637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/>
              </p:cNvPr>
              <p:cNvCxnSpPr>
                <a:cxnSpLocks/>
              </p:cNvCxnSpPr>
              <p:nvPr/>
            </p:nvCxnSpPr>
            <p:spPr>
              <a:xfrm>
                <a:off x="9604949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/>
              </p:cNvPr>
              <p:cNvCxnSpPr>
                <a:cxnSpLocks/>
              </p:cNvCxnSpPr>
              <p:nvPr/>
            </p:nvCxnSpPr>
            <p:spPr>
              <a:xfrm>
                <a:off x="9713053" y="2642596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/>
              </p:cNvPr>
              <p:cNvCxnSpPr>
                <a:cxnSpLocks/>
              </p:cNvCxnSpPr>
              <p:nvPr/>
            </p:nvCxnSpPr>
            <p:spPr>
              <a:xfrm>
                <a:off x="9819076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/>
              </p:cNvPr>
              <p:cNvCxnSpPr>
                <a:cxnSpLocks/>
              </p:cNvCxnSpPr>
              <p:nvPr/>
            </p:nvCxnSpPr>
            <p:spPr>
              <a:xfrm>
                <a:off x="9929260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/>
              </p:cNvPr>
              <p:cNvCxnSpPr>
                <a:cxnSpLocks/>
              </p:cNvCxnSpPr>
              <p:nvPr/>
            </p:nvCxnSpPr>
            <p:spPr>
              <a:xfrm>
                <a:off x="8948008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/>
              </p:cNvPr>
              <p:cNvCxnSpPr>
                <a:cxnSpLocks/>
              </p:cNvCxnSpPr>
              <p:nvPr/>
            </p:nvCxnSpPr>
            <p:spPr>
              <a:xfrm>
                <a:off x="10029049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38"/>
            <p:cNvSpPr txBox="1">
              <a:spLocks noChangeArrowheads="1"/>
            </p:cNvSpPr>
            <p:nvPr/>
          </p:nvSpPr>
          <p:spPr bwMode="auto">
            <a:xfrm>
              <a:off x="6565712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51" name="TextBox 439"/>
            <p:cNvSpPr txBox="1">
              <a:spLocks noChangeArrowheads="1"/>
            </p:cNvSpPr>
            <p:nvPr/>
          </p:nvSpPr>
          <p:spPr bwMode="auto">
            <a:xfrm>
              <a:off x="5455827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52" name="TextBox 440"/>
            <p:cNvSpPr txBox="1">
              <a:spLocks noChangeArrowheads="1"/>
            </p:cNvSpPr>
            <p:nvPr/>
          </p:nvSpPr>
          <p:spPr bwMode="auto">
            <a:xfrm>
              <a:off x="4376696" y="5299546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3" name="TextBox 441"/>
            <p:cNvSpPr txBox="1">
              <a:spLocks noChangeArrowheads="1"/>
            </p:cNvSpPr>
            <p:nvPr/>
          </p:nvSpPr>
          <p:spPr bwMode="auto">
            <a:xfrm>
              <a:off x="3260910" y="5300124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4" name="TextBox 442"/>
            <p:cNvSpPr txBox="1">
              <a:spLocks noChangeArrowheads="1"/>
            </p:cNvSpPr>
            <p:nvPr/>
          </p:nvSpPr>
          <p:spPr bwMode="auto">
            <a:xfrm>
              <a:off x="2164621" y="5283683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5" name="TextBox 443"/>
            <p:cNvSpPr txBox="1">
              <a:spLocks noChangeArrowheads="1"/>
            </p:cNvSpPr>
            <p:nvPr/>
          </p:nvSpPr>
          <p:spPr bwMode="auto">
            <a:xfrm>
              <a:off x="9829118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7</a:t>
              </a:r>
            </a:p>
          </p:txBody>
        </p:sp>
        <p:sp>
          <p:nvSpPr>
            <p:cNvPr id="56" name="TextBox 444"/>
            <p:cNvSpPr txBox="1">
              <a:spLocks noChangeArrowheads="1"/>
            </p:cNvSpPr>
            <p:nvPr/>
          </p:nvSpPr>
          <p:spPr bwMode="auto">
            <a:xfrm>
              <a:off x="8748706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57" name="TextBox 445"/>
            <p:cNvSpPr txBox="1">
              <a:spLocks noChangeArrowheads="1"/>
            </p:cNvSpPr>
            <p:nvPr/>
          </p:nvSpPr>
          <p:spPr bwMode="auto">
            <a:xfrm>
              <a:off x="7659777" y="5313527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129" name="Group 128"/>
          <p:cNvGrpSpPr>
            <a:grpSpLocks/>
          </p:cNvGrpSpPr>
          <p:nvPr/>
        </p:nvGrpSpPr>
        <p:grpSpPr bwMode="auto">
          <a:xfrm rot="-1522901">
            <a:off x="5419770" y="1959940"/>
            <a:ext cx="380774" cy="3161821"/>
            <a:chOff x="11380127" y="1797991"/>
            <a:chExt cx="399111" cy="3745131"/>
          </a:xfrm>
        </p:grpSpPr>
        <p:sp>
          <p:nvSpPr>
            <p:cNvPr id="130" name="Rectangle 129">
              <a:extLst/>
            </p:cNvPr>
            <p:cNvSpPr/>
            <p:nvPr/>
          </p:nvSpPr>
          <p:spPr>
            <a:xfrm rot="21537726">
              <a:off x="11412315" y="1992682"/>
              <a:ext cx="339555" cy="3077488"/>
            </a:xfrm>
            <a:prstGeom prst="rect">
              <a:avLst/>
            </a:prstGeom>
            <a:gradFill flip="none" rotWithShape="1">
              <a:gsLst>
                <a:gs pos="42850">
                  <a:srgbClr val="ABB0B9"/>
                </a:gs>
                <a:gs pos="0">
                  <a:srgbClr val="002060"/>
                </a:gs>
                <a:gs pos="98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000000"/>
                </a:solidFill>
              </a:endParaRPr>
            </a:p>
          </p:txBody>
        </p:sp>
        <p:sp>
          <p:nvSpPr>
            <p:cNvPr id="131" name="Rectangle 130">
              <a:extLst/>
            </p:cNvPr>
            <p:cNvSpPr/>
            <p:nvPr/>
          </p:nvSpPr>
          <p:spPr>
            <a:xfrm rot="21537726">
              <a:off x="11380127" y="1797991"/>
              <a:ext cx="339555" cy="280219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7000"/>
                  </a:schemeClr>
                </a:gs>
                <a:gs pos="64000">
                  <a:srgbClr val="C0000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32" name="Isosceles Triangle 131">
              <a:extLst/>
            </p:cNvPr>
            <p:cNvSpPr/>
            <p:nvPr/>
          </p:nvSpPr>
          <p:spPr>
            <a:xfrm rot="10737726">
              <a:off x="11446671" y="5071881"/>
              <a:ext cx="332567" cy="39793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33" name="Isosceles Triangle 132">
              <a:extLst/>
            </p:cNvPr>
            <p:cNvSpPr/>
            <p:nvPr/>
          </p:nvSpPr>
          <p:spPr>
            <a:xfrm rot="10737726">
              <a:off x="11549294" y="5290056"/>
              <a:ext cx="122618" cy="25306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</p:grpSp>
      <p:sp>
        <p:nvSpPr>
          <p:cNvPr id="134" name="Arc 133"/>
          <p:cNvSpPr/>
          <p:nvPr/>
        </p:nvSpPr>
        <p:spPr>
          <a:xfrm rot="625370">
            <a:off x="6028624" y="91685"/>
            <a:ext cx="962105" cy="1059051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/>
          <p:cNvSpPr/>
          <p:nvPr/>
        </p:nvSpPr>
        <p:spPr>
          <a:xfrm>
            <a:off x="1780263" y="5315291"/>
            <a:ext cx="5111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C,D</a:t>
            </a:r>
            <a:r>
              <a:rPr lang="bn-BD" sz="36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08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99 0.21852 L 0.04895 -0.69328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-4560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2" presetClass="exit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5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355148" y="-67669"/>
            <a:ext cx="6747079" cy="5661417"/>
            <a:chOff x="2391539" y="1196583"/>
            <a:chExt cx="6747079" cy="5661417"/>
          </a:xfrm>
        </p:grpSpPr>
        <p:grpSp>
          <p:nvGrpSpPr>
            <p:cNvPr id="4" name="Group 3"/>
            <p:cNvGrpSpPr/>
            <p:nvPr/>
          </p:nvGrpSpPr>
          <p:grpSpPr>
            <a:xfrm>
              <a:off x="2391539" y="1196583"/>
              <a:ext cx="6747079" cy="5661417"/>
              <a:chOff x="535443" y="-94209"/>
              <a:chExt cx="6747079" cy="5661417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535443" y="2142264"/>
                <a:ext cx="6747079" cy="3424944"/>
                <a:chOff x="3688076" y="2101321"/>
                <a:chExt cx="6747079" cy="3424944"/>
              </a:xfrm>
            </p:grpSpPr>
            <p:sp>
              <p:nvSpPr>
                <p:cNvPr id="2" name="Isosceles Triangle 1"/>
                <p:cNvSpPr/>
                <p:nvPr/>
              </p:nvSpPr>
              <p:spPr>
                <a:xfrm>
                  <a:off x="4271890" y="2583879"/>
                  <a:ext cx="5884984" cy="2344615"/>
                </a:xfrm>
                <a:prstGeom prst="triangl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white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Rectangle 10"/>
                    <p:cNvSpPr/>
                    <p:nvPr/>
                  </p:nvSpPr>
                  <p:spPr>
                    <a:xfrm>
                      <a:off x="6630568" y="2101321"/>
                      <a:ext cx="583814" cy="6463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sz="360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A</m:t>
                            </m:r>
                          </m:oMath>
                        </m:oMathPara>
                      </a14:m>
                      <a:endParaRPr lang="en-GB" sz="3600" dirty="0">
                        <a:solidFill>
                          <a:prstClr val="black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" name="Rectangle 1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630568" y="2101321"/>
                      <a:ext cx="583814" cy="646331"/>
                    </a:xfrm>
                    <a:prstGeom prst="rect">
                      <a:avLst/>
                    </a:prstGeom>
                    <a:blipFill rotWithShape="0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Rectangle 11"/>
                    <p:cNvSpPr/>
                    <p:nvPr/>
                  </p:nvSpPr>
                  <p:spPr>
                    <a:xfrm>
                      <a:off x="3688076" y="4605328"/>
                      <a:ext cx="583814" cy="6463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GB" sz="360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B</m:t>
                            </m:r>
                          </m:oMath>
                        </m:oMathPara>
                      </a14:m>
                      <a:endParaRPr lang="en-GB" sz="3600" dirty="0">
                        <a:solidFill>
                          <a:prstClr val="black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Rectangle 1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688076" y="4605328"/>
                      <a:ext cx="583814" cy="646331"/>
                    </a:xfrm>
                    <a:prstGeom prst="rect">
                      <a:avLst/>
                    </a:prstGeom>
                    <a:blipFill rotWithShape="0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Rectangle 15"/>
                    <p:cNvSpPr/>
                    <p:nvPr/>
                  </p:nvSpPr>
                  <p:spPr>
                    <a:xfrm>
                      <a:off x="9878592" y="4879934"/>
                      <a:ext cx="556563" cy="6463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GB" sz="360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C</m:t>
                            </m:r>
                          </m:oMath>
                        </m:oMathPara>
                      </a14:m>
                      <a:endParaRPr lang="en-GB" sz="3600" dirty="0">
                        <a:solidFill>
                          <a:prstClr val="black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Rectangle 1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878592" y="4879934"/>
                      <a:ext cx="556563" cy="646331"/>
                    </a:xfrm>
                    <a:prstGeom prst="rect">
                      <a:avLst/>
                    </a:prstGeom>
                    <a:blipFill rotWithShape="0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7" name="Straight Connector 16"/>
              <p:cNvCxnSpPr/>
              <p:nvPr/>
            </p:nvCxnSpPr>
            <p:spPr>
              <a:xfrm flipV="1">
                <a:off x="4061749" y="306462"/>
                <a:ext cx="2830370" cy="231092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6401190" y="-94209"/>
                    <a:ext cx="603050" cy="6463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bn-BD" sz="36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D</m:t>
                          </m:r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01190" y="-94209"/>
                    <a:ext cx="603050" cy="646331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Straight Connector 21"/>
              <p:cNvCxnSpPr>
                <a:endCxn id="2" idx="4"/>
              </p:cNvCxnSpPr>
              <p:nvPr/>
            </p:nvCxnSpPr>
            <p:spPr>
              <a:xfrm>
                <a:off x="6892119" y="306462"/>
                <a:ext cx="112122" cy="466297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 flipH="1">
              <a:off x="6885867" y="4661964"/>
              <a:ext cx="427264" cy="4092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769290" y="4572001"/>
              <a:ext cx="433782" cy="40501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099499" y="2580069"/>
              <a:ext cx="372672" cy="3589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986181" y="2694705"/>
              <a:ext cx="372672" cy="3589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180740" y="5641858"/>
            <a:ext cx="12192000" cy="419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অঙ্কনঃ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AC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বাহুকে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এমনভাবে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বর্ধিত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যেন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AC=AD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bn-BD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C,D</a:t>
            </a:r>
            <a:r>
              <a:rPr lang="bn-BD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GB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7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</TotalTime>
  <Words>456</Words>
  <Application>Microsoft Office PowerPoint</Application>
  <PresentationFormat>Widescreen</PresentationFormat>
  <Paragraphs>135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Yu Gothic</vt:lpstr>
      <vt:lpstr>Agency FB</vt:lpstr>
      <vt:lpstr>Arial</vt:lpstr>
      <vt:lpstr>Arial Black</vt:lpstr>
      <vt:lpstr>Calibri</vt:lpstr>
      <vt:lpstr>Calibri Light</vt:lpstr>
      <vt:lpstr>Cambria Math</vt:lpstr>
      <vt:lpstr>Nikosh</vt:lpstr>
      <vt:lpstr>NikoshBAN</vt:lpstr>
      <vt:lpstr>Nirmala UI</vt:lpstr>
      <vt:lpstr>SutonnyMJ</vt:lpstr>
      <vt:lpstr>Symbol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mra</dc:creator>
  <cp:lastModifiedBy>ICT_LAB</cp:lastModifiedBy>
  <cp:revision>180</cp:revision>
  <dcterms:created xsi:type="dcterms:W3CDTF">2025-01-31T07:24:12Z</dcterms:created>
  <dcterms:modified xsi:type="dcterms:W3CDTF">2026-07-30T19:22:15Z</dcterms:modified>
</cp:coreProperties>
</file>