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13"/>
  </p:notesMasterIdLst>
  <p:sldIdLst>
    <p:sldId id="286" r:id="rId2"/>
    <p:sldId id="287" r:id="rId3"/>
    <p:sldId id="283" r:id="rId4"/>
    <p:sldId id="273" r:id="rId5"/>
    <p:sldId id="274" r:id="rId6"/>
    <p:sldId id="275" r:id="rId7"/>
    <p:sldId id="276" r:id="rId8"/>
    <p:sldId id="277" r:id="rId9"/>
    <p:sldId id="278" r:id="rId10"/>
    <p:sldId id="284" r:id="rId11"/>
    <p:sldId id="279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0055B"/>
    <a:srgbClr val="9B15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62" autoAdjust="0"/>
  </p:normalViewPr>
  <p:slideViewPr>
    <p:cSldViewPr>
      <p:cViewPr varScale="1">
        <p:scale>
          <a:sx n="59" d="100"/>
          <a:sy n="59" d="100"/>
        </p:scale>
        <p:origin x="1074" y="7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84633A-3DAE-425C-BA87-7DD48A283941}" type="datetimeFigureOut">
              <a:rPr lang="en-US" smtClean="0"/>
              <a:pPr/>
              <a:t>31-07-2026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E08862-5989-4A8F-831A-92E0E1DDDD9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32324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E08862-5989-4A8F-831A-92E0E1DDDD94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31-07-2026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1149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31-07-2026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50822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31-07-2026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2985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31-07-2026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04542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31-07-2026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6965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31-07-2026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00591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31-07-2026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42191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31-07-2026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8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31-07-2026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6578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31-07-2026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7331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31-07-2026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27997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 userDrawn="1"/>
        </p:nvSpPr>
        <p:spPr>
          <a:xfrm>
            <a:off x="119921" y="6371950"/>
            <a:ext cx="4062336" cy="453310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800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mdmamun1581@gmail.com</a:t>
            </a:r>
            <a:endParaRPr lang="en-US" sz="1800" dirty="0">
              <a:solidFill>
                <a:srgbClr val="FF0000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ounded Rectangle 7"/>
          <p:cNvSpPr/>
          <p:nvPr userDrawn="1"/>
        </p:nvSpPr>
        <p:spPr>
          <a:xfrm>
            <a:off x="6558200" y="6371950"/>
            <a:ext cx="5633800" cy="450131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800" dirty="0" err="1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Page:www.facebook.com</a:t>
            </a:r>
            <a:r>
              <a:rPr lang="en-US" sz="1800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/</a:t>
            </a:r>
            <a:r>
              <a:rPr lang="en-US" sz="1800" dirty="0" err="1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bdmamunsir</a:t>
            </a:r>
            <a:r>
              <a:rPr lang="en-US" sz="1800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 </a:t>
            </a:r>
            <a:endParaRPr lang="en-US" sz="1800" dirty="0">
              <a:solidFill>
                <a:srgbClr val="FF0000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 userDrawn="1"/>
        </p:nvSpPr>
        <p:spPr>
          <a:xfrm rot="19959880">
            <a:off x="1113070" y="2967335"/>
            <a:ext cx="996587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 smtClean="0">
                <a:ln w="0"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www.youtube.com/@Bdmamunsir</a:t>
            </a:r>
            <a:endParaRPr lang="en-US" sz="5400" b="0" cap="none" spc="0" dirty="0">
              <a:ln w="0">
                <a:solidFill>
                  <a:schemeClr val="bg1">
                    <a:lumMod val="95000"/>
                  </a:schemeClr>
                </a:solidFill>
              </a:ln>
              <a:solidFill>
                <a:schemeClr val="bg1">
                  <a:lumMod val="9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9" y="6371950"/>
            <a:ext cx="453310" cy="45331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8160" y="6415789"/>
            <a:ext cx="434714" cy="409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5548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752601" y="2133600"/>
            <a:ext cx="8382001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600" b="1" dirty="0">
                <a:solidFill>
                  <a:srgbClr val="FF0000"/>
                </a:solidFill>
              </a:rPr>
              <a:t> </a:t>
            </a:r>
            <a:r>
              <a:rPr lang="en-US" sz="16600" b="1" dirty="0" err="1">
                <a:solidFill>
                  <a:srgbClr val="FF0000"/>
                </a:solidFill>
              </a:rPr>
              <a:t>স্বাগতম</a:t>
            </a:r>
            <a:endParaRPr lang="en-US" sz="16600" dirty="0">
              <a:solidFill>
                <a:srgbClr val="29293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1291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0" y="0"/>
            <a:ext cx="6934200" cy="1569660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bn-IN" sz="96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বাড়ির কাজ </a:t>
            </a:r>
            <a:endParaRPr lang="en-US" sz="9600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1000" y="3276601"/>
            <a:ext cx="115062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dirty="0">
                <a:latin typeface="SutonnyMJ" pitchFamily="2" charset="0"/>
                <a:sym typeface="Symbol"/>
              </a:rPr>
              <a:t>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ABC </a:t>
            </a:r>
            <a:r>
              <a:rPr lang="bn-IN" sz="3200" dirty="0">
                <a:latin typeface="NikoshBAN" pitchFamily="2" charset="0"/>
                <a:cs typeface="NikoshBAN" pitchFamily="2" charset="0"/>
              </a:rPr>
              <a:t>এ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AB =AC </a:t>
            </a:r>
            <a:r>
              <a:rPr lang="bn-IN" sz="3200" dirty="0">
                <a:latin typeface="NikoshBAN" pitchFamily="2" charset="0"/>
                <a:cs typeface="NikoshBAN" pitchFamily="2" charset="0"/>
              </a:rPr>
              <a:t>এবং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O, ABC</a:t>
            </a:r>
            <a:r>
              <a:rPr lang="bn-IN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অভ্যন্তরে </a:t>
            </a:r>
            <a:r>
              <a:rPr lang="bn-IN" sz="3200" dirty="0">
                <a:latin typeface="NikoshBAN" pitchFamily="2" charset="0"/>
                <a:cs typeface="NikoshBAN" pitchFamily="2" charset="0"/>
              </a:rPr>
              <a:t>এমন একটি বিন্দু যেন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OB=OC</a:t>
            </a:r>
            <a:r>
              <a:rPr lang="bn-IN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n-IN" sz="3200" dirty="0">
                <a:latin typeface="NikoshBAN" pitchFamily="2" charset="0"/>
                <a:cs typeface="NikoshBAN" pitchFamily="2" charset="0"/>
              </a:rPr>
              <a:t>হয় </a:t>
            </a:r>
            <a:endParaRPr lang="en-US" sz="3200" dirty="0" smtClean="0">
              <a:latin typeface="NikoshBAN" pitchFamily="2" charset="0"/>
              <a:cs typeface="NikoshBAN" pitchFamily="2" charset="0"/>
            </a:endParaRPr>
          </a:p>
          <a:p>
            <a:pPr algn="just">
              <a:lnSpc>
                <a:spcPct val="150000"/>
              </a:lnSpc>
            </a:pP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প্রমাণ </a:t>
            </a:r>
            <a:r>
              <a:rPr lang="bn-IN" sz="3200" dirty="0">
                <a:latin typeface="NikoshBAN" pitchFamily="2" charset="0"/>
                <a:cs typeface="NikoshBAN" pitchFamily="2" charset="0"/>
              </a:rPr>
              <a:t>কর যে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,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>
                <a:latin typeface="SutonnyMJ" pitchFamily="2" charset="0"/>
                <a:sym typeface="Symbol"/>
              </a:rPr>
              <a:t>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AOB</a:t>
            </a:r>
            <a:r>
              <a:rPr lang="bn-IN" sz="3200" dirty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dirty="0">
                <a:latin typeface="SutonnyMJ" pitchFamily="2" charset="0"/>
                <a:sym typeface="Symbol"/>
              </a:rPr>
              <a:t> 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AOC </a:t>
            </a:r>
          </a:p>
        </p:txBody>
      </p:sp>
    </p:spTree>
    <p:extLst>
      <p:ext uri="{BB962C8B-B14F-4D97-AF65-F5344CB8AC3E}">
        <p14:creationId xmlns:p14="http://schemas.microsoft.com/office/powerpoint/2010/main" val="3805655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40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3657600" y="2138571"/>
            <a:ext cx="4495800" cy="2123658"/>
          </a:xfrm>
          <a:prstGeom prst="rect">
            <a:avLst/>
          </a:prstGeom>
          <a:noFill/>
          <a:ln>
            <a:noFill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bn-IN" sz="66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সবাইকে</a:t>
            </a:r>
            <a:r>
              <a:rPr lang="bn-IN" sz="66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IN" sz="66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400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984278"/>
          </a:xfrm>
          <a:prstGeom prst="rect">
            <a:avLst/>
          </a:prstGeom>
          <a:solidFill>
            <a:srgbClr val="00153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38" y="828832"/>
            <a:ext cx="12153361" cy="6010118"/>
          </a:xfrm>
          <a:prstGeom prst="rect">
            <a:avLst/>
          </a:prstGeom>
          <a:gradFill>
            <a:gsLst>
              <a:gs pos="0">
                <a:srgbClr val="FF0000"/>
              </a:gs>
              <a:gs pos="74000">
                <a:srgbClr val="FFFF00"/>
              </a:gs>
              <a:gs pos="83000">
                <a:srgbClr val="00B050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  <p:sp>
        <p:nvSpPr>
          <p:cNvPr id="16" name="Right Arrow 15"/>
          <p:cNvSpPr/>
          <p:nvPr/>
        </p:nvSpPr>
        <p:spPr>
          <a:xfrm>
            <a:off x="74813" y="5458331"/>
            <a:ext cx="4644144" cy="1009935"/>
          </a:xfrm>
          <a:prstGeom prst="rightArrow">
            <a:avLst/>
          </a:prstGeom>
          <a:solidFill>
            <a:schemeClr val="bg1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 Class Seven</a:t>
            </a:r>
            <a:endParaRPr lang="en-US" sz="32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18" name="Regular Pentagon 17"/>
          <p:cNvSpPr/>
          <p:nvPr/>
        </p:nvSpPr>
        <p:spPr>
          <a:xfrm>
            <a:off x="4755132" y="2245020"/>
            <a:ext cx="7346832" cy="4223246"/>
          </a:xfrm>
          <a:prstGeom prst="pentagon">
            <a:avLst/>
          </a:prstGeom>
          <a:gradFill>
            <a:gsLst>
              <a:gs pos="0">
                <a:srgbClr val="FF0000"/>
              </a:gs>
              <a:gs pos="74000">
                <a:srgbClr val="FFFF00"/>
              </a:gs>
              <a:gs pos="83000">
                <a:srgbClr val="00B050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76200">
            <a:noFill/>
          </a:ln>
          <a:scene3d>
            <a:camera prst="isometricOffAxis2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err="1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জ্যামিতি</a:t>
            </a:r>
            <a:endParaRPr lang="en-US" sz="7200" b="1" dirty="0" smtClean="0">
              <a:solidFill>
                <a:schemeClr val="tx1"/>
              </a:solidFill>
              <a:effectLst>
                <a:glow rad="101600">
                  <a:schemeClr val="bg1">
                    <a:alpha val="84000"/>
                  </a:schemeClr>
                </a:glow>
              </a:effectLst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3600" b="1" dirty="0" err="1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অনুশীলনী</a:t>
            </a:r>
            <a:r>
              <a:rPr lang="en-US" sz="3600" b="1" dirty="0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১০</a:t>
            </a:r>
          </a:p>
          <a:p>
            <a:pPr algn="ctr"/>
            <a:r>
              <a:rPr lang="en-US" sz="3600" b="1" dirty="0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উপপাদ্য-৫</a:t>
            </a:r>
          </a:p>
        </p:txBody>
      </p:sp>
      <p:sp>
        <p:nvSpPr>
          <p:cNvPr id="19" name="Rectangle 18"/>
          <p:cNvSpPr/>
          <p:nvPr/>
        </p:nvSpPr>
        <p:spPr>
          <a:xfrm>
            <a:off x="-18782" y="17084"/>
            <a:ext cx="12191999" cy="769441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4400" b="1" dirty="0" err="1" smtClean="0">
                <a:solidFill>
                  <a:srgbClr val="FFFF00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সত্যই</a:t>
            </a:r>
            <a:r>
              <a:rPr lang="en-US" sz="4400" b="1" dirty="0" smtClean="0"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সুন্দর</a:t>
            </a:r>
            <a:r>
              <a:rPr lang="en-US" sz="4400" b="1" dirty="0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  </a:t>
            </a:r>
            <a:r>
              <a:rPr lang="en-US" sz="4400" b="1" dirty="0" smtClean="0"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         </a:t>
            </a:r>
            <a:r>
              <a:rPr lang="en-US" sz="4400" b="1" dirty="0" err="1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সু-শিক্ষাই</a:t>
            </a:r>
            <a:r>
              <a:rPr lang="en-US" sz="4400" b="1" dirty="0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FFFF00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জাতির</a:t>
            </a:r>
            <a:r>
              <a:rPr lang="en-US" sz="4400" b="1" dirty="0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মেরুদন্ড</a:t>
            </a:r>
            <a:endParaRPr lang="en-US" sz="4400" b="1" cap="none" spc="0" dirty="0">
              <a:solidFill>
                <a:schemeClr val="bg1"/>
              </a:solidFill>
              <a:effectLst>
                <a:glow rad="127000">
                  <a:schemeClr val="tx1"/>
                </a:glow>
              </a:effectLst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7" name="Cloud Callout 6"/>
          <p:cNvSpPr/>
          <p:nvPr/>
        </p:nvSpPr>
        <p:spPr>
          <a:xfrm>
            <a:off x="3438052" y="788490"/>
            <a:ext cx="3844491" cy="2052681"/>
          </a:xfrm>
          <a:prstGeom prst="cloudCallout">
            <a:avLst>
              <a:gd name="adj1" fmla="val 30237"/>
              <a:gd name="adj2" fmla="val 112425"/>
            </a:avLst>
          </a:prstGeom>
          <a:solidFill>
            <a:schemeClr val="bg1"/>
          </a:solidFill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গল্পে</a:t>
            </a:r>
            <a:r>
              <a:rPr lang="en-US" sz="3200" dirty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গল্পে</a:t>
            </a:r>
            <a:r>
              <a:rPr lang="en-US" sz="2800" dirty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গণিত</a:t>
            </a:r>
            <a:r>
              <a:rPr lang="en-US" sz="4000" dirty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শিখি</a:t>
            </a:r>
            <a:endParaRPr lang="en-US" sz="4000" dirty="0">
              <a:solidFill>
                <a:srgbClr val="FF00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2000" dirty="0" err="1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শর্ট</a:t>
            </a:r>
            <a:r>
              <a:rPr lang="en-US" sz="2000" dirty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টেকনিক</a:t>
            </a:r>
            <a:endParaRPr lang="en-US" sz="1400" dirty="0">
              <a:solidFill>
                <a:schemeClr val="tx1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" name="32-Point Star 2"/>
          <p:cNvSpPr/>
          <p:nvPr/>
        </p:nvSpPr>
        <p:spPr>
          <a:xfrm>
            <a:off x="9620250" y="828829"/>
            <a:ext cx="2444923" cy="2441448"/>
          </a:xfrm>
          <a:prstGeom prst="star32">
            <a:avLst>
              <a:gd name="adj" fmla="val 41768"/>
            </a:avLst>
          </a:prstGeom>
          <a:solidFill>
            <a:srgbClr val="FF00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সহজে</a:t>
            </a:r>
            <a:endParaRPr lang="en-US" sz="2800" b="1" dirty="0" smtClean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2000" b="1" dirty="0" err="1" smtClean="0">
                <a:solidFill>
                  <a:srgbClr val="FFFF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মনে</a:t>
            </a:r>
            <a:r>
              <a:rPr lang="en-US" sz="2000" b="1" dirty="0" smtClean="0">
                <a:solidFill>
                  <a:srgbClr val="FFFF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b="1" dirty="0" err="1" smtClean="0">
                <a:solidFill>
                  <a:srgbClr val="FFFF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রাখার</a:t>
            </a:r>
            <a:endParaRPr lang="en-US" sz="2000" b="1" dirty="0" smtClean="0">
              <a:solidFill>
                <a:srgbClr val="FFFF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ট্রিকস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!</a:t>
            </a:r>
            <a:endParaRPr lang="en-US" sz="28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06" r="27254" b="12271"/>
          <a:stretch/>
        </p:blipFill>
        <p:spPr>
          <a:xfrm>
            <a:off x="81752" y="984278"/>
            <a:ext cx="3281934" cy="3662150"/>
          </a:xfrm>
          <a:prstGeom prst="roundRect">
            <a:avLst>
              <a:gd name="adj" fmla="val 4233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1" name="Rounded Rectangle 20"/>
          <p:cNvSpPr/>
          <p:nvPr/>
        </p:nvSpPr>
        <p:spPr>
          <a:xfrm>
            <a:off x="38638" y="4663415"/>
            <a:ext cx="3325048" cy="754950"/>
          </a:xfrm>
          <a:prstGeom prst="roundRect">
            <a:avLst>
              <a:gd name="adj" fmla="val 2434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মামুন</a:t>
            </a:r>
            <a:r>
              <a:rPr lang="en-US" sz="32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2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স্যারের</a:t>
            </a:r>
            <a:endParaRPr lang="en-US" sz="3200" dirty="0" smtClean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2000" b="1" spc="150" dirty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10 </a:t>
            </a:r>
            <a:r>
              <a:rPr lang="en-US" sz="2000" b="1" spc="150" dirty="0" err="1" smtClean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minuteTeaching</a:t>
            </a:r>
            <a:endParaRPr lang="en-US" sz="20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54338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8" grpId="0" animBg="1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0" y="0"/>
            <a:ext cx="4343400" cy="707886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bn-IN" sz="4000" b="1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উপপাদ্য</a:t>
            </a:r>
            <a:r>
              <a:rPr lang="en-US" sz="4000" b="1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ঃ </a:t>
            </a:r>
            <a:r>
              <a:rPr lang="bn-IN" sz="4000" b="1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০৫</a:t>
            </a:r>
            <a:endParaRPr lang="en-US" sz="40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-21771" y="1143000"/>
            <a:ext cx="12192000" cy="36710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bn-IN" sz="4000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সাধারন </a:t>
            </a:r>
            <a:r>
              <a:rPr lang="en-US" sz="4000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নির্বচনঃ</a:t>
            </a:r>
            <a:r>
              <a:rPr lang="en-US" sz="4000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bn-IN" sz="40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  <a:p>
            <a:pPr algn="just">
              <a:lnSpc>
                <a:spcPct val="150000"/>
              </a:lnSpc>
            </a:pPr>
            <a:r>
              <a:rPr lang="bn-IN" sz="4000" dirty="0" smtClean="0">
                <a:latin typeface="NikoshBAN" pitchFamily="2" charset="0"/>
                <a:cs typeface="NikoshBAN" pitchFamily="2" charset="0"/>
              </a:rPr>
              <a:t>দুইটি </a:t>
            </a:r>
            <a:r>
              <a:rPr lang="bn-IN" sz="4000" dirty="0">
                <a:latin typeface="NikoshBAN" pitchFamily="2" charset="0"/>
                <a:cs typeface="NikoshBAN" pitchFamily="2" charset="0"/>
              </a:rPr>
              <a:t>সমকোনী ত্রিভুজের অতিভুজদ্বয় সমান হলে এবং একটির এক বাহু অপরটির এক বাহুর সমান হলে,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4000" dirty="0">
                <a:latin typeface="NikoshBAN" pitchFamily="2" charset="0"/>
                <a:cs typeface="NikoshBAN" pitchFamily="2" charset="0"/>
              </a:rPr>
              <a:t>ত্রিভুজদ্বয় সর্বসম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হবে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। </a:t>
            </a:r>
          </a:p>
        </p:txBody>
      </p:sp>
    </p:spTree>
    <p:extLst>
      <p:ext uri="{BB962C8B-B14F-4D97-AF65-F5344CB8AC3E}">
        <p14:creationId xmlns:p14="http://schemas.microsoft.com/office/powerpoint/2010/main" val="2322880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2488543"/>
            <a:ext cx="121920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err="1">
                <a:latin typeface="NikoshBAN" pitchFamily="2" charset="0"/>
                <a:cs typeface="NikoshBAN" pitchFamily="2" charset="0"/>
              </a:rPr>
              <a:t>বিশেষ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নির্বচনঃ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endParaRPr lang="en-US" sz="3200" dirty="0" smtClean="0">
              <a:latin typeface="SutonnyMJ" pitchFamily="2" charset="0"/>
            </a:endParaRPr>
          </a:p>
          <a:p>
            <a:pPr>
              <a:lnSpc>
                <a:spcPct val="150000"/>
              </a:lnSpc>
            </a:pP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মনে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করি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>
                <a:latin typeface="SutonnyMJ" pitchFamily="2" charset="0"/>
                <a:sym typeface="Symbol"/>
              </a:rPr>
              <a:t>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ABC 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ও </a:t>
            </a:r>
            <a:r>
              <a:rPr lang="en-US" sz="3200" dirty="0">
                <a:latin typeface="SutonnyMJ" pitchFamily="2" charset="0"/>
                <a:sym typeface="Symbol"/>
              </a:rPr>
              <a:t>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DEF</a:t>
            </a:r>
            <a:r>
              <a:rPr lang="en-US" sz="3200" dirty="0">
                <a:latin typeface="SutonnyMJ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সমকোনী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ত্রিভুজদ্বয়ে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endParaRPr lang="en-US" sz="3200" dirty="0" smtClean="0">
              <a:latin typeface="NikoshBAN" pitchFamily="2" charset="0"/>
              <a:cs typeface="NikoshBAN" pitchFamily="2" charset="0"/>
            </a:endParaRPr>
          </a:p>
          <a:p>
            <a:pPr>
              <a:lnSpc>
                <a:spcPct val="150000"/>
              </a:lnSpc>
            </a:pP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অতিভুজ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smtClean="0">
                <a:latin typeface="SutonnyMJ" pitchFamily="2" charset="0"/>
              </a:rPr>
              <a:t>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AC </a:t>
            </a:r>
            <a:r>
              <a:rPr lang="en-US" sz="3200" dirty="0">
                <a:latin typeface="SutonnyMJ" pitchFamily="2" charset="0"/>
              </a:rPr>
              <a:t>=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অতিভুজ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DF</a:t>
            </a:r>
          </a:p>
          <a:p>
            <a:pPr>
              <a:lnSpc>
                <a:spcPct val="150000"/>
              </a:lnSpc>
            </a:pPr>
            <a:r>
              <a:rPr lang="en-US" sz="3200" dirty="0" err="1">
                <a:latin typeface="NikoshBAN" pitchFamily="2" charset="0"/>
                <a:cs typeface="NikoshBAN" pitchFamily="2" charset="0"/>
              </a:rPr>
              <a:t>এবং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AB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বাহু</a:t>
            </a:r>
            <a:r>
              <a:rPr lang="en-US" sz="3200" dirty="0" smtClean="0">
                <a:latin typeface="SutonnyMJ" pitchFamily="2" charset="0"/>
              </a:rPr>
              <a:t> </a:t>
            </a:r>
            <a:r>
              <a:rPr lang="en-US" sz="3200" dirty="0">
                <a:latin typeface="SutonnyMJ" pitchFamily="2" charset="0"/>
              </a:rPr>
              <a:t>=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DE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বাহু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3200" dirty="0" err="1">
                <a:latin typeface="NikoshBAN" pitchFamily="2" charset="0"/>
                <a:cs typeface="NikoshBAN" pitchFamily="2" charset="0"/>
              </a:rPr>
              <a:t>প্রমান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হবে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যে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>
                <a:latin typeface="SutonnyMJ" pitchFamily="2" charset="0"/>
              </a:rPr>
              <a:t>, </a:t>
            </a:r>
            <a:r>
              <a:rPr lang="en-US" sz="3200" dirty="0">
                <a:latin typeface="SutonnyMJ" pitchFamily="2" charset="0"/>
                <a:sym typeface="Symbol"/>
              </a:rPr>
              <a:t></a:t>
            </a:r>
            <a:r>
              <a:rPr lang="en-US" sz="3200" dirty="0">
                <a:latin typeface="Times New Roman"/>
                <a:cs typeface="Times New Roman"/>
                <a:sym typeface="Symbol"/>
              </a:rPr>
              <a:t>ABCDEF</a:t>
            </a:r>
            <a:endParaRPr lang="en-US" sz="3200" dirty="0">
              <a:latin typeface="SutonnyMJ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40427" y="76200"/>
            <a:ext cx="533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A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92224" y="1982734"/>
            <a:ext cx="533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B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029200" y="2004507"/>
            <a:ext cx="533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C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839306" y="122858"/>
            <a:ext cx="533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D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803573" y="2010731"/>
            <a:ext cx="533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E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542105" y="1957860"/>
            <a:ext cx="533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F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 rot="5400000">
            <a:off x="1828800" y="1242529"/>
            <a:ext cx="1371600" cy="15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2514600" y="1928329"/>
            <a:ext cx="2667000" cy="15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rot="10800000">
            <a:off x="2514600" y="556729"/>
            <a:ext cx="2667000" cy="1371600"/>
          </a:xfrm>
          <a:prstGeom prst="line">
            <a:avLst/>
          </a:prstGeom>
          <a:ln w="28575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rot="5400000">
            <a:off x="6273230" y="1245641"/>
            <a:ext cx="1371600" cy="15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6959030" y="1931441"/>
            <a:ext cx="2667000" cy="15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rot="10800000">
            <a:off x="6959030" y="559841"/>
            <a:ext cx="2667000" cy="1371600"/>
          </a:xfrm>
          <a:prstGeom prst="line">
            <a:avLst/>
          </a:prstGeom>
          <a:ln w="28575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325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3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2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250"/>
                            </p:stCondLst>
                            <p:childTnLst>
                              <p:par>
                                <p:cTn id="54" presetID="22" presetClass="emph" presetSubtype="0" repeatCount="indefinite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w">
                                      <p:cBhvr override="childStyle">
                                        <p:cTn id="55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5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2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w">
                                      <p:cBhvr override="childStyle">
                                        <p:cTn id="60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63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3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3000"/>
                            </p:stCondLst>
                            <p:childTnLst>
                              <p:par>
                                <p:cTn id="70" presetID="2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w">
                                      <p:cBhvr override="childStyle">
                                        <p:cTn id="7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7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2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w">
                                      <p:cBhvr override="childStyle">
                                        <p:cTn id="7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7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79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10" grpId="0"/>
      <p:bldP spid="11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32662" y="3304124"/>
            <a:ext cx="12224661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bn-IN" sz="2800" dirty="0" smtClean="0">
                <a:latin typeface="NikoshBAN" pitchFamily="2" charset="0"/>
                <a:cs typeface="NikoshBAN" pitchFamily="2" charset="0"/>
                <a:sym typeface="Symbol"/>
              </a:rPr>
              <a:t>প্রমানঃ </a:t>
            </a:r>
            <a:endParaRPr lang="en-US" sz="2800" dirty="0" smtClean="0">
              <a:latin typeface="NikoshBAN" pitchFamily="2" charset="0"/>
              <a:cs typeface="NikoshBAN" pitchFamily="2" charset="0"/>
              <a:sym typeface="Symbol"/>
            </a:endParaRPr>
          </a:p>
          <a:p>
            <a:pPr>
              <a:lnSpc>
                <a:spcPct val="150000"/>
              </a:lnSpc>
            </a:pPr>
            <a:r>
              <a:rPr lang="en-US" sz="2800" dirty="0" smtClean="0">
                <a:latin typeface="SutonnyMJ" pitchFamily="2" charset="0"/>
                <a:sym typeface="Symbol"/>
              </a:rPr>
              <a:t></a:t>
            </a:r>
            <a:r>
              <a:rPr lang="en-US" sz="2800" dirty="0">
                <a:latin typeface="Times New Roman"/>
                <a:cs typeface="Times New Roman"/>
                <a:sym typeface="Symbol"/>
              </a:rPr>
              <a:t>ABC</a:t>
            </a:r>
            <a:r>
              <a:rPr lang="bn-IN" sz="2800" dirty="0">
                <a:latin typeface="NikoshBAN" pitchFamily="2" charset="0"/>
                <a:cs typeface="NikoshBAN" pitchFamily="2" charset="0"/>
                <a:sym typeface="Symbol"/>
              </a:rPr>
              <a:t> কে </a:t>
            </a:r>
            <a:r>
              <a:rPr lang="en-US" sz="2800" dirty="0">
                <a:latin typeface="SutonnyMJ" pitchFamily="2" charset="0"/>
              </a:rPr>
              <a:t> </a:t>
            </a:r>
            <a:r>
              <a:rPr lang="en-US" sz="2800" dirty="0">
                <a:latin typeface="SutonnyMJ" pitchFamily="2" charset="0"/>
                <a:sym typeface="Symbol"/>
              </a:rPr>
              <a:t></a:t>
            </a:r>
            <a:r>
              <a:rPr lang="en-US" sz="2800" dirty="0">
                <a:latin typeface="Times New Roman"/>
                <a:cs typeface="Times New Roman"/>
                <a:sym typeface="Symbol"/>
              </a:rPr>
              <a:t>DEF </a:t>
            </a:r>
            <a:r>
              <a:rPr lang="bn-IN" sz="2800" dirty="0">
                <a:latin typeface="NikoshBAN" pitchFamily="2" charset="0"/>
                <a:cs typeface="NikoshBAN" pitchFamily="2" charset="0"/>
                <a:sym typeface="Symbol"/>
              </a:rPr>
              <a:t>এর উপর এমন ভাবে স্থাপন করি যেন</a:t>
            </a:r>
            <a:r>
              <a:rPr lang="en-US" sz="2800" dirty="0">
                <a:latin typeface="NikoshBAN" pitchFamily="2" charset="0"/>
                <a:cs typeface="NikoshBAN" pitchFamily="2" charset="0"/>
                <a:sym typeface="Symbol"/>
              </a:rPr>
              <a:t>,</a:t>
            </a:r>
            <a:r>
              <a:rPr lang="bn-IN" sz="2800" dirty="0">
                <a:latin typeface="NikoshBAN" pitchFamily="2" charset="0"/>
                <a:cs typeface="NikoshBAN" pitchFamily="2" charset="0"/>
                <a:sym typeface="Symbol"/>
              </a:rPr>
              <a:t>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2800" dirty="0">
                <a:latin typeface="SutonnyMJ" pitchFamily="2" charset="0"/>
              </a:rPr>
              <a:t> </a:t>
            </a:r>
            <a:r>
              <a:rPr lang="bn-IN" sz="2800" dirty="0">
                <a:latin typeface="NikoshBAN" pitchFamily="2" charset="0"/>
                <a:cs typeface="NikoshBAN" pitchFamily="2" charset="0"/>
              </a:rPr>
              <a:t>বিন্দু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2800" dirty="0">
                <a:latin typeface="SutonnyMJ" pitchFamily="2" charset="0"/>
              </a:rPr>
              <a:t> </a:t>
            </a:r>
            <a:r>
              <a:rPr lang="bn-IN" sz="2800" dirty="0">
                <a:latin typeface="NikoshBAN" pitchFamily="2" charset="0"/>
                <a:cs typeface="NikoshBAN" pitchFamily="2" charset="0"/>
              </a:rPr>
              <a:t>বিন্দুর উপর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BA</a:t>
            </a:r>
            <a:r>
              <a:rPr lang="en-US" sz="2800" dirty="0">
                <a:latin typeface="SutonnyMJ" pitchFamily="2" charset="0"/>
              </a:rPr>
              <a:t> </a:t>
            </a:r>
            <a:r>
              <a:rPr lang="bn-IN" sz="2800" dirty="0">
                <a:latin typeface="NikoshBAN" pitchFamily="2" charset="0"/>
                <a:cs typeface="NikoshBAN" pitchFamily="2" charset="0"/>
              </a:rPr>
              <a:t>বাহু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ED </a:t>
            </a:r>
            <a:r>
              <a:rPr lang="en-US" sz="2800" dirty="0">
                <a:latin typeface="SutonnyMJ" pitchFamily="2" charset="0"/>
              </a:rPr>
              <a:t> </a:t>
            </a:r>
            <a:r>
              <a:rPr lang="bn-IN" sz="2800" dirty="0">
                <a:latin typeface="NikoshBAN" pitchFamily="2" charset="0"/>
                <a:cs typeface="NikoshBAN" pitchFamily="2" charset="0"/>
              </a:rPr>
              <a:t>বাহু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র </a:t>
            </a:r>
            <a:r>
              <a:rPr lang="bn-IN" sz="2800" dirty="0" smtClean="0">
                <a:latin typeface="NikoshBAN" pitchFamily="2" charset="0"/>
                <a:cs typeface="NikoshBAN" pitchFamily="2" charset="0"/>
              </a:rPr>
              <a:t>বরাবর</a:t>
            </a:r>
            <a:r>
              <a:rPr lang="en-US" sz="2800" dirty="0" smtClean="0">
                <a:latin typeface="SutonnyMJ" pitchFamily="2" charset="0"/>
              </a:rPr>
              <a:t> </a:t>
            </a:r>
            <a:r>
              <a:rPr lang="bn-IN" sz="2800" dirty="0">
                <a:latin typeface="NikoshBAN" pitchFamily="2" charset="0"/>
                <a:cs typeface="NikoshBAN" pitchFamily="2" charset="0"/>
              </a:rPr>
              <a:t>এবং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800" dirty="0">
                <a:latin typeface="SutonnyMJ" pitchFamily="2" charset="0"/>
              </a:rPr>
              <a:t> </a:t>
            </a:r>
            <a:r>
              <a:rPr lang="bn-IN" sz="2800" dirty="0">
                <a:latin typeface="NikoshBAN" pitchFamily="2" charset="0"/>
                <a:cs typeface="NikoshBAN" pitchFamily="2" charset="0"/>
              </a:rPr>
              <a:t>বিন্দু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ED </a:t>
            </a:r>
            <a:r>
              <a:rPr lang="bn-IN" sz="2800" dirty="0">
                <a:latin typeface="NikoshBAN" pitchFamily="2" charset="0"/>
                <a:cs typeface="NikoshBAN" pitchFamily="2" charset="0"/>
              </a:rPr>
              <a:t>রেখার যে পাশে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dirty="0">
                <a:latin typeface="SutonnyMJ" pitchFamily="2" charset="0"/>
              </a:rPr>
              <a:t> </a:t>
            </a:r>
            <a:r>
              <a:rPr lang="bn-IN" sz="2800" dirty="0">
                <a:latin typeface="NikoshBAN" pitchFamily="2" charset="0"/>
                <a:cs typeface="NikoshBAN" pitchFamily="2" charset="0"/>
              </a:rPr>
              <a:t>বিন্দু আছে।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2800" dirty="0">
                <a:latin typeface="NikoshBAN" pitchFamily="2" charset="0"/>
                <a:cs typeface="NikoshBAN" pitchFamily="2" charset="0"/>
              </a:rPr>
              <a:t>তার বিপরীত পাশে পড়ে। </a:t>
            </a:r>
            <a:r>
              <a:rPr lang="en-US" sz="2800" dirty="0">
                <a:latin typeface="SutonnyMJ" pitchFamily="2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bn-IN" sz="2800" dirty="0">
                <a:latin typeface="NikoshBAN" pitchFamily="2" charset="0"/>
                <a:cs typeface="NikoshBAN" pitchFamily="2" charset="0"/>
              </a:rPr>
              <a:t>ধরি </a:t>
            </a:r>
            <a:r>
              <a:rPr lang="en-US" sz="2800" dirty="0">
                <a:latin typeface="SutonnyMJ" pitchFamily="2" charset="0"/>
              </a:rPr>
              <a:t>,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G </a:t>
            </a:r>
            <a:r>
              <a:rPr lang="bn-IN" sz="2800" dirty="0">
                <a:latin typeface="NikoshBAN" pitchFamily="2" charset="0"/>
                <a:cs typeface="NikoshBAN" pitchFamily="2" charset="0"/>
              </a:rPr>
              <a:t>বিন্দু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C</a:t>
            </a:r>
            <a:r>
              <a:rPr lang="bn-IN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n-IN" sz="2800" dirty="0">
                <a:latin typeface="NikoshBAN" pitchFamily="2" charset="0"/>
                <a:cs typeface="NikoshBAN" pitchFamily="2" charset="0"/>
              </a:rPr>
              <a:t>বিন্দুর নতুন অবস্থান । </a:t>
            </a:r>
            <a:endParaRPr lang="en-US" sz="2800" dirty="0">
              <a:latin typeface="SutonnyMJ" pitchFamily="2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1713733" y="-76200"/>
            <a:ext cx="3233054" cy="2309756"/>
            <a:chOff x="768224" y="814871"/>
            <a:chExt cx="3233054" cy="2309756"/>
          </a:xfrm>
        </p:grpSpPr>
        <p:sp>
          <p:nvSpPr>
            <p:cNvPr id="3" name="TextBox 2"/>
            <p:cNvSpPr txBox="1"/>
            <p:nvPr/>
          </p:nvSpPr>
          <p:spPr>
            <a:xfrm>
              <a:off x="816427" y="814871"/>
              <a:ext cx="5334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latin typeface="Times New Roman" pitchFamily="18" charset="0"/>
                  <a:cs typeface="Times New Roman" pitchFamily="18" charset="0"/>
                </a:rPr>
                <a:t>A</a:t>
              </a:r>
              <a:endParaRPr lang="en-US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768224" y="2721405"/>
              <a:ext cx="5334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latin typeface="Times New Roman" pitchFamily="18" charset="0"/>
                  <a:cs typeface="Times New Roman" pitchFamily="18" charset="0"/>
                </a:rPr>
                <a:t>B</a:t>
              </a:r>
              <a:endParaRPr lang="en-US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3467878" y="2724517"/>
              <a:ext cx="5334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latin typeface="Times New Roman" pitchFamily="18" charset="0"/>
                  <a:cs typeface="Times New Roman" pitchFamily="18" charset="0"/>
                </a:rPr>
                <a:t>C</a:t>
              </a:r>
              <a:endParaRPr lang="en-US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" name="Straight Connector 5"/>
            <p:cNvCxnSpPr/>
            <p:nvPr/>
          </p:nvCxnSpPr>
          <p:spPr>
            <a:xfrm rot="5400000">
              <a:off x="304800" y="1981200"/>
              <a:ext cx="1371600" cy="1588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>
            <a:xfrm>
              <a:off x="990600" y="2667000"/>
              <a:ext cx="2667000" cy="1588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 rot="10800000">
              <a:off x="990600" y="1295400"/>
              <a:ext cx="2667000" cy="137160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Group 15"/>
          <p:cNvGrpSpPr/>
          <p:nvPr/>
        </p:nvGrpSpPr>
        <p:grpSpPr>
          <a:xfrm>
            <a:off x="7400726" y="-29541"/>
            <a:ext cx="3267275" cy="2287983"/>
            <a:chOff x="5279573" y="861529"/>
            <a:chExt cx="3271932" cy="2287983"/>
          </a:xfrm>
        </p:grpSpPr>
        <p:sp>
          <p:nvSpPr>
            <p:cNvPr id="9" name="TextBox 8"/>
            <p:cNvSpPr txBox="1"/>
            <p:nvPr/>
          </p:nvSpPr>
          <p:spPr>
            <a:xfrm>
              <a:off x="5315306" y="861529"/>
              <a:ext cx="5334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latin typeface="Times New Roman" pitchFamily="18" charset="0"/>
                  <a:cs typeface="Times New Roman" pitchFamily="18" charset="0"/>
                </a:rPr>
                <a:t>D</a:t>
              </a:r>
              <a:endParaRPr lang="en-US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5279573" y="2749402"/>
              <a:ext cx="5334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latin typeface="Times New Roman" pitchFamily="18" charset="0"/>
                  <a:cs typeface="Times New Roman" pitchFamily="18" charset="0"/>
                </a:rPr>
                <a:t>E</a:t>
              </a:r>
              <a:endParaRPr lang="en-US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8018105" y="2696531"/>
              <a:ext cx="5334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latin typeface="Times New Roman" pitchFamily="18" charset="0"/>
                  <a:cs typeface="Times New Roman" pitchFamily="18" charset="0"/>
                </a:rPr>
                <a:t>F</a:t>
              </a:r>
              <a:endParaRPr lang="en-US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" name="Straight Connector 11"/>
            <p:cNvCxnSpPr/>
            <p:nvPr/>
          </p:nvCxnSpPr>
          <p:spPr>
            <a:xfrm rot="5400000">
              <a:off x="4749230" y="1984312"/>
              <a:ext cx="1371600" cy="1588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>
              <a:off x="5435030" y="2670112"/>
              <a:ext cx="2667000" cy="1588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5435030" y="1298512"/>
              <a:ext cx="2667000" cy="137160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Rectangle 17"/>
          <p:cNvSpPr/>
          <p:nvPr/>
        </p:nvSpPr>
        <p:spPr>
          <a:xfrm>
            <a:off x="5879793" y="2004530"/>
            <a:ext cx="47481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 3"/>
              </a:rPr>
              <a:t>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7089196" y="2021624"/>
            <a:ext cx="47481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 3"/>
              </a:rPr>
              <a:t>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844028" y="785330"/>
            <a:ext cx="5501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SutonnyMJ" pitchFamily="2" charset="0"/>
                <a:sym typeface="Wingdings 3"/>
              </a:rPr>
              <a:t>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7001430" y="826174"/>
            <a:ext cx="5501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SutonnyMJ" pitchFamily="2" charset="0"/>
                <a:sym typeface="Wingdings 3"/>
              </a:rPr>
              <a:t></a:t>
            </a:r>
            <a:endParaRPr lang="en-US" dirty="0">
              <a:solidFill>
                <a:srgbClr val="FF0000"/>
              </a:solidFill>
            </a:endParaRPr>
          </a:p>
        </p:txBody>
      </p:sp>
      <p:grpSp>
        <p:nvGrpSpPr>
          <p:cNvPr id="17" name="Group 29"/>
          <p:cNvGrpSpPr/>
          <p:nvPr/>
        </p:nvGrpSpPr>
        <p:grpSpPr>
          <a:xfrm flipH="1">
            <a:off x="4883101" y="407441"/>
            <a:ext cx="2667794" cy="1373188"/>
            <a:chOff x="4426542" y="1298512"/>
            <a:chExt cx="2667794" cy="1373188"/>
          </a:xfrm>
        </p:grpSpPr>
        <p:cxnSp>
          <p:nvCxnSpPr>
            <p:cNvPr id="27" name="Straight Connector 26"/>
            <p:cNvCxnSpPr/>
            <p:nvPr/>
          </p:nvCxnSpPr>
          <p:spPr>
            <a:xfrm rot="5400000">
              <a:off x="3741536" y="1984312"/>
              <a:ext cx="1371600" cy="1588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>
              <a:off x="4427336" y="2670112"/>
              <a:ext cx="2667000" cy="1588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0800000">
              <a:off x="4427336" y="1298512"/>
              <a:ext cx="2667000" cy="137160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" name="TextBox 30"/>
          <p:cNvSpPr txBox="1"/>
          <p:nvPr/>
        </p:nvSpPr>
        <p:spPr>
          <a:xfrm>
            <a:off x="4683955" y="1815914"/>
            <a:ext cx="381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G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4093136" y="1980044"/>
            <a:ext cx="47481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SutonnyMJ" pitchFamily="2" charset="0"/>
                <a:sym typeface="Wingdings 3"/>
              </a:rPr>
              <a:t>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9774868" y="2001817"/>
            <a:ext cx="47481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SutonnyMJ" pitchFamily="2" charset="0"/>
                <a:sym typeface="Wingdings 3"/>
              </a:rPr>
              <a:t></a:t>
            </a:r>
            <a:endParaRPr lang="en-US" dirty="0">
              <a:solidFill>
                <a:srgbClr val="FF0000"/>
              </a:solidFill>
            </a:endParaRPr>
          </a:p>
        </p:txBody>
      </p:sp>
      <p:grpSp>
        <p:nvGrpSpPr>
          <p:cNvPr id="20" name="Group 39"/>
          <p:cNvGrpSpPr/>
          <p:nvPr/>
        </p:nvGrpSpPr>
        <p:grpSpPr>
          <a:xfrm>
            <a:off x="1697864" y="-76200"/>
            <a:ext cx="3270376" cy="2306644"/>
            <a:chOff x="768224" y="814871"/>
            <a:chExt cx="3270376" cy="2306644"/>
          </a:xfrm>
        </p:grpSpPr>
        <p:sp>
          <p:nvSpPr>
            <p:cNvPr id="32" name="TextBox 31"/>
            <p:cNvSpPr txBox="1"/>
            <p:nvPr/>
          </p:nvSpPr>
          <p:spPr>
            <a:xfrm>
              <a:off x="816427" y="814871"/>
              <a:ext cx="5334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latin typeface="Times New Roman" pitchFamily="18" charset="0"/>
                  <a:cs typeface="Times New Roman" pitchFamily="18" charset="0"/>
                </a:rPr>
                <a:t>A</a:t>
              </a:r>
              <a:endParaRPr lang="en-US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768224" y="2721405"/>
              <a:ext cx="5334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latin typeface="Times New Roman" pitchFamily="18" charset="0"/>
                  <a:cs typeface="Times New Roman" pitchFamily="18" charset="0"/>
                </a:rPr>
                <a:t>B</a:t>
              </a:r>
              <a:endParaRPr lang="en-US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3505200" y="2743178"/>
              <a:ext cx="533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7" name="Straight Connector 36"/>
            <p:cNvCxnSpPr/>
            <p:nvPr/>
          </p:nvCxnSpPr>
          <p:spPr>
            <a:xfrm rot="5400000">
              <a:off x="304800" y="1981200"/>
              <a:ext cx="1371600" cy="1588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>
              <a:off x="990600" y="2667000"/>
              <a:ext cx="2667000" cy="1588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0800000">
              <a:off x="990600" y="1295400"/>
              <a:ext cx="2667000" cy="137160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TextBox 23"/>
          <p:cNvSpPr txBox="1"/>
          <p:nvPr/>
        </p:nvSpPr>
        <p:spPr>
          <a:xfrm>
            <a:off x="152400" y="2564819"/>
            <a:ext cx="1362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>
                <a:latin typeface="NikoshBAN" pitchFamily="2" charset="0"/>
                <a:cs typeface="NikoshBAN" pitchFamily="2" charset="0"/>
              </a:rPr>
              <a:t>ধাপ -১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5" presetClass="emph" presetSubtype="0" repeatCount="300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4.44444E-6 L 0.46406 -0.00138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203" y="-69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32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34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48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50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63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68" dur="10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"/>
                            </p:stCondLst>
                            <p:childTnLst>
                              <p:par>
                                <p:cTn id="7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3000"/>
                            </p:stCondLst>
                            <p:childTnLst>
                              <p:par>
                                <p:cTn id="8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20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20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build="allAtOnce"/>
      <p:bldP spid="18" grpId="1" build="allAtOnce"/>
      <p:bldP spid="19" grpId="0" build="allAtOnce"/>
      <p:bldP spid="19" grpId="1" build="allAtOnce"/>
      <p:bldP spid="22" grpId="0" build="allAtOnce"/>
      <p:bldP spid="22" grpId="1" build="allAtOnce"/>
      <p:bldP spid="23" grpId="0" build="allAtOnce"/>
      <p:bldP spid="23" grpId="1" build="allAtOnce"/>
      <p:bldP spid="31" grpId="0"/>
      <p:bldP spid="33" grpId="0" build="allAtOnce"/>
      <p:bldP spid="34" grpId="0" build="allAtOnce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3"/>
          <p:cNvGrpSpPr/>
          <p:nvPr/>
        </p:nvGrpSpPr>
        <p:grpSpPr>
          <a:xfrm>
            <a:off x="1713733" y="284582"/>
            <a:ext cx="3233054" cy="2309756"/>
            <a:chOff x="768224" y="814871"/>
            <a:chExt cx="3233054" cy="2309756"/>
          </a:xfrm>
        </p:grpSpPr>
        <p:sp>
          <p:nvSpPr>
            <p:cNvPr id="15" name="TextBox 14"/>
            <p:cNvSpPr txBox="1"/>
            <p:nvPr/>
          </p:nvSpPr>
          <p:spPr>
            <a:xfrm>
              <a:off x="816427" y="814871"/>
              <a:ext cx="5334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latin typeface="Times New Roman" pitchFamily="18" charset="0"/>
                  <a:cs typeface="Times New Roman" pitchFamily="18" charset="0"/>
                </a:rPr>
                <a:t>A</a:t>
              </a:r>
              <a:endParaRPr lang="en-US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768224" y="2721405"/>
              <a:ext cx="5334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latin typeface="Times New Roman" pitchFamily="18" charset="0"/>
                  <a:cs typeface="Times New Roman" pitchFamily="18" charset="0"/>
                </a:rPr>
                <a:t>B</a:t>
              </a:r>
              <a:endParaRPr lang="en-US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3467878" y="2724517"/>
              <a:ext cx="5334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latin typeface="Times New Roman" pitchFamily="18" charset="0"/>
                  <a:cs typeface="Times New Roman" pitchFamily="18" charset="0"/>
                </a:rPr>
                <a:t>C</a:t>
              </a:r>
              <a:endParaRPr lang="en-US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8" name="Straight Connector 17"/>
            <p:cNvCxnSpPr/>
            <p:nvPr/>
          </p:nvCxnSpPr>
          <p:spPr>
            <a:xfrm rot="5400000">
              <a:off x="304800" y="1981200"/>
              <a:ext cx="1371600" cy="1588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990600" y="2667000"/>
              <a:ext cx="2667000" cy="1588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0800000">
              <a:off x="990600" y="1295400"/>
              <a:ext cx="2667000" cy="137160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Group 20"/>
          <p:cNvGrpSpPr/>
          <p:nvPr/>
        </p:nvGrpSpPr>
        <p:grpSpPr>
          <a:xfrm>
            <a:off x="7400726" y="331241"/>
            <a:ext cx="3267275" cy="2287983"/>
            <a:chOff x="5279573" y="861529"/>
            <a:chExt cx="3271932" cy="2287983"/>
          </a:xfrm>
        </p:grpSpPr>
        <p:sp>
          <p:nvSpPr>
            <p:cNvPr id="22" name="TextBox 21"/>
            <p:cNvSpPr txBox="1"/>
            <p:nvPr/>
          </p:nvSpPr>
          <p:spPr>
            <a:xfrm>
              <a:off x="5315306" y="861529"/>
              <a:ext cx="5334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latin typeface="Times New Roman" pitchFamily="18" charset="0"/>
                  <a:cs typeface="Times New Roman" pitchFamily="18" charset="0"/>
                </a:rPr>
                <a:t>D</a:t>
              </a:r>
              <a:endParaRPr lang="en-US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5279573" y="2749402"/>
              <a:ext cx="5334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latin typeface="Times New Roman" pitchFamily="18" charset="0"/>
                  <a:cs typeface="Times New Roman" pitchFamily="18" charset="0"/>
                </a:rPr>
                <a:t>E</a:t>
              </a:r>
              <a:endParaRPr lang="en-US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8018105" y="2696531"/>
              <a:ext cx="5334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latin typeface="Times New Roman" pitchFamily="18" charset="0"/>
                  <a:cs typeface="Times New Roman" pitchFamily="18" charset="0"/>
                </a:rPr>
                <a:t>F</a:t>
              </a:r>
              <a:endParaRPr lang="en-US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5" name="Straight Connector 24"/>
            <p:cNvCxnSpPr/>
            <p:nvPr/>
          </p:nvCxnSpPr>
          <p:spPr>
            <a:xfrm rot="5400000">
              <a:off x="4749230" y="1984312"/>
              <a:ext cx="1371600" cy="1588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>
              <a:off x="5435030" y="2670112"/>
              <a:ext cx="2667000" cy="1588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0800000">
              <a:off x="5435030" y="1298512"/>
              <a:ext cx="2667000" cy="137160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Rectangle 27"/>
          <p:cNvSpPr/>
          <p:nvPr/>
        </p:nvSpPr>
        <p:spPr>
          <a:xfrm>
            <a:off x="7001430" y="1186956"/>
            <a:ext cx="5501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SutonnyMJ" pitchFamily="2" charset="0"/>
                <a:sym typeface="Wingdings 3"/>
              </a:rPr>
              <a:t></a:t>
            </a:r>
            <a:endParaRPr lang="en-US" dirty="0">
              <a:solidFill>
                <a:srgbClr val="FF0000"/>
              </a:solidFill>
            </a:endParaRPr>
          </a:p>
        </p:txBody>
      </p:sp>
      <p:grpSp>
        <p:nvGrpSpPr>
          <p:cNvPr id="4" name="Group 28"/>
          <p:cNvGrpSpPr/>
          <p:nvPr/>
        </p:nvGrpSpPr>
        <p:grpSpPr>
          <a:xfrm flipH="1">
            <a:off x="4883101" y="768223"/>
            <a:ext cx="2667794" cy="1373188"/>
            <a:chOff x="4426542" y="1298512"/>
            <a:chExt cx="2667794" cy="1373188"/>
          </a:xfrm>
        </p:grpSpPr>
        <p:cxnSp>
          <p:nvCxnSpPr>
            <p:cNvPr id="30" name="Straight Connector 29"/>
            <p:cNvCxnSpPr/>
            <p:nvPr/>
          </p:nvCxnSpPr>
          <p:spPr>
            <a:xfrm rot="5400000">
              <a:off x="3741536" y="1984312"/>
              <a:ext cx="1371600" cy="1588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>
              <a:off x="4427336" y="2670112"/>
              <a:ext cx="2667000" cy="1588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10800000">
              <a:off x="4427336" y="1298512"/>
              <a:ext cx="2667000" cy="137160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3" name="TextBox 32"/>
          <p:cNvSpPr txBox="1"/>
          <p:nvPr/>
        </p:nvSpPr>
        <p:spPr>
          <a:xfrm>
            <a:off x="4683955" y="2176696"/>
            <a:ext cx="381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G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1440032" y="1146112"/>
            <a:ext cx="5501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SutonnyMJ" pitchFamily="2" charset="0"/>
                <a:sym typeface="Wingdings 3"/>
              </a:rPr>
              <a:t>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-27214" y="2889425"/>
            <a:ext cx="121920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bn-IN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2800" dirty="0" smtClean="0">
                <a:latin typeface="NikoshBAN" pitchFamily="2" charset="0"/>
                <a:cs typeface="NikoshBAN" pitchFamily="2" charset="0"/>
              </a:rPr>
              <a:t>যেহেতু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AB</a:t>
            </a:r>
            <a:r>
              <a:rPr lang="en-US" sz="2800" dirty="0">
                <a:latin typeface="SutonnyMJ" pitchFamily="2" charset="0"/>
              </a:rPr>
              <a:t> =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DE</a:t>
            </a:r>
            <a:r>
              <a:rPr lang="en-US" sz="2800" dirty="0">
                <a:latin typeface="SutonnyMJ" pitchFamily="2" charset="0"/>
              </a:rPr>
              <a:t>, </a:t>
            </a:r>
          </a:p>
          <a:p>
            <a:pPr>
              <a:lnSpc>
                <a:spcPct val="150000"/>
              </a:lnSpc>
            </a:pPr>
            <a:r>
              <a:rPr lang="bn-IN" sz="2800" dirty="0">
                <a:latin typeface="NikoshBAN" pitchFamily="2" charset="0"/>
                <a:cs typeface="NikoshBAN" pitchFamily="2" charset="0"/>
              </a:rPr>
              <a:t>সেহেতু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bn-IN" sz="2800" dirty="0">
                <a:latin typeface="NikoshBAN" pitchFamily="2" charset="0"/>
                <a:cs typeface="NikoshBAN" pitchFamily="2" charset="0"/>
              </a:rPr>
              <a:t>বিন্দু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bn-IN" sz="2800" dirty="0">
                <a:latin typeface="NikoshBAN" pitchFamily="2" charset="0"/>
                <a:cs typeface="NikoshBAN" pitchFamily="2" charset="0"/>
              </a:rPr>
              <a:t> বিন্দুর উপর পড়বে।</a:t>
            </a:r>
            <a:endParaRPr lang="en-US" sz="2800" dirty="0">
              <a:latin typeface="SutonnyMJ" pitchFamily="2" charset="0"/>
            </a:endParaRPr>
          </a:p>
          <a:p>
            <a:pPr>
              <a:lnSpc>
                <a:spcPct val="150000"/>
              </a:lnSpc>
            </a:pPr>
            <a:r>
              <a:rPr lang="bn-IN" sz="2800" dirty="0">
                <a:latin typeface="NikoshBAN" pitchFamily="2" charset="0"/>
                <a:cs typeface="NikoshBAN" pitchFamily="2" charset="0"/>
                <a:sym typeface="Symbol"/>
              </a:rPr>
              <a:t>ফলে</a:t>
            </a:r>
            <a:r>
              <a:rPr lang="en-US" sz="2800" dirty="0">
                <a:latin typeface="NikoshBAN" pitchFamily="2" charset="0"/>
                <a:cs typeface="NikoshBAN" pitchFamily="2" charset="0"/>
                <a:sym typeface="Symbol"/>
              </a:rPr>
              <a:t> </a:t>
            </a:r>
            <a:r>
              <a:rPr lang="en-US" sz="2800" dirty="0">
                <a:latin typeface="SutonnyMJ" pitchFamily="2" charset="0"/>
                <a:sym typeface="Symbol"/>
              </a:rPr>
              <a:t></a:t>
            </a:r>
            <a:r>
              <a:rPr lang="en-US" sz="2800" dirty="0">
                <a:latin typeface="Times New Roman"/>
                <a:cs typeface="Times New Roman"/>
                <a:sym typeface="Symbol"/>
              </a:rPr>
              <a:t>DEG</a:t>
            </a:r>
            <a:r>
              <a:rPr lang="en-US" sz="2800" dirty="0">
                <a:latin typeface="SutonnyMJ" pitchFamily="2" charset="0"/>
              </a:rPr>
              <a:t> </a:t>
            </a:r>
            <a:r>
              <a:rPr lang="bn-IN" sz="2800" dirty="0">
                <a:latin typeface="NikoshBAN" pitchFamily="2" charset="0"/>
                <a:cs typeface="NikoshBAN" pitchFamily="2" charset="0"/>
              </a:rPr>
              <a:t>হবে </a:t>
            </a:r>
            <a:r>
              <a:rPr lang="en-US" sz="2800" dirty="0">
                <a:latin typeface="SutonnyMJ" pitchFamily="2" charset="0"/>
                <a:sym typeface="Symbol"/>
              </a:rPr>
              <a:t></a:t>
            </a:r>
            <a:r>
              <a:rPr lang="en-US" sz="2800" dirty="0">
                <a:latin typeface="Times New Roman"/>
                <a:cs typeface="Times New Roman"/>
                <a:sym typeface="Symbol"/>
              </a:rPr>
              <a:t>ABC </a:t>
            </a:r>
            <a:r>
              <a:rPr lang="bn-IN" sz="2800" dirty="0">
                <a:latin typeface="NikoshBAN" pitchFamily="2" charset="0"/>
                <a:cs typeface="NikoshBAN" pitchFamily="2" charset="0"/>
                <a:sym typeface="Symbol"/>
              </a:rPr>
              <a:t>এর </a:t>
            </a:r>
            <a:r>
              <a:rPr lang="en-US" sz="2800" dirty="0" err="1">
                <a:latin typeface="NikoshBAN" pitchFamily="2" charset="0"/>
                <a:cs typeface="NikoshBAN" pitchFamily="2" charset="0"/>
                <a:sym typeface="Symbol"/>
              </a:rPr>
              <a:t>নতুন</a:t>
            </a:r>
            <a:r>
              <a:rPr lang="en-US" sz="2800" dirty="0">
                <a:latin typeface="NikoshBAN" pitchFamily="2" charset="0"/>
                <a:cs typeface="NikoshBAN" pitchFamily="2" charset="0"/>
                <a:sym typeface="Symbol"/>
              </a:rPr>
              <a:t> </a:t>
            </a:r>
            <a:r>
              <a:rPr lang="bn-IN" sz="2800" dirty="0">
                <a:latin typeface="NikoshBAN" pitchFamily="2" charset="0"/>
                <a:cs typeface="NikoshBAN" pitchFamily="2" charset="0"/>
                <a:sym typeface="Symbol"/>
              </a:rPr>
              <a:t>অবস্থান।</a:t>
            </a:r>
            <a:r>
              <a:rPr lang="en-US" sz="2800" dirty="0">
                <a:latin typeface="NikoshBAN" pitchFamily="2" charset="0"/>
                <a:cs typeface="NikoshBAN" pitchFamily="2" charset="0"/>
                <a:sym typeface="Symbol"/>
              </a:rPr>
              <a:t> </a:t>
            </a:r>
            <a:r>
              <a:rPr lang="bn-IN" sz="2800" dirty="0">
                <a:latin typeface="NikoshBAN" pitchFamily="2" charset="0"/>
                <a:cs typeface="NikoshBAN" pitchFamily="2" charset="0"/>
                <a:sym typeface="Symbol"/>
              </a:rPr>
              <a:t>সুতরাং </a:t>
            </a:r>
            <a:r>
              <a:rPr lang="en-US" sz="2800" dirty="0">
                <a:latin typeface="SutonnyMJ" pitchFamily="2" charset="0"/>
              </a:rPr>
              <a:t>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DG</a:t>
            </a:r>
            <a:r>
              <a:rPr lang="en-US" sz="2800" dirty="0">
                <a:latin typeface="SutonnyMJ" pitchFamily="2" charset="0"/>
              </a:rPr>
              <a:t> =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AC</a:t>
            </a:r>
            <a:r>
              <a:rPr lang="en-US" sz="2800" dirty="0">
                <a:latin typeface="Times New Roman"/>
                <a:cs typeface="Times New Roman"/>
                <a:sym typeface="Symbol"/>
              </a:rPr>
              <a:t> GC DEGB=১ </a:t>
            </a:r>
            <a:r>
              <a:rPr lang="bn-IN" sz="2800" dirty="0">
                <a:latin typeface="NikoshBAN" pitchFamily="2" charset="0"/>
                <a:cs typeface="NikoshBAN" pitchFamily="2" charset="0"/>
                <a:sym typeface="Symbol"/>
              </a:rPr>
              <a:t>সমকোন ।</a:t>
            </a:r>
            <a:endParaRPr lang="en-US" sz="2800" dirty="0">
              <a:latin typeface="SutonnyMJ" pitchFamily="2" charset="0"/>
            </a:endParaRPr>
          </a:p>
          <a:p>
            <a:pPr>
              <a:lnSpc>
                <a:spcPct val="150000"/>
              </a:lnSpc>
            </a:pPr>
            <a:r>
              <a:rPr lang="en-US" sz="2800" dirty="0">
                <a:latin typeface="SutonnyMJ" pitchFamily="2" charset="0"/>
              </a:rPr>
              <a:t> </a:t>
            </a:r>
          </a:p>
          <a:p>
            <a:pPr>
              <a:lnSpc>
                <a:spcPct val="150000"/>
              </a:lnSpc>
            </a:pPr>
            <a:endParaRPr lang="en-US" sz="2800" dirty="0">
              <a:latin typeface="SutonnyMJ" pitchFamily="2" charset="0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3048000" y="842857"/>
            <a:ext cx="47481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SutonnyMJ" pitchFamily="2" charset="0"/>
                <a:sym typeface="Wingdings 3"/>
              </a:rPr>
              <a:t>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5848728" y="906631"/>
            <a:ext cx="47481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SutonnyMJ" pitchFamily="2" charset="0"/>
                <a:sym typeface="Wingdings 3"/>
              </a:rPr>
              <a:t>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8744339" y="917512"/>
            <a:ext cx="47481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SutonnyMJ" pitchFamily="2" charset="0"/>
                <a:sym typeface="Wingdings 3"/>
              </a:rPr>
              <a:t>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1752600" y="-152400"/>
            <a:ext cx="43152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SutonnyMJ" pitchFamily="2" charset="0"/>
                <a:sym typeface="Wingdings 3"/>
              </a:rPr>
              <a:t>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7429928" y="-105742"/>
            <a:ext cx="43152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SutonnyMJ" pitchFamily="2" charset="0"/>
                <a:sym typeface="Wingdings 3"/>
              </a:rPr>
              <a:t>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52400" y="2564819"/>
            <a:ext cx="15613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>
                <a:latin typeface="NikoshBAN" pitchFamily="2" charset="0"/>
                <a:cs typeface="NikoshBAN" pitchFamily="2" charset="0"/>
              </a:rPr>
              <a:t>ধাপ 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-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২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5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35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0"/>
                            </p:stCondLst>
                            <p:childTnLst>
                              <p:par>
                                <p:cTn id="19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5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0"/>
                                        <p:tgtEl>
                                          <p:spTgt spid="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5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6" dur="10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5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8" dur="10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500"/>
                            </p:stCondLst>
                            <p:childTnLst>
                              <p:par>
                                <p:cTn id="4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0"/>
                                        <p:tgtEl>
                                          <p:spTgt spid="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0"/>
                                        <p:tgtEl>
                                          <p:spTgt spid="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35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35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35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5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6" dur="10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35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1" dur="10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35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6" dur="10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8" grpId="1"/>
      <p:bldP spid="28" grpId="2"/>
      <p:bldP spid="33" grpId="0"/>
      <p:bldP spid="36" grpId="0"/>
      <p:bldP spid="36" grpId="1"/>
      <p:bldP spid="36" grpId="2"/>
      <p:bldP spid="41" grpId="0" build="allAtOnce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3"/>
          <p:cNvGrpSpPr/>
          <p:nvPr/>
        </p:nvGrpSpPr>
        <p:grpSpPr>
          <a:xfrm>
            <a:off x="1713733" y="76200"/>
            <a:ext cx="3233054" cy="2309756"/>
            <a:chOff x="768224" y="814871"/>
            <a:chExt cx="3233054" cy="2309756"/>
          </a:xfrm>
        </p:grpSpPr>
        <p:sp>
          <p:nvSpPr>
            <p:cNvPr id="15" name="TextBox 14"/>
            <p:cNvSpPr txBox="1"/>
            <p:nvPr/>
          </p:nvSpPr>
          <p:spPr>
            <a:xfrm>
              <a:off x="816427" y="814871"/>
              <a:ext cx="5334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latin typeface="Times New Roman" pitchFamily="18" charset="0"/>
                  <a:cs typeface="Times New Roman" pitchFamily="18" charset="0"/>
                </a:rPr>
                <a:t>A</a:t>
              </a:r>
              <a:endParaRPr lang="en-US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768224" y="2721405"/>
              <a:ext cx="5334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latin typeface="Times New Roman" pitchFamily="18" charset="0"/>
                  <a:cs typeface="Times New Roman" pitchFamily="18" charset="0"/>
                </a:rPr>
                <a:t>B</a:t>
              </a:r>
              <a:endParaRPr lang="en-US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3467878" y="2724517"/>
              <a:ext cx="5334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latin typeface="Times New Roman" pitchFamily="18" charset="0"/>
                  <a:cs typeface="Times New Roman" pitchFamily="18" charset="0"/>
                </a:rPr>
                <a:t>C</a:t>
              </a:r>
              <a:endParaRPr lang="en-US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8" name="Straight Connector 17"/>
            <p:cNvCxnSpPr/>
            <p:nvPr/>
          </p:nvCxnSpPr>
          <p:spPr>
            <a:xfrm rot="5400000">
              <a:off x="304800" y="1981200"/>
              <a:ext cx="1371600" cy="1588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990600" y="2667000"/>
              <a:ext cx="2667000" cy="1588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0800000">
              <a:off x="990600" y="1295400"/>
              <a:ext cx="2667000" cy="137160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Group 20"/>
          <p:cNvGrpSpPr/>
          <p:nvPr/>
        </p:nvGrpSpPr>
        <p:grpSpPr>
          <a:xfrm>
            <a:off x="7400726" y="122859"/>
            <a:ext cx="3267275" cy="2287983"/>
            <a:chOff x="5279573" y="861529"/>
            <a:chExt cx="3271932" cy="2287983"/>
          </a:xfrm>
        </p:grpSpPr>
        <p:sp>
          <p:nvSpPr>
            <p:cNvPr id="22" name="TextBox 21"/>
            <p:cNvSpPr txBox="1"/>
            <p:nvPr/>
          </p:nvSpPr>
          <p:spPr>
            <a:xfrm>
              <a:off x="5315306" y="861529"/>
              <a:ext cx="5334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latin typeface="Times New Roman" pitchFamily="18" charset="0"/>
                  <a:cs typeface="Times New Roman" pitchFamily="18" charset="0"/>
                </a:rPr>
                <a:t>D</a:t>
              </a:r>
              <a:endParaRPr lang="en-US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5279573" y="2749402"/>
              <a:ext cx="5334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latin typeface="Times New Roman" pitchFamily="18" charset="0"/>
                  <a:cs typeface="Times New Roman" pitchFamily="18" charset="0"/>
                </a:rPr>
                <a:t>E</a:t>
              </a:r>
              <a:endParaRPr lang="en-US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8018105" y="2696531"/>
              <a:ext cx="5334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latin typeface="Times New Roman" pitchFamily="18" charset="0"/>
                  <a:cs typeface="Times New Roman" pitchFamily="18" charset="0"/>
                </a:rPr>
                <a:t>F</a:t>
              </a:r>
              <a:endParaRPr lang="en-US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5" name="Straight Connector 24"/>
            <p:cNvCxnSpPr/>
            <p:nvPr/>
          </p:nvCxnSpPr>
          <p:spPr>
            <a:xfrm rot="5400000">
              <a:off x="4749230" y="1984312"/>
              <a:ext cx="1371600" cy="1588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>
              <a:off x="5435030" y="2670112"/>
              <a:ext cx="2667000" cy="1588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0800000">
              <a:off x="5435030" y="1298512"/>
              <a:ext cx="2667000" cy="137160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oup 28"/>
          <p:cNvGrpSpPr/>
          <p:nvPr/>
        </p:nvGrpSpPr>
        <p:grpSpPr>
          <a:xfrm flipH="1">
            <a:off x="4883101" y="559841"/>
            <a:ext cx="2667794" cy="1373188"/>
            <a:chOff x="4426542" y="1298512"/>
            <a:chExt cx="2667794" cy="1373188"/>
          </a:xfrm>
        </p:grpSpPr>
        <p:cxnSp>
          <p:nvCxnSpPr>
            <p:cNvPr id="30" name="Straight Connector 29"/>
            <p:cNvCxnSpPr/>
            <p:nvPr/>
          </p:nvCxnSpPr>
          <p:spPr>
            <a:xfrm rot="5400000">
              <a:off x="3741536" y="1984312"/>
              <a:ext cx="1371600" cy="1588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>
              <a:off x="4427336" y="2670112"/>
              <a:ext cx="2667000" cy="1588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10800000">
              <a:off x="4427336" y="1298512"/>
              <a:ext cx="2667000" cy="137160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3" name="TextBox 32"/>
          <p:cNvSpPr txBox="1"/>
          <p:nvPr/>
        </p:nvSpPr>
        <p:spPr>
          <a:xfrm>
            <a:off x="4683955" y="1968314"/>
            <a:ext cx="381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G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-10886" y="2941015"/>
            <a:ext cx="121920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bn-IN" sz="2600" dirty="0" smtClean="0">
                <a:latin typeface="NikoshBAN" pitchFamily="2" charset="0"/>
                <a:cs typeface="NikoshBAN" pitchFamily="2" charset="0"/>
                <a:sym typeface="Symbol"/>
              </a:rPr>
              <a:t>যেহেতু </a:t>
            </a:r>
            <a:r>
              <a:rPr lang="en-US" sz="2800" dirty="0">
                <a:latin typeface="SutonnyMJ" pitchFamily="2" charset="0"/>
                <a:sym typeface="Symbol"/>
              </a:rPr>
              <a:t></a:t>
            </a:r>
            <a:r>
              <a:rPr lang="en-US" sz="2800" dirty="0">
                <a:latin typeface="Times New Roman"/>
                <a:cs typeface="Times New Roman"/>
                <a:sym typeface="Symbol"/>
              </a:rPr>
              <a:t>DEF+DEG</a:t>
            </a:r>
            <a:r>
              <a:rPr lang="en-US" sz="2800" dirty="0">
                <a:latin typeface="SutonnyMJ" pitchFamily="2" charset="0"/>
              </a:rPr>
              <a:t>= </a:t>
            </a:r>
            <a:r>
              <a:rPr lang="bn-IN" sz="2800" dirty="0">
                <a:latin typeface="NikoshBAN" pitchFamily="2" charset="0"/>
                <a:cs typeface="NikoshBAN" pitchFamily="2" charset="0"/>
              </a:rPr>
              <a:t>এক সমকোন</a:t>
            </a:r>
            <a:r>
              <a:rPr lang="en-US" sz="2800" dirty="0">
                <a:latin typeface="SutonnyMJ" pitchFamily="2" charset="0"/>
              </a:rPr>
              <a:t>+</a:t>
            </a:r>
            <a:r>
              <a:rPr lang="bn-IN" sz="2800" dirty="0">
                <a:latin typeface="NikoshBAN" pitchFamily="2" charset="0"/>
                <a:cs typeface="NikoshBAN" pitchFamily="2" charset="0"/>
              </a:rPr>
              <a:t> এক সমকোন</a:t>
            </a:r>
            <a:r>
              <a:rPr lang="en-US" sz="2800" dirty="0">
                <a:latin typeface="SutonnyMJ" pitchFamily="2" charset="0"/>
              </a:rPr>
              <a:t>  </a:t>
            </a:r>
          </a:p>
          <a:p>
            <a:pPr algn="ctr">
              <a:lnSpc>
                <a:spcPct val="150000"/>
              </a:lnSpc>
            </a:pPr>
            <a:r>
              <a:rPr lang="en-US" sz="2800" dirty="0">
                <a:latin typeface="SutonnyMJ" pitchFamily="2" charset="0"/>
              </a:rPr>
              <a:t>                 = </a:t>
            </a:r>
            <a:r>
              <a:rPr lang="bn-IN" sz="2800" dirty="0">
                <a:latin typeface="NikoshBAN" pitchFamily="2" charset="0"/>
                <a:cs typeface="NikoshBAN" pitchFamily="2" charset="0"/>
              </a:rPr>
              <a:t>দুই  সমকোন = এক সরল কোন ।</a:t>
            </a:r>
            <a:endParaRPr lang="en-US" sz="2800" dirty="0">
              <a:latin typeface="SutonnyMJ" pitchFamily="2" charset="0"/>
            </a:endParaRPr>
          </a:p>
          <a:p>
            <a:pPr>
              <a:lnSpc>
                <a:spcPct val="150000"/>
              </a:lnSpc>
            </a:pPr>
            <a:r>
              <a:rPr lang="en-US" sz="2800" dirty="0">
                <a:latin typeface="SutonnyMJ" pitchFamily="2" charset="0"/>
              </a:rPr>
              <a:t>           </a:t>
            </a:r>
            <a:r>
              <a:rPr lang="en-US" sz="2800" dirty="0">
                <a:latin typeface="SutonnyMJ" pitchFamily="2" charset="0"/>
                <a:sym typeface="Symbol"/>
              </a:rPr>
              <a:t></a:t>
            </a:r>
            <a:r>
              <a:rPr lang="en-US" sz="2800" dirty="0">
                <a:latin typeface="Times New Roman"/>
                <a:cs typeface="Times New Roman"/>
                <a:sym typeface="Symbol"/>
              </a:rPr>
              <a:t>GEF </a:t>
            </a:r>
            <a:r>
              <a:rPr lang="bn-IN" sz="2800" dirty="0">
                <a:latin typeface="NikoshBAN" pitchFamily="2" charset="0"/>
                <a:cs typeface="NikoshBAN" pitchFamily="2" charset="0"/>
                <a:sym typeface="Symbol"/>
              </a:rPr>
              <a:t>একটি সরল রেখা ।</a:t>
            </a:r>
            <a:endParaRPr lang="en-US" sz="2800" dirty="0">
              <a:latin typeface="SutonnyMJ" pitchFamily="2" charset="0"/>
            </a:endParaRPr>
          </a:p>
        </p:txBody>
      </p:sp>
      <p:sp>
        <p:nvSpPr>
          <p:cNvPr id="38" name="Arc 37"/>
          <p:cNvSpPr/>
          <p:nvPr/>
        </p:nvSpPr>
        <p:spPr>
          <a:xfrm>
            <a:off x="7064794" y="1455558"/>
            <a:ext cx="990600" cy="914400"/>
          </a:xfrm>
          <a:prstGeom prst="arc">
            <a:avLst>
              <a:gd name="adj1" fmla="val 10733902"/>
              <a:gd name="adj2" fmla="val 16277574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5" name="Arc 44"/>
          <p:cNvSpPr/>
          <p:nvPr/>
        </p:nvSpPr>
        <p:spPr>
          <a:xfrm>
            <a:off x="7067906" y="1458670"/>
            <a:ext cx="990600" cy="914400"/>
          </a:xfrm>
          <a:prstGeom prst="arc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6" name="Arc 45"/>
          <p:cNvSpPr/>
          <p:nvPr/>
        </p:nvSpPr>
        <p:spPr>
          <a:xfrm>
            <a:off x="1435396" y="1461782"/>
            <a:ext cx="990600" cy="914400"/>
          </a:xfrm>
          <a:prstGeom prst="arc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7" name="Arc 46"/>
          <p:cNvSpPr/>
          <p:nvPr/>
        </p:nvSpPr>
        <p:spPr>
          <a:xfrm>
            <a:off x="4559563" y="1519343"/>
            <a:ext cx="838200" cy="838200"/>
          </a:xfrm>
          <a:prstGeom prst="arc">
            <a:avLst>
              <a:gd name="adj1" fmla="val 19429084"/>
              <a:gd name="adj2" fmla="val 0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Arc 47"/>
          <p:cNvSpPr/>
          <p:nvPr/>
        </p:nvSpPr>
        <p:spPr>
          <a:xfrm>
            <a:off x="4043268" y="1478887"/>
            <a:ext cx="838200" cy="838200"/>
          </a:xfrm>
          <a:prstGeom prst="arc">
            <a:avLst>
              <a:gd name="adj1" fmla="val 10719055"/>
              <a:gd name="adj2" fmla="val 12916240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0" name="Straight Connector 49"/>
          <p:cNvCxnSpPr/>
          <p:nvPr/>
        </p:nvCxnSpPr>
        <p:spPr>
          <a:xfrm rot="5460000" flipH="1" flipV="1">
            <a:off x="7509560" y="-731830"/>
            <a:ext cx="86632" cy="531274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152399" y="2564819"/>
            <a:ext cx="15613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>
                <a:latin typeface="NikoshBAN" pitchFamily="2" charset="0"/>
                <a:cs typeface="NikoshBAN" pitchFamily="2" charset="0"/>
              </a:rPr>
              <a:t>ধাপ 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-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৩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3000"/>
                                        <p:tgtEl>
                                          <p:spTgt spid="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3000"/>
                                        <p:tgtEl>
                                          <p:spTgt spid="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49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46" grpId="1" animBg="1"/>
      <p:bldP spid="47" grpId="0" animBg="1"/>
      <p:bldP spid="47" grpId="1" animBg="1"/>
      <p:bldP spid="48" grpId="0" animBg="1"/>
      <p:bldP spid="48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/>
          <p:cNvSpPr txBox="1"/>
          <p:nvPr/>
        </p:nvSpPr>
        <p:spPr>
          <a:xfrm>
            <a:off x="1761936" y="1132108"/>
            <a:ext cx="533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A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713733" y="3038642"/>
            <a:ext cx="533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B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413387" y="3041754"/>
            <a:ext cx="533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C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0" name="Straight Connector 29"/>
          <p:cNvCxnSpPr/>
          <p:nvPr/>
        </p:nvCxnSpPr>
        <p:spPr>
          <a:xfrm rot="5400000">
            <a:off x="1250309" y="2298437"/>
            <a:ext cx="1371600" cy="15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1936109" y="2984237"/>
            <a:ext cx="2667000" cy="15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rot="10800000">
            <a:off x="1936109" y="1612637"/>
            <a:ext cx="2667000" cy="137160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7436408" y="1178766"/>
            <a:ext cx="5326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D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0135360" y="3013768"/>
            <a:ext cx="5326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F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4683955" y="3024222"/>
            <a:ext cx="381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G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5848728" y="1754157"/>
            <a:ext cx="47481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SutonnyMJ" pitchFamily="2" charset="0"/>
                <a:sym typeface="Wingdings 3"/>
              </a:rPr>
              <a:t>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8744339" y="1765038"/>
            <a:ext cx="47481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SutonnyMJ" pitchFamily="2" charset="0"/>
                <a:sym typeface="Wingdings 3"/>
              </a:rPr>
              <a:t>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52" name="Isosceles Triangle 51"/>
          <p:cNvSpPr/>
          <p:nvPr/>
        </p:nvSpPr>
        <p:spPr>
          <a:xfrm>
            <a:off x="4907280" y="1610154"/>
            <a:ext cx="5360670" cy="1383030"/>
          </a:xfrm>
          <a:prstGeom prst="triangl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Arc 52"/>
          <p:cNvSpPr/>
          <p:nvPr/>
        </p:nvSpPr>
        <p:spPr>
          <a:xfrm>
            <a:off x="4233616" y="2285970"/>
            <a:ext cx="1426464" cy="1426464"/>
          </a:xfrm>
          <a:prstGeom prst="arc">
            <a:avLst>
              <a:gd name="adj1" fmla="val 19786949"/>
              <a:gd name="adj2" fmla="val 0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Arc 53"/>
          <p:cNvSpPr/>
          <p:nvPr/>
        </p:nvSpPr>
        <p:spPr>
          <a:xfrm>
            <a:off x="9464961" y="2289084"/>
            <a:ext cx="1426464" cy="1426464"/>
          </a:xfrm>
          <a:prstGeom prst="arc">
            <a:avLst>
              <a:gd name="adj1" fmla="val 10910334"/>
              <a:gd name="adj2" fmla="val 12678993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6" name="Straight Connector 55"/>
          <p:cNvCxnSpPr>
            <a:stCxn id="52" idx="0"/>
            <a:endCxn id="52" idx="3"/>
          </p:cNvCxnSpPr>
          <p:nvPr/>
        </p:nvCxnSpPr>
        <p:spPr>
          <a:xfrm rot="16200000" flipH="1">
            <a:off x="6896100" y="2301669"/>
            <a:ext cx="1383030" cy="15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7400726" y="3066639"/>
            <a:ext cx="5326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E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476913" y="4388250"/>
            <a:ext cx="692381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>
                <a:latin typeface="NikoshBAN" pitchFamily="2" charset="0"/>
                <a:cs typeface="NikoshBAN" pitchFamily="2" charset="0"/>
              </a:rPr>
              <a:t>      </a:t>
            </a:r>
            <a:r>
              <a:rPr lang="bn-IN" sz="2800" dirty="0">
                <a:latin typeface="NikoshBAN" pitchFamily="2" charset="0"/>
                <a:cs typeface="NikoshBAN" pitchFamily="2" charset="0"/>
              </a:rPr>
              <a:t>সুতরাং </a:t>
            </a:r>
            <a:r>
              <a:rPr lang="en-US" sz="2800" dirty="0">
                <a:latin typeface="SutonnyMJ" pitchFamily="2" charset="0"/>
                <a:sym typeface="Symbol"/>
              </a:rPr>
              <a:t></a:t>
            </a:r>
            <a:r>
              <a:rPr lang="en-US" sz="2800" dirty="0" smtClean="0">
                <a:latin typeface="Times New Roman"/>
                <a:cs typeface="Times New Roman"/>
                <a:sym typeface="Symbol"/>
              </a:rPr>
              <a:t>DGF </a:t>
            </a:r>
            <a:r>
              <a:rPr lang="bn-IN" sz="2800" dirty="0">
                <a:latin typeface="NikoshBAN" pitchFamily="2" charset="0"/>
                <a:cs typeface="NikoshBAN" pitchFamily="2" charset="0"/>
                <a:sym typeface="Symbol"/>
              </a:rPr>
              <a:t>একটি </a:t>
            </a:r>
            <a:r>
              <a:rPr lang="bn-IN" sz="2800" dirty="0" smtClean="0">
                <a:latin typeface="NikoshBAN" pitchFamily="2" charset="0"/>
                <a:cs typeface="NikoshBAN" pitchFamily="2" charset="0"/>
                <a:sym typeface="Symbol"/>
              </a:rPr>
              <a:t>সমদ্বিবাহু</a:t>
            </a:r>
            <a:r>
              <a:rPr lang="en-US" sz="2800" dirty="0" smtClean="0">
                <a:latin typeface="NikoshBAN" pitchFamily="2" charset="0"/>
                <a:cs typeface="NikoshBAN" pitchFamily="2" charset="0"/>
                <a:sym typeface="Symbol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  <a:sym typeface="Symbol"/>
              </a:rPr>
              <a:t>ত্রিভুজ</a:t>
            </a:r>
            <a:r>
              <a:rPr lang="bn-IN" sz="2800" dirty="0" smtClean="0">
                <a:latin typeface="NikoshBAN" pitchFamily="2" charset="0"/>
                <a:cs typeface="NikoshBAN" pitchFamily="2" charset="0"/>
                <a:sym typeface="Symbol"/>
              </a:rPr>
              <a:t>। </a:t>
            </a:r>
            <a:endParaRPr lang="en-US" sz="2800" dirty="0">
              <a:latin typeface="NikoshBAN" pitchFamily="2" charset="0"/>
              <a:cs typeface="NikoshBAN" pitchFamily="2" charset="0"/>
              <a:sym typeface="Symbol"/>
            </a:endParaRPr>
          </a:p>
          <a:p>
            <a:pPr>
              <a:lnSpc>
                <a:spcPct val="150000"/>
              </a:lnSpc>
            </a:pPr>
            <a:r>
              <a:rPr lang="en-US" sz="2800" dirty="0">
                <a:latin typeface="NikoshBAN" pitchFamily="2" charset="0"/>
                <a:cs typeface="Times New Roman" pitchFamily="18" charset="0"/>
                <a:sym typeface="Symbol"/>
              </a:rPr>
              <a:t>       </a:t>
            </a:r>
            <a:r>
              <a:rPr lang="en-US" sz="2800" dirty="0">
                <a:latin typeface="Times New Roman" pitchFamily="18" charset="0"/>
                <a:cs typeface="Times New Roman" pitchFamily="18" charset="0"/>
                <a:sym typeface="Symbol"/>
              </a:rPr>
              <a:t>DG=DF,</a:t>
            </a:r>
            <a:r>
              <a:rPr lang="en-US" sz="2800" dirty="0">
                <a:latin typeface="SutonnyMJ" pitchFamily="2" charset="0"/>
                <a:sym typeface="Symbol"/>
              </a:rPr>
              <a:t> 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F=</a:t>
            </a:r>
            <a:r>
              <a:rPr lang="en-US" sz="2800" dirty="0">
                <a:latin typeface="SutonnyMJ" pitchFamily="2" charset="0"/>
                <a:sym typeface="Symbol"/>
              </a:rPr>
              <a:t></a:t>
            </a:r>
            <a:r>
              <a:rPr lang="en-US" sz="2800" dirty="0">
                <a:latin typeface="NikoshBAN" pitchFamily="2" charset="0"/>
                <a:cs typeface="NikoshBAN" pitchFamily="2" charset="0"/>
                <a:sym typeface="Symbol"/>
              </a:rPr>
              <a:t>G</a:t>
            </a:r>
            <a:r>
              <a:rPr lang="en-US" sz="2800" dirty="0">
                <a:latin typeface="SutonnyMJ" pitchFamily="2" charset="0"/>
                <a:sym typeface="Symbol"/>
              </a:rPr>
              <a:t> =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C</a:t>
            </a:r>
          </a:p>
        </p:txBody>
      </p:sp>
      <p:sp>
        <p:nvSpPr>
          <p:cNvPr id="59" name="Arc 58"/>
          <p:cNvSpPr/>
          <p:nvPr/>
        </p:nvSpPr>
        <p:spPr>
          <a:xfrm>
            <a:off x="3814665" y="2273538"/>
            <a:ext cx="1390277" cy="1389888"/>
          </a:xfrm>
          <a:prstGeom prst="arc">
            <a:avLst>
              <a:gd name="adj1" fmla="val 10725361"/>
              <a:gd name="adj2" fmla="val 12573031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0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0"/>
                                        <p:tgtEl>
                                          <p:spTgt spid="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0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5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35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4000"/>
                            </p:stCondLst>
                            <p:childTnLst>
                              <p:par>
                                <p:cTn id="30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6000"/>
                            </p:stCondLst>
                            <p:childTnLst>
                              <p:par>
                                <p:cTn id="4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6500"/>
                            </p:stCondLst>
                            <p:childTnLst>
                              <p:par>
                                <p:cTn id="4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  <p:bldP spid="48" grpId="1"/>
      <p:bldP spid="48" grpId="2"/>
      <p:bldP spid="49" grpId="0"/>
      <p:bldP spid="49" grpId="1"/>
      <p:bldP spid="49" grpId="2"/>
      <p:bldP spid="53" grpId="0" animBg="1"/>
      <p:bldP spid="53" grpId="1" animBg="1"/>
      <p:bldP spid="54" grpId="0" animBg="1"/>
      <p:bldP spid="57" grpId="0"/>
      <p:bldP spid="5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2642175"/>
            <a:ext cx="121920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bn-IN" sz="3200" dirty="0">
                <a:latin typeface="NikoshBAN" pitchFamily="2" charset="0"/>
                <a:cs typeface="NikoshBAN" pitchFamily="2" charset="0"/>
                <a:sym typeface="Symbol"/>
              </a:rPr>
              <a:t>এখন</a:t>
            </a:r>
            <a:r>
              <a:rPr lang="en-US" sz="3200" dirty="0">
                <a:latin typeface="NikoshBAN" pitchFamily="2" charset="0"/>
                <a:cs typeface="NikoshBAN" pitchFamily="2" charset="0"/>
                <a:sym typeface="Symbol"/>
              </a:rPr>
              <a:t>,</a:t>
            </a:r>
            <a:r>
              <a:rPr lang="bn-IN" sz="3200" dirty="0">
                <a:latin typeface="NikoshBAN" pitchFamily="2" charset="0"/>
                <a:cs typeface="NikoshBAN" pitchFamily="2" charset="0"/>
                <a:sym typeface="Symbol"/>
              </a:rPr>
              <a:t> </a:t>
            </a:r>
            <a:r>
              <a:rPr lang="en-US" sz="3200" dirty="0">
                <a:latin typeface="SutonnyMJ" pitchFamily="2" charset="0"/>
                <a:sym typeface="Symbol"/>
              </a:rPr>
              <a:t></a:t>
            </a:r>
            <a:r>
              <a:rPr lang="en-US" sz="3200" dirty="0">
                <a:latin typeface="Times New Roman"/>
                <a:cs typeface="Times New Roman"/>
                <a:sym typeface="Symbol"/>
              </a:rPr>
              <a:t>ABC </a:t>
            </a:r>
            <a:r>
              <a:rPr lang="bn-IN" sz="3200" dirty="0">
                <a:latin typeface="Times New Roman"/>
                <a:cs typeface="Times New Roman"/>
                <a:sym typeface="Symbol"/>
              </a:rPr>
              <a:t> </a:t>
            </a:r>
            <a:r>
              <a:rPr lang="bn-IN" sz="3200" dirty="0">
                <a:latin typeface="NikoshBAN" pitchFamily="2" charset="0"/>
                <a:cs typeface="NikoshBAN" pitchFamily="2" charset="0"/>
                <a:sym typeface="Symbol"/>
              </a:rPr>
              <a:t>ও</a:t>
            </a:r>
            <a:r>
              <a:rPr lang="en-US" sz="3200" dirty="0">
                <a:latin typeface="SutonnyMJ" pitchFamily="2" charset="0"/>
              </a:rPr>
              <a:t>   </a:t>
            </a:r>
            <a:r>
              <a:rPr lang="en-US" sz="3200" dirty="0">
                <a:latin typeface="SutonnyMJ" pitchFamily="2" charset="0"/>
                <a:sym typeface="Symbol"/>
              </a:rPr>
              <a:t></a:t>
            </a:r>
            <a:r>
              <a:rPr lang="en-US" sz="3200" dirty="0">
                <a:latin typeface="Times New Roman"/>
                <a:cs typeface="Times New Roman"/>
                <a:sym typeface="Symbol"/>
              </a:rPr>
              <a:t>DEF</a:t>
            </a:r>
            <a:r>
              <a:rPr lang="en-US" sz="3200" dirty="0">
                <a:latin typeface="SutonnyMJ" pitchFamily="2" charset="0"/>
              </a:rPr>
              <a:t> -</a:t>
            </a:r>
            <a:r>
              <a:rPr lang="bn-IN" sz="3200" dirty="0">
                <a:latin typeface="NikoshBAN" pitchFamily="2" charset="0"/>
                <a:cs typeface="NikoshBAN" pitchFamily="2" charset="0"/>
              </a:rPr>
              <a:t>এ </a:t>
            </a:r>
            <a:endParaRPr lang="en-US" sz="3200" dirty="0">
              <a:latin typeface="SutonnyMJ" pitchFamily="2" charset="0"/>
            </a:endParaRPr>
          </a:p>
          <a:p>
            <a:pPr>
              <a:lnSpc>
                <a:spcPct val="150000"/>
              </a:lnSpc>
            </a:pPr>
            <a:r>
              <a:rPr lang="en-US" sz="3200" dirty="0">
                <a:latin typeface="SutonnyMJ" pitchFamily="2" charset="0"/>
                <a:sym typeface="Symbol"/>
              </a:rPr>
              <a:t>       </a:t>
            </a:r>
            <a:r>
              <a:rPr lang="en-US" sz="3200" dirty="0">
                <a:latin typeface="Times New Roman"/>
                <a:cs typeface="Times New Roman"/>
                <a:sym typeface="Symbol"/>
              </a:rPr>
              <a:t>BE</a:t>
            </a:r>
            <a:r>
              <a:rPr lang="en-US" sz="3200" dirty="0">
                <a:latin typeface="SutonnyMJ" pitchFamily="2" charset="0"/>
              </a:rPr>
              <a:t>         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[</a:t>
            </a:r>
            <a:r>
              <a:rPr lang="bn-IN" sz="3200" dirty="0">
                <a:latin typeface="NikoshBAN" pitchFamily="2" charset="0"/>
                <a:cs typeface="NikoshBAN" pitchFamily="2" charset="0"/>
              </a:rPr>
              <a:t>প্রত্যেকে এক সমকোন 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]</a:t>
            </a:r>
          </a:p>
          <a:p>
            <a:pPr>
              <a:lnSpc>
                <a:spcPct val="150000"/>
              </a:lnSpc>
            </a:pPr>
            <a:r>
              <a:rPr lang="en-US" sz="3200" dirty="0">
                <a:latin typeface="Times New Roman"/>
                <a:cs typeface="Times New Roman"/>
                <a:sym typeface="Symbol"/>
              </a:rPr>
              <a:t>        C F</a:t>
            </a:r>
          </a:p>
          <a:p>
            <a:pPr>
              <a:lnSpc>
                <a:spcPct val="150000"/>
              </a:lnSpc>
            </a:pPr>
            <a:r>
              <a:rPr lang="en-US" sz="3200" dirty="0">
                <a:latin typeface="NikoshBAN" pitchFamily="2" charset="0"/>
                <a:cs typeface="NikoshBAN" pitchFamily="2" charset="0"/>
              </a:rPr>
              <a:t>       </a:t>
            </a:r>
            <a:r>
              <a:rPr lang="bn-IN" sz="3200" dirty="0">
                <a:latin typeface="NikoshBAN" pitchFamily="2" charset="0"/>
                <a:cs typeface="NikoshBAN" pitchFamily="2" charset="0"/>
              </a:rPr>
              <a:t>এবং </a:t>
            </a:r>
            <a:r>
              <a:rPr lang="en-US" sz="3200" dirty="0">
                <a:latin typeface="SutonnyMJ" pitchFamily="2" charset="0"/>
              </a:rPr>
              <a:t>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AB</a:t>
            </a:r>
            <a:r>
              <a:rPr lang="en-US" sz="3200" dirty="0">
                <a:latin typeface="SutonnyMJ" pitchFamily="2" charset="0"/>
              </a:rPr>
              <a:t> </a:t>
            </a:r>
            <a:r>
              <a:rPr lang="bn-IN" sz="3200" dirty="0">
                <a:latin typeface="NikoshBAN" pitchFamily="2" charset="0"/>
                <a:cs typeface="NikoshBAN" pitchFamily="2" charset="0"/>
              </a:rPr>
              <a:t>বাহু </a:t>
            </a:r>
            <a:r>
              <a:rPr lang="en-US" sz="3200" dirty="0">
                <a:latin typeface="SutonnyMJ" pitchFamily="2" charset="0"/>
              </a:rPr>
              <a:t> = </a:t>
            </a:r>
            <a:r>
              <a:rPr lang="bn-IN" sz="3200" dirty="0">
                <a:latin typeface="NikoshBAN" pitchFamily="2" charset="0"/>
                <a:cs typeface="NikoshBAN" pitchFamily="2" charset="0"/>
              </a:rPr>
              <a:t>অনুরুপ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DE </a:t>
            </a:r>
            <a:r>
              <a:rPr lang="bn-IN" sz="3200" dirty="0">
                <a:latin typeface="NikoshBAN" pitchFamily="2" charset="0"/>
                <a:cs typeface="NikoshBAN" pitchFamily="2" charset="0"/>
              </a:rPr>
              <a:t>বাহ</a:t>
            </a:r>
            <a:endParaRPr lang="en-US" sz="3200" dirty="0">
              <a:latin typeface="SutonnyMJ" pitchFamily="2" charset="0"/>
            </a:endParaRPr>
          </a:p>
          <a:p>
            <a:pPr>
              <a:lnSpc>
                <a:spcPct val="150000"/>
              </a:lnSpc>
            </a:pPr>
            <a:r>
              <a:rPr lang="en-US" sz="3200" dirty="0">
                <a:latin typeface="SutonnyMJ" pitchFamily="2" charset="0"/>
              </a:rPr>
              <a:t>       </a:t>
            </a:r>
            <a:r>
              <a:rPr lang="bn-IN" sz="3200" dirty="0">
                <a:latin typeface="NikoshBAN" pitchFamily="2" charset="0"/>
                <a:cs typeface="NikoshBAN" pitchFamily="2" charset="0"/>
              </a:rPr>
              <a:t>সুতরাং </a:t>
            </a:r>
            <a:r>
              <a:rPr lang="en-US" sz="3200" dirty="0">
                <a:latin typeface="SutonnyMJ" pitchFamily="2" charset="0"/>
              </a:rPr>
              <a:t> </a:t>
            </a:r>
            <a:r>
              <a:rPr lang="en-US" sz="3200" dirty="0">
                <a:latin typeface="SutonnyMJ" pitchFamily="2" charset="0"/>
                <a:sym typeface="Symbol"/>
              </a:rPr>
              <a:t></a:t>
            </a:r>
            <a:r>
              <a:rPr lang="en-US" sz="3200" dirty="0">
                <a:latin typeface="Times New Roman"/>
                <a:cs typeface="Times New Roman"/>
                <a:sym typeface="Symbol"/>
              </a:rPr>
              <a:t>ABCDEF</a:t>
            </a:r>
            <a:r>
              <a:rPr lang="en-US" sz="3200" dirty="0">
                <a:latin typeface="SutonnyMJ" pitchFamily="2" charset="0"/>
              </a:rPr>
              <a:t>  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[</a:t>
            </a:r>
            <a:r>
              <a:rPr lang="bn-IN" sz="3200" dirty="0">
                <a:latin typeface="NikoshBAN" pitchFamily="2" charset="0"/>
                <a:cs typeface="NikoshBAN" pitchFamily="2" charset="0"/>
              </a:rPr>
              <a:t>প্রমানিত 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]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340427" y="152400"/>
            <a:ext cx="533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A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292224" y="2058934"/>
            <a:ext cx="533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B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029200" y="2080707"/>
            <a:ext cx="533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C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839306" y="199058"/>
            <a:ext cx="533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D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803573" y="2086931"/>
            <a:ext cx="533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E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9542105" y="2034060"/>
            <a:ext cx="533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F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 rot="5400000">
            <a:off x="1828800" y="1318729"/>
            <a:ext cx="1371600" cy="15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2514600" y="2004529"/>
            <a:ext cx="2667000" cy="15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rot="10800000">
            <a:off x="2514600" y="632929"/>
            <a:ext cx="2667000" cy="137160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rot="5400000">
            <a:off x="6273230" y="1321841"/>
            <a:ext cx="1371600" cy="15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6959030" y="2007641"/>
            <a:ext cx="2667000" cy="15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rot="10800000">
            <a:off x="6959030" y="636041"/>
            <a:ext cx="2667000" cy="137160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Arc 26"/>
          <p:cNvSpPr/>
          <p:nvPr/>
        </p:nvSpPr>
        <p:spPr>
          <a:xfrm>
            <a:off x="1923661" y="1436898"/>
            <a:ext cx="1178814" cy="1178814"/>
          </a:xfrm>
          <a:prstGeom prst="arc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Arc 27"/>
          <p:cNvSpPr/>
          <p:nvPr/>
        </p:nvSpPr>
        <p:spPr>
          <a:xfrm>
            <a:off x="6360366" y="1432251"/>
            <a:ext cx="1178814" cy="1178814"/>
          </a:xfrm>
          <a:prstGeom prst="arc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Arc 28"/>
          <p:cNvSpPr/>
          <p:nvPr/>
        </p:nvSpPr>
        <p:spPr>
          <a:xfrm>
            <a:off x="4215889" y="1324932"/>
            <a:ext cx="1347621" cy="1347216"/>
          </a:xfrm>
          <a:prstGeom prst="arc">
            <a:avLst>
              <a:gd name="adj1" fmla="val 10713758"/>
              <a:gd name="adj2" fmla="val 13170530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Arc 29"/>
          <p:cNvSpPr/>
          <p:nvPr/>
        </p:nvSpPr>
        <p:spPr>
          <a:xfrm>
            <a:off x="8510581" y="1328043"/>
            <a:ext cx="1347216" cy="1347216"/>
          </a:xfrm>
          <a:prstGeom prst="arc">
            <a:avLst>
              <a:gd name="adj1" fmla="val 10711295"/>
              <a:gd name="adj2" fmla="val 13506165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1929886" y="1033001"/>
            <a:ext cx="5501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SutonnyMJ" pitchFamily="2" charset="0"/>
                <a:sym typeface="Wingdings 3"/>
              </a:rPr>
              <a:t>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6408035" y="1090130"/>
            <a:ext cx="5501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SutonnyMJ" pitchFamily="2" charset="0"/>
                <a:sym typeface="Wingdings 3"/>
              </a:rPr>
              <a:t>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52399" y="2057400"/>
            <a:ext cx="15613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>
                <a:latin typeface="NikoshBAN" pitchFamily="2" charset="0"/>
                <a:cs typeface="NikoshBAN" pitchFamily="2" charset="0"/>
              </a:rPr>
              <a:t>ধাপ 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-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৪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0"/>
                            </p:stCondLst>
                            <p:childTnLst>
                              <p:par>
                                <p:cTn id="1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10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20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39" dur="10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44" dur="10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7.40741E-7 L 3.125E-6 -0.26574 " pathEditMode="relative" rAng="0" ptsTypes="AA">
                                      <p:cBhvr>
                                        <p:cTn id="82" dur="2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32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  <p:bldP spid="31" grpId="0" build="allAtOnce"/>
      <p:bldP spid="32" grpId="0" build="allAtOnce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959</TotalTime>
  <Words>369</Words>
  <Application>Microsoft Office PowerPoint</Application>
  <PresentationFormat>Widescreen</PresentationFormat>
  <Paragraphs>106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2" baseType="lpstr">
      <vt:lpstr>Arial</vt:lpstr>
      <vt:lpstr>Arial Black</vt:lpstr>
      <vt:lpstr>Calibri</vt:lpstr>
      <vt:lpstr>Calibri Light</vt:lpstr>
      <vt:lpstr>NikoshBAN</vt:lpstr>
      <vt:lpstr>Nirmala UI</vt:lpstr>
      <vt:lpstr>SutonnyMJ</vt:lpstr>
      <vt:lpstr>Symbol</vt:lpstr>
      <vt:lpstr>Times New Roman</vt:lpstr>
      <vt:lpstr>Wingdings 3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HP</dc:creator>
  <cp:lastModifiedBy>ICT_LAB</cp:lastModifiedBy>
  <cp:revision>94</cp:revision>
  <dcterms:created xsi:type="dcterms:W3CDTF">2006-08-16T00:00:00Z</dcterms:created>
  <dcterms:modified xsi:type="dcterms:W3CDTF">2026-07-30T21:00:11Z</dcterms:modified>
</cp:coreProperties>
</file>