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6" r:id="rId4"/>
    <p:sldId id="268" r:id="rId5"/>
    <p:sldId id="270" r:id="rId6"/>
    <p:sldId id="293" r:id="rId7"/>
    <p:sldId id="274" r:id="rId8"/>
    <p:sldId id="282" r:id="rId9"/>
    <p:sldId id="277" r:id="rId10"/>
    <p:sldId id="276" r:id="rId11"/>
    <p:sldId id="279" r:id="rId12"/>
    <p:sldId id="280" r:id="rId13"/>
    <p:sldId id="294" r:id="rId14"/>
    <p:sldId id="284" r:id="rId15"/>
    <p:sldId id="285" r:id="rId16"/>
    <p:sldId id="286" r:id="rId17"/>
    <p:sldId id="287" r:id="rId18"/>
    <p:sldId id="292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557" autoAdjust="0"/>
    <p:restoredTop sz="94660"/>
  </p:normalViewPr>
  <p:slideViewPr>
    <p:cSldViewPr snapToGrid="0">
      <p:cViewPr>
        <p:scale>
          <a:sx n="55" d="100"/>
          <a:sy n="55" d="100"/>
        </p:scale>
        <p:origin x="-78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42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71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9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3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7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60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260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3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40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B425F-75C9-41F9-AA9A-16C84EA6196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76FD1-DACC-4032-AA46-BD73428FD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2212216" y="931653"/>
            <a:ext cx="7505206" cy="182399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sz="9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99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u Sayed" pitchFamily="2" charset="0"/>
                <a:cs typeface="Abu Sayed" pitchFamily="2" charset="0"/>
              </a:rPr>
              <a:t>স্বাগতম</a:t>
            </a:r>
            <a:endParaRPr lang="en-US" sz="199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19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48343" y="3408094"/>
            <a:ext cx="11604171" cy="1989321"/>
            <a:chOff x="1856016" y="3179493"/>
            <a:chExt cx="8178466" cy="1989321"/>
          </a:xfrm>
        </p:grpSpPr>
        <p:sp>
          <p:nvSpPr>
            <p:cNvPr id="2" name="Rounded Rectangle 1"/>
            <p:cNvSpPr/>
            <p:nvPr/>
          </p:nvSpPr>
          <p:spPr>
            <a:xfrm>
              <a:off x="1856016" y="3179493"/>
              <a:ext cx="2221006" cy="922776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Enter 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217505" y="3229822"/>
              <a:ext cx="581697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এক লাইন থেকে আর এক লাইন সৃষ্টি অথবা এক প্যারা থেকে আর এক প্যারার সৃষ্টি করতে হলে 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Enter</a:t>
              </a:r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 কী প্রেস করতে হয়।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86" y="5397415"/>
            <a:ext cx="6444343" cy="13645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957944" y="152399"/>
            <a:ext cx="10559142" cy="2950029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282543" y="1240971"/>
            <a:ext cx="653143" cy="89262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1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787" y="5741109"/>
            <a:ext cx="6241983" cy="108686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13657" y="3235027"/>
            <a:ext cx="11571514" cy="2739057"/>
            <a:chOff x="413657" y="3235027"/>
            <a:chExt cx="10760529" cy="2739057"/>
          </a:xfrm>
        </p:grpSpPr>
        <p:grpSp>
          <p:nvGrpSpPr>
            <p:cNvPr id="5" name="Group 4"/>
            <p:cNvGrpSpPr/>
            <p:nvPr/>
          </p:nvGrpSpPr>
          <p:grpSpPr>
            <a:xfrm>
              <a:off x="4328692" y="3235027"/>
              <a:ext cx="3444235" cy="723401"/>
              <a:chOff x="685799" y="1066800"/>
              <a:chExt cx="3444235" cy="723401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685799" y="1066800"/>
                <a:ext cx="3444235" cy="723401"/>
              </a:xfrm>
              <a:prstGeom prst="round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/>
                  <a:t>    Back Space </a:t>
                </a:r>
              </a:p>
            </p:txBody>
          </p:sp>
          <p:cxnSp>
            <p:nvCxnSpPr>
              <p:cNvPr id="7" name="Straight Arrow Connector 6"/>
              <p:cNvCxnSpPr/>
              <p:nvPr/>
            </p:nvCxnSpPr>
            <p:spPr>
              <a:xfrm flipH="1">
                <a:off x="685800" y="1556407"/>
                <a:ext cx="609600" cy="0"/>
              </a:xfrm>
              <a:prstGeom prst="straightConnector1">
                <a:avLst/>
              </a:prstGeom>
              <a:ln w="66675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413657" y="4035092"/>
              <a:ext cx="10760529" cy="1938992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লেখা মোছার জন্য এই কী ব্যবহার করা হয়, 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Cursor </a:t>
              </a:r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যেখানে থাকে তার বাম পাশের লেখা অক্ষর একটা একটা করে মুছতে হলে এই কী ব্যবহার করতে হয়।</a:t>
              </a:r>
              <a:endParaRPr lang="en-US" sz="4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153886" y="141514"/>
            <a:ext cx="10189028" cy="3065799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945086" y="892629"/>
            <a:ext cx="1055914" cy="511627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426" y="5588065"/>
            <a:ext cx="5227982" cy="110207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68085" y="3357221"/>
            <a:ext cx="11070771" cy="2929593"/>
            <a:chOff x="1863436" y="3357221"/>
            <a:chExt cx="8458200" cy="2929593"/>
          </a:xfrm>
        </p:grpSpPr>
        <p:sp>
          <p:nvSpPr>
            <p:cNvPr id="5" name="Rounded Rectangle 4"/>
            <p:cNvSpPr/>
            <p:nvPr/>
          </p:nvSpPr>
          <p:spPr>
            <a:xfrm>
              <a:off x="4994565" y="3357221"/>
              <a:ext cx="1904999" cy="8382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Delete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63436" y="4347822"/>
              <a:ext cx="84582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Cursor </a:t>
              </a:r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যেখানে থাকে তার  ডান পাশের লেখা অক্ষর একটা একটা করে মুছতে হলে এই কী ব্যবহার করতে হয়।</a:t>
              </a:r>
              <a:endParaRPr lang="en-US" sz="4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468086" y="250371"/>
            <a:ext cx="11070771" cy="282071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826829" y="925286"/>
            <a:ext cx="1012371" cy="566057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2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3595594" y="1130968"/>
            <a:ext cx="49329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ফাংশন কী</a:t>
            </a:r>
          </a:p>
          <a:p>
            <a:pPr algn="ctr"/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709864" y="2739324"/>
            <a:ext cx="11008894" cy="2735044"/>
            <a:chOff x="749855" y="2161808"/>
            <a:chExt cx="10493386" cy="2743200"/>
          </a:xfrm>
        </p:grpSpPr>
        <p:sp>
          <p:nvSpPr>
            <p:cNvPr id="28" name="Rectangle 27"/>
            <p:cNvSpPr/>
            <p:nvPr/>
          </p:nvSpPr>
          <p:spPr>
            <a:xfrm>
              <a:off x="749855" y="2161808"/>
              <a:ext cx="10493386" cy="2743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3497539" y="2929588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F4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1804816" y="2922431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F2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2663225" y="2929588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F3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970478" y="2929588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F1</a:t>
              </a: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6798815" y="2935314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F8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5178258" y="2928157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F6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4331892" y="2935314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F5</a:t>
              </a: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8454579" y="2903393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F10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635843" y="2915424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F9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10075245" y="2903393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F12</a:t>
              </a: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9312988" y="2929588"/>
              <a:ext cx="649176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F11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5996548" y="2919266"/>
              <a:ext cx="655561" cy="630015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F7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84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86543" y="185055"/>
            <a:ext cx="10265227" cy="3058888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848569" y="4483924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03957" y="4476767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58920" y="4483924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414308" y="4483924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5692" y="4499386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................................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225709" y="4584718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5979" y="3658027"/>
            <a:ext cx="22733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8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বর্ণমালা কী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68286" y="1328057"/>
            <a:ext cx="4931228" cy="1251857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2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/>
      <p:bldP spid="9" grpId="0" animBg="1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3400" y="206829"/>
            <a:ext cx="11092543" cy="3472541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033488" y="5118756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88876" y="5111599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211182" y="5118756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66570" y="5118756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80928" y="5088978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............................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31622" y="5088978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05591" y="4143328"/>
            <a:ext cx="29145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8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সংখ্যাসূচক কী</a:t>
            </a:r>
          </a:p>
        </p:txBody>
      </p:sp>
      <p:sp>
        <p:nvSpPr>
          <p:cNvPr id="11" name="Oval 10"/>
          <p:cNvSpPr/>
          <p:nvPr/>
        </p:nvSpPr>
        <p:spPr>
          <a:xfrm>
            <a:off x="1143001" y="1023257"/>
            <a:ext cx="5725886" cy="6749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0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 animBg="1"/>
      <p:bldP spid="10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72582" y="973398"/>
            <a:ext cx="3241958" cy="1681734"/>
            <a:chOff x="3096491" y="2383552"/>
            <a:chExt cx="3241958" cy="1681734"/>
          </a:xfrm>
        </p:grpSpPr>
        <p:sp>
          <p:nvSpPr>
            <p:cNvPr id="3" name="Rounded Rectangle 2"/>
            <p:cNvSpPr/>
            <p:nvPr/>
          </p:nvSpPr>
          <p:spPr>
            <a:xfrm>
              <a:off x="4191000" y="2383552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cxnSp>
          <p:nvCxnSpPr>
            <p:cNvPr id="4" name="Straight Arrow Connector 3"/>
            <p:cNvCxnSpPr/>
            <p:nvPr/>
          </p:nvCxnSpPr>
          <p:spPr>
            <a:xfrm flipH="1" flipV="1">
              <a:off x="4717472" y="2512670"/>
              <a:ext cx="13855" cy="584843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ounded Rectangle 4"/>
            <p:cNvSpPr/>
            <p:nvPr/>
          </p:nvSpPr>
          <p:spPr>
            <a:xfrm>
              <a:off x="4191000" y="3249916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4689763" y="3373580"/>
              <a:ext cx="0" cy="636286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ounded Rectangle 6"/>
            <p:cNvSpPr/>
            <p:nvPr/>
          </p:nvSpPr>
          <p:spPr>
            <a:xfrm>
              <a:off x="5285505" y="3235037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096491" y="3235037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5541817" y="3629891"/>
              <a:ext cx="671939" cy="455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 flipV="1">
              <a:off x="3169227" y="3654981"/>
              <a:ext cx="689264" cy="2620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ight Arrow 10"/>
          <p:cNvSpPr/>
          <p:nvPr/>
        </p:nvSpPr>
        <p:spPr>
          <a:xfrm>
            <a:off x="2191870" y="1496964"/>
            <a:ext cx="2438400" cy="12740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Cursor Key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5171" y="3261013"/>
            <a:ext cx="11266715" cy="317009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কীবোর্ড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Enter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কীর নিচে একটু ডানে-উপর, নিচে, ডান, বাম- এ তীর চিহ্নসহ চারটি কী আছে- এগুলিকে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Cursor Key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বা  Movement Key বলে। লেখার মাঝে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Cursor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কে উপরে, নিচে, ডানে, বামে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Move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করার জন্য এই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Key Set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গুলো ব্যবহার করা হয়।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29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24301" y="408210"/>
            <a:ext cx="4539343" cy="930729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475903" y="1614621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F1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32451" y="1643461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F12</a:t>
            </a:r>
          </a:p>
        </p:txBody>
      </p:sp>
      <p:sp>
        <p:nvSpPr>
          <p:cNvPr id="5" name="Rectangle 4"/>
          <p:cNvSpPr/>
          <p:nvPr/>
        </p:nvSpPr>
        <p:spPr>
          <a:xfrm>
            <a:off x="3385457" y="1643461"/>
            <a:ext cx="898072" cy="601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থেকে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61215" y="1643461"/>
            <a:ext cx="898072" cy="591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=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749143" y="1643461"/>
            <a:ext cx="3373357" cy="7045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ফাংশন কী 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66743" y="2620471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22131" y="2613314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44437" y="2620471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99825" y="2620471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4253" y="2651621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....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52237" y="2590693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07919" y="2519979"/>
            <a:ext cx="3102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সংখ্যাসূচক কী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153120" y="3627659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975426" y="3634816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30814" y="3634816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27122" y="3780850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.........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951937" y="3635081"/>
            <a:ext cx="655561" cy="63001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z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73816" y="3527167"/>
            <a:ext cx="17796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বর্ণমালা</a:t>
            </a:r>
            <a:r>
              <a:rPr lang="bn-BD" sz="4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598173" y="4339318"/>
            <a:ext cx="2017958" cy="1077077"/>
            <a:chOff x="3096491" y="2383552"/>
            <a:chExt cx="3241958" cy="1681734"/>
          </a:xfrm>
        </p:grpSpPr>
        <p:sp>
          <p:nvSpPr>
            <p:cNvPr id="22" name="Rounded Rectangle 21"/>
            <p:cNvSpPr/>
            <p:nvPr/>
          </p:nvSpPr>
          <p:spPr>
            <a:xfrm>
              <a:off x="4191000" y="2383552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 flipV="1">
              <a:off x="4717472" y="2512670"/>
              <a:ext cx="13855" cy="584843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>
            <a:xfrm>
              <a:off x="4191000" y="3249916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>
              <a:off x="4689763" y="3373580"/>
              <a:ext cx="0" cy="636286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ounded Rectangle 25"/>
            <p:cNvSpPr/>
            <p:nvPr/>
          </p:nvSpPr>
          <p:spPr>
            <a:xfrm>
              <a:off x="5285505" y="3235037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096491" y="3235037"/>
              <a:ext cx="1052944" cy="81537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 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5541817" y="3629891"/>
              <a:ext cx="671939" cy="455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 flipV="1">
              <a:off x="3169227" y="3654981"/>
              <a:ext cx="689264" cy="2620"/>
            </a:xfrm>
            <a:prstGeom prst="straightConnector1">
              <a:avLst/>
            </a:prstGeom>
            <a:ln w="666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5250073" y="4284270"/>
            <a:ext cx="347402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Cursor Key </a:t>
            </a:r>
            <a:r>
              <a:rPr lang="bn-BD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 </a:t>
            </a:r>
          </a:p>
          <a:p>
            <a:r>
              <a:rPr lang="bn-BD" sz="32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Movement Key 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496827" y="5651273"/>
            <a:ext cx="3473236" cy="60960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Spaceber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এর কাজ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32" name="Rectangle 31"/>
          <p:cNvSpPr/>
          <p:nvPr/>
        </p:nvSpPr>
        <p:spPr>
          <a:xfrm>
            <a:off x="5907162" y="5288608"/>
            <a:ext cx="41346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কীবোর্ডের নিচের সারির সবচেয়ে বড় কী টির নাম 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Space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ber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Key</a:t>
            </a:r>
            <a:r>
              <a:rPr lang="bn-BD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দুইটি 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word </a:t>
            </a:r>
            <a:r>
              <a:rPr lang="bn-BD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 মাঝে এক ঘর ফাঁকা জায়গা রাখার জন্য এই কী ব্যবহার করা হয়।</a:t>
            </a:r>
            <a:endParaRPr lang="en-US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08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animBg="1"/>
      <p:bldP spid="14" grpId="0"/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30" grpId="0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305300" y="591119"/>
            <a:ext cx="5905500" cy="1890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7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bn-BD" sz="60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ড়ির কাজ</a:t>
            </a:r>
            <a:endParaRPr lang="en-US" sz="6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827314" y="3853743"/>
            <a:ext cx="10210800" cy="13234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buFont typeface="Wingdings" panose="05000000000000000000" pitchFamily="2" charset="2"/>
              <a:buChar char="Ø"/>
            </a:pP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কী-বোর্ডের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আরও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দুইটি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যন্ত্রে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বর্ণণা</a:t>
            </a:r>
            <a:r>
              <a:rPr lang="en-US" sz="40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করবে</a:t>
            </a:r>
            <a:endParaRPr lang="en-US" sz="4000" b="1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D:\asad training\Homework 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03497"/>
            <a:ext cx="2393290" cy="258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52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38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43864" y="1362974"/>
            <a:ext cx="44339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 err="1" smtClean="0">
                <a:latin typeface="Abu Sayed" pitchFamily="2" charset="0"/>
                <a:cs typeface="Abu Sayed" pitchFamily="2" charset="0"/>
              </a:rPr>
              <a:t>ধন্যবাদ</a:t>
            </a:r>
            <a:r>
              <a:rPr lang="en-US" sz="13800" dirty="0" smtClean="0">
                <a:latin typeface="Abu Sayed" pitchFamily="2" charset="0"/>
                <a:cs typeface="Abu Sayed" pitchFamily="2" charset="0"/>
              </a:rPr>
              <a:t> </a:t>
            </a:r>
            <a:endParaRPr lang="en-US" sz="13800" dirty="0">
              <a:latin typeface="Abu Sayed" pitchFamily="2" charset="0"/>
              <a:cs typeface="Abu Say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69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61536" y="307060"/>
            <a:ext cx="3902528" cy="1015663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bu Sayed" pitchFamily="2" charset="0"/>
                <a:cs typeface="Abu Sayed" pitchFamily="2" charset="0"/>
              </a:rPr>
              <a:t>শিক্ষক</a:t>
            </a:r>
            <a:r>
              <a:rPr lang="en-US" sz="6000" b="1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bu Sayed" pitchFamily="2" charset="0"/>
                <a:cs typeface="Abu Sayed" pitchFamily="2" charset="0"/>
              </a:rPr>
              <a:t> </a:t>
            </a:r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bu Sayed" pitchFamily="2" charset="0"/>
                <a:cs typeface="Abu Sayed" pitchFamily="2" charset="0"/>
              </a:rPr>
              <a:t>প</a:t>
            </a:r>
            <a:r>
              <a:rPr lang="bn-BD" sz="4400" b="1" spc="150" dirty="0" smtClean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bu Sayed" pitchFamily="2" charset="0"/>
                <a:cs typeface="Abu Sayed" pitchFamily="2" charset="0"/>
              </a:rPr>
              <a:t>রিচিতি</a:t>
            </a:r>
            <a:endParaRPr lang="en-US" sz="4400" b="1" spc="150" dirty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bu Sayed" pitchFamily="2" charset="0"/>
              <a:cs typeface="Abu Sayed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2550" y="1793966"/>
            <a:ext cx="4095163" cy="368372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5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গাউসুল</a:t>
            </a:r>
            <a:r>
              <a:rPr lang="en-US" sz="5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হক</a:t>
            </a:r>
            <a:r>
              <a:rPr lang="en-US" sz="5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কালিকাপুর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চৌকুনী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বহুমুখী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কয়রা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400" dirty="0">
              <a:solidFill>
                <a:schemeClr val="tx1"/>
              </a:solidFill>
              <a:latin typeface="NikoshB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83384" y="1793966"/>
            <a:ext cx="4859382" cy="368372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ct val="20000"/>
              </a:spcBef>
              <a:defRPr/>
            </a:pPr>
            <a:r>
              <a:rPr lang="bn-BD" sz="2800" b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শ্রেণীঃ </a:t>
            </a:r>
            <a:r>
              <a:rPr lang="en-US" sz="2800" b="1" dirty="0" smtClean="0">
                <a:ln/>
                <a:solidFill>
                  <a:schemeClr val="tx1"/>
                </a:solidFill>
                <a:latin typeface="SutonnyMJ" pitchFamily="2" charset="0"/>
                <a:cs typeface="NikoshBAN" pitchFamily="2" charset="0"/>
              </a:rPr>
              <a:t>9ম</a:t>
            </a:r>
            <a:endParaRPr lang="bn-BD" sz="2800" b="1" u="sng" dirty="0">
              <a:ln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bn-BD" sz="2800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bn-BD" sz="2800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50</a:t>
            </a:r>
            <a:r>
              <a:rPr lang="bn-BD" sz="2800" b="1" dirty="0" smtClean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274629" y="2072640"/>
            <a:ext cx="1854925" cy="27432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579" y="2237821"/>
            <a:ext cx="1905793" cy="241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40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168793" y="5724313"/>
            <a:ext cx="6122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কী-বোর্ড 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(Keyboard</a:t>
            </a: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)পরিচিতি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2" descr="http://static.bootic.com/_pictures/1483969/tron-gaming-keybo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49" y="2091018"/>
            <a:ext cx="5930151" cy="296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68793" y="251493"/>
            <a:ext cx="5900402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72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</a:t>
            </a:r>
            <a:r>
              <a:rPr lang="bn-BD" sz="54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জকের পাঠের বিষয়</a:t>
            </a:r>
            <a:endParaRPr lang="en-US" sz="4400" b="1" u="sng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499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24401" y="457200"/>
            <a:ext cx="302518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8800" b="1" u="sng" spc="150" dirty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bn-BD" sz="7200" b="1" u="sng" spc="150" dirty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খনফল</a:t>
            </a:r>
            <a:endParaRPr lang="en-US" sz="7200" u="sng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23442" y="1808303"/>
            <a:ext cx="590615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</a:t>
            </a:r>
            <a:r>
              <a:rPr lang="bn-BD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3623" y="2893062"/>
            <a:ext cx="834711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কী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–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বোর্ড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কী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বলতে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পারবে</a:t>
            </a:r>
            <a:r>
              <a:rPr lang="en-US" sz="4400" b="1" kern="1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;</a:t>
            </a:r>
            <a:endParaRPr lang="en-US" sz="4400" b="1" kern="11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ea typeface="NikoshBAN" pitchFamily="2" charset="0"/>
              <a:cs typeface="NikoshBAN" panose="02000000000000000000" pitchFamily="2" charset="0"/>
              <a:sym typeface="Wingdings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কী-বোর্ডের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ব্যবহার</a:t>
            </a:r>
            <a:r>
              <a:rPr lang="bn-BD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বর্ণনা</a:t>
            </a:r>
            <a:r>
              <a:rPr lang="bn-BD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bn-BD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পারবে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;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কী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-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বোর্ডের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মাধ্যমে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টাইপ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করতে</a:t>
            </a:r>
            <a:r>
              <a:rPr lang="en-US" sz="44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 </a:t>
            </a:r>
            <a:r>
              <a:rPr lang="en-US" sz="4400" b="1" kern="11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পারবে</a:t>
            </a:r>
            <a:r>
              <a:rPr lang="en-US" sz="4800" b="1" kern="11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NikoshBAN" pitchFamily="2" charset="0"/>
                <a:cs typeface="NikoshBAN" panose="02000000000000000000" pitchFamily="2" charset="0"/>
                <a:sym typeface="Wingdings"/>
              </a:rPr>
              <a:t>। </a:t>
            </a:r>
          </a:p>
          <a:p>
            <a:pPr algn="ctr"/>
            <a:endParaRPr lang="bn-BD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LightBAN" panose="02000000000000000000" pitchFamily="2" charset="0"/>
              <a:cs typeface="NikoshLight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670332" y="2114072"/>
            <a:ext cx="9018043" cy="2596520"/>
            <a:chOff x="1712837" y="2135379"/>
            <a:chExt cx="9018043" cy="2596520"/>
          </a:xfrm>
          <a:noFill/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2837" y="2135379"/>
              <a:ext cx="9018043" cy="2596520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</p:pic>
        <p:sp>
          <p:nvSpPr>
            <p:cNvPr id="26" name="Oval 25"/>
            <p:cNvSpPr/>
            <p:nvPr/>
          </p:nvSpPr>
          <p:spPr>
            <a:xfrm>
              <a:off x="2278322" y="2754640"/>
              <a:ext cx="4708187" cy="415787"/>
            </a:xfrm>
            <a:prstGeom prst="ellips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8917858" y="2648149"/>
              <a:ext cx="1624520" cy="1803354"/>
            </a:xfrm>
            <a:prstGeom prst="ellipse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ular Callout 13"/>
          <p:cNvSpPr/>
          <p:nvPr/>
        </p:nvSpPr>
        <p:spPr>
          <a:xfrm>
            <a:off x="3735323" y="1066108"/>
            <a:ext cx="2331720" cy="436035"/>
          </a:xfrm>
          <a:prstGeom prst="wedgeRoundRectCallout">
            <a:avLst>
              <a:gd name="adj1" fmla="val -18415"/>
              <a:gd name="adj2" fmla="val 4679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Numeric Key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0332" y="267235"/>
            <a:ext cx="8371965" cy="584775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3200" b="1" u="sng" spc="150" dirty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কিছু অতি প্রযোজনীয় </a:t>
            </a:r>
            <a:r>
              <a:rPr lang="en-US" sz="3200" b="1" u="sng" spc="150" dirty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Key</a:t>
            </a:r>
            <a:r>
              <a:rPr lang="bn-BD" sz="3200" b="1" u="sng" spc="150" dirty="0">
                <a:ln w="11430"/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সমন্ধে আলোচনা</a:t>
            </a:r>
            <a:endParaRPr lang="en-US" sz="3200" b="1" u="sng" spc="150" dirty="0">
              <a:ln w="11430"/>
              <a:solidFill>
                <a:srgbClr val="C0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832784" y="5596130"/>
            <a:ext cx="1489024" cy="338270"/>
          </a:xfrm>
          <a:prstGeom prst="wedgeRoundRectCallout">
            <a:avLst>
              <a:gd name="adj1" fmla="val 20312"/>
              <a:gd name="adj2" fmla="val -4917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Spacebar Key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44287" y="1024974"/>
            <a:ext cx="1630818" cy="246174"/>
          </a:xfrm>
          <a:prstGeom prst="wedgeRoundRectCallout">
            <a:avLst>
              <a:gd name="adj1" fmla="val 26546"/>
              <a:gd name="adj2" fmla="val -5386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Caps Lock Key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429768" y="5714846"/>
            <a:ext cx="1435136" cy="292762"/>
          </a:xfrm>
          <a:prstGeom prst="wedgeRoundRectCallout">
            <a:avLst>
              <a:gd name="adj1" fmla="val -24986"/>
              <a:gd name="adj2" fmla="val -5062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Shift  Key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9740280" y="5714846"/>
            <a:ext cx="1302189" cy="219553"/>
          </a:xfrm>
          <a:prstGeom prst="wedgeRoundRectCallout">
            <a:avLst>
              <a:gd name="adj1" fmla="val -33353"/>
              <a:gd name="adj2" fmla="val -5549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Shift  Key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8757513" y="1024974"/>
            <a:ext cx="1633861" cy="360436"/>
          </a:xfrm>
          <a:prstGeom prst="wedgeRoundRectCallout">
            <a:avLst>
              <a:gd name="adj1" fmla="val -22194"/>
              <a:gd name="adj2" fmla="val 4765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Back Space Key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6486311" y="5741372"/>
            <a:ext cx="1286089" cy="266236"/>
          </a:xfrm>
          <a:prstGeom prst="wedgeRoundRectCallout">
            <a:avLst>
              <a:gd name="adj1" fmla="val 21071"/>
              <a:gd name="adj2" fmla="val -4956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Delete Key</a:t>
            </a:r>
          </a:p>
        </p:txBody>
      </p:sp>
      <p:sp>
        <p:nvSpPr>
          <p:cNvPr id="25" name="Rectangle 24"/>
          <p:cNvSpPr/>
          <p:nvPr/>
        </p:nvSpPr>
        <p:spPr>
          <a:xfrm rot="5400000">
            <a:off x="11103861" y="4629049"/>
            <a:ext cx="828068" cy="4729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Enter Key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8219589" y="2700552"/>
            <a:ext cx="404570" cy="48203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ular Callout 20"/>
          <p:cNvSpPr/>
          <p:nvPr/>
        </p:nvSpPr>
        <p:spPr>
          <a:xfrm>
            <a:off x="3735323" y="1066108"/>
            <a:ext cx="2331720" cy="436035"/>
          </a:xfrm>
          <a:prstGeom prst="wedgeRoundRectCallout">
            <a:avLst>
              <a:gd name="adj1" fmla="val -18415"/>
              <a:gd name="adj2" fmla="val 4679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Numeric Key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703747" y="1502143"/>
            <a:ext cx="435181" cy="15336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321808" y="1513751"/>
            <a:ext cx="3899295" cy="15220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042297" y="1531575"/>
            <a:ext cx="168161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key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66257" y="6324600"/>
            <a:ext cx="1872343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Alphabetic Key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4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0.07305 -0.288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0.00078 -0.2120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-0.33216 -0.2032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15" y="-1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-0.25442 -0.27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1" y="-1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-0.21224 0.2604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12" y="1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0.04544 0.3606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6" y="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19 0.01065 L 0.13138 -0.3993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78" y="-2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48148E-6 L -0.44701 0.10533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57" y="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2" grpId="0" animBg="1"/>
      <p:bldP spid="25" grpId="0" animBg="1"/>
      <p:bldP spid="25" grpId="1" animBg="1"/>
      <p:bldP spid="2" grpId="0" animBg="1"/>
      <p:bldP spid="21" grpId="0" animBg="1"/>
      <p:bldP spid="19" grpId="0" animBg="1"/>
      <p:bldP spid="19" grpId="1" animBg="1"/>
      <p:bldP spid="20" grpId="0" animBg="1"/>
      <p:bldP spid="2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1132115" y="990600"/>
            <a:ext cx="9764485" cy="2046515"/>
          </a:xfrm>
          <a:prstGeom prst="downArrowCallou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32115" y="3048001"/>
            <a:ext cx="9905999" cy="3080657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n-US" sz="5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কী-বোর্ড</a:t>
            </a:r>
            <a:r>
              <a:rPr lang="en-US" sz="5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5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5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176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02971" y="250371"/>
            <a:ext cx="8131629" cy="2772714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057698" y="3611040"/>
            <a:ext cx="9860673" cy="2554545"/>
            <a:chOff x="1902208" y="3611040"/>
            <a:chExt cx="8094174" cy="2554545"/>
          </a:xfrm>
        </p:grpSpPr>
        <p:sp>
          <p:nvSpPr>
            <p:cNvPr id="4" name="TextBox 3"/>
            <p:cNvSpPr txBox="1"/>
            <p:nvPr/>
          </p:nvSpPr>
          <p:spPr>
            <a:xfrm>
              <a:off x="2195618" y="3611040"/>
              <a:ext cx="780076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BD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                              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</a:t>
              </a:r>
              <a:r>
                <a:rPr lang="bn-BD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কীবোর্ডের নিচের সারির সবচেয়ে বড় কী টির নাম </a:t>
              </a:r>
              <a:r>
                <a:rPr lang="en-US" sz="40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Spaceber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Key</a:t>
              </a:r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 দুইটি 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word </a:t>
              </a:r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এর মাঝে এক ঘর ফাঁকা জায়গা রাখার জন্য এই কী ব্যবহার করা হয়।</a:t>
              </a:r>
              <a:endParaRPr lang="en-US" sz="4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902208" y="3611040"/>
              <a:ext cx="3003176" cy="60960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Spaceber</a:t>
              </a:r>
              <a:r>
                <a:rPr lang="en-US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000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611" y="6165585"/>
            <a:ext cx="5924550" cy="5733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val 6"/>
          <p:cNvSpPr/>
          <p:nvPr/>
        </p:nvSpPr>
        <p:spPr>
          <a:xfrm>
            <a:off x="3341914" y="2264229"/>
            <a:ext cx="2383973" cy="594732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1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881664" y="226347"/>
            <a:ext cx="9470571" cy="2950027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48343" y="3448349"/>
            <a:ext cx="11625943" cy="2554545"/>
            <a:chOff x="2240892" y="3448349"/>
            <a:chExt cx="8786336" cy="2554545"/>
          </a:xfrm>
        </p:grpSpPr>
        <p:sp>
          <p:nvSpPr>
            <p:cNvPr id="4" name="Rounded Rectangle 3"/>
            <p:cNvSpPr/>
            <p:nvPr/>
          </p:nvSpPr>
          <p:spPr>
            <a:xfrm>
              <a:off x="2240892" y="3448350"/>
              <a:ext cx="1849297" cy="644680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Caps </a:t>
              </a:r>
              <a:r>
                <a:rPr lang="en-US" sz="2800" dirty="0" smtClean="0"/>
                <a:t>Lock</a:t>
              </a:r>
              <a:endParaRPr lang="en-US" sz="28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39818" y="3448349"/>
              <a:ext cx="718741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   </a:t>
              </a:r>
              <a:r>
                <a:rPr lang="en-US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সমস্ত </a:t>
              </a:r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লেখা বড় হাতের করতে হয় তাহলে </a:t>
              </a:r>
              <a:r>
                <a:rPr lang="en-US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Caps Lock </a:t>
              </a:r>
              <a:r>
                <a:rPr lang="bn-BD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কী একবার প্রেস করতে হয়। আবার ছোট হাতের করতে হলে আর একবার প্রেস করতে হয়।</a:t>
              </a:r>
              <a:endParaRPr lang="en-US" sz="4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30" y="5854426"/>
            <a:ext cx="5505450" cy="8572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2100943" y="1701360"/>
            <a:ext cx="914400" cy="424542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3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3" y="4618110"/>
            <a:ext cx="8131628" cy="11144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251133" y="1281239"/>
            <a:ext cx="3733800" cy="1135390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Shift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1629" y="2855650"/>
            <a:ext cx="11146971" cy="1323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Caps Lock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বন্ধ অবস্থায় যদি লেখা বড় হাতের অক্ষর করতে হয় তবে 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Shift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কী প্রেস করতে হয়।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9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366</Words>
  <Application>Microsoft Office PowerPoint</Application>
  <PresentationFormat>Custom</PresentationFormat>
  <Paragraphs>104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Jamal Hossen</dc:creator>
  <cp:lastModifiedBy>Gaus Sir</cp:lastModifiedBy>
  <cp:revision>64</cp:revision>
  <dcterms:created xsi:type="dcterms:W3CDTF">2025-01-06T06:47:47Z</dcterms:created>
  <dcterms:modified xsi:type="dcterms:W3CDTF">2026-07-31T11:49:21Z</dcterms:modified>
</cp:coreProperties>
</file>