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91" autoAdjust="0"/>
  </p:normalViewPr>
  <p:slideViewPr>
    <p:cSldViewPr>
      <p:cViewPr>
        <p:scale>
          <a:sx n="66" d="100"/>
          <a:sy n="66" d="100"/>
        </p:scale>
        <p:origin x="-1930" y="-5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E9083-C614-4ACB-8755-AA876DDCD8D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BF9D9-70C2-491E-BC86-9599BF780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50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0F1F3-6E24-4F20-BA4D-9629E96940C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C793D-D37A-49C4-B113-44EBD6AC8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67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C793D-D37A-49C4-B113-44EBD6AC88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0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6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9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0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3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3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8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2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8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3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87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u=https://www.islamicfinder.org/knowledge/biography/story-of-imam-abu-hanifa/?language%3Did&amp;hl=bn&amp;sl=en&amp;tl=bn&amp;client=sge" TargetMode="External"/><Relationship Id="rId2" Type="http://schemas.openxmlformats.org/officeDocument/2006/relationships/hyperlink" Target="https://bn.wikipedia.org/wiki/%E0%A6%86%E0%A6%AC%E0%A7%81_%E0%A6%B9%E0%A6%BE%E0%A6%A8%E0%A6%BF%E0%A6%AB%E0%A6%B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teachers.gov.bd/blog/details/586500" TargetMode="External"/><Relationship Id="rId4" Type="http://schemas.openxmlformats.org/officeDocument/2006/relationships/hyperlink" Target="https://www.prothomalo.com/religion/islam/ifm0mlirc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adithbd.com/books/detail/?book=93&amp;chapter=9864" TargetMode="External"/><Relationship Id="rId3" Type="http://schemas.openxmlformats.org/officeDocument/2006/relationships/hyperlink" Target="https://teachers.gov.bd/content/details/1368437" TargetMode="External"/><Relationship Id="rId7" Type="http://schemas.openxmlformats.org/officeDocument/2006/relationships/hyperlink" Target="https://bangla.islamonweb.net/Imam-Azam-Abu-Hanifa-ra" TargetMode="External"/><Relationship Id="rId2" Type="http://schemas.openxmlformats.org/officeDocument/2006/relationships/hyperlink" Target="https://www.facebook.com/HolyTunebdofficial/posts/%E0%A6%87%E0%A6%AE%E0%A6%BE%E0%A6%AE-%E0%A6%86%E0%A6%AC%E0%A7%81-%E0%A6%B9%E0%A6%BE%E0%A6%A8%E0%A6%BF%E0%A6%AB%E0%A6%BE-%E0%A6%B0%E0%A6%B9-%E0%A6%8F%E0%A6%B0-%E0%A6%AE%E0%A6%9C%E0%A6%BE%E0%A6%B0-%E0%A6%98%E0%A6%9F%E0%A6%A8%E0%A6%BE/102419826949666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dithbd.com/books/detail/?book=55&amp;chapter=8098" TargetMode="External"/><Relationship Id="rId5" Type="http://schemas.openxmlformats.org/officeDocument/2006/relationships/hyperlink" Target="https://muslimbangla.com/article/138" TargetMode="External"/><Relationship Id="rId4" Type="http://schemas.openxmlformats.org/officeDocument/2006/relationships/hyperlink" Target="https://www.prothomalo.com/religion/islam/ifm0mlircm" TargetMode="External"/><Relationship Id="rId9" Type="http://schemas.openxmlformats.org/officeDocument/2006/relationships/hyperlink" Target="https://www.facebook.com/szhmtrust/posts/%E0%A6%AC%E0%A6%BF%E0%A6%B8%E0%A6%AE%E0%A6%BF%E0%A6%B2%E0%A7%8D%E0%A6%B2%E0%A6%BE%E0%A6%B9%E0%A6%BF%E0%A6%B0-%E0%A6%B0%E0%A6%BE%E0%A6%B9%E0%A6%AE%E0%A6%BE%E0%A6%A8%E0%A6%BF%E0%A6%B0-%E0%A6%B0%E0%A6%BE%E0%A6%B9%E0%A6%BF%E0%A6%AE-%E0%A7%A6%E0%A7%AA-%E0%A6%B6%E0%A6%BE%E0%A6%AC%E0%A6%BE%E0%A6%A8-%E0%A7%A7%E0%A7%AA%E0%A7%AA%E0%A7%AC-%E0%A6%B9%E0%A6%BF%E0%A6%9C%E0%A6%B0%E0%A7%80-%E0%A6%B9%E0%A6%BE%E0%A6%A8%E0%A6%BE%E0%A6%AB%E0%A7%80-%E0%A6%AE%E0%A6%BE%E0%A6%AF%E0%A6%B9%E0%A6%BE%E0%A6%AC%E0%A7%87%E0%A6%B0-%E0%A6%AA%E0%A7%8D%E0%A6%B0%E0%A6%A4%E0%A6%BF%E0%A6%B7%E0%A7%8D%E0%A6%A0%E0%A6%BE%E0%A6%A4%E0%A6%BE-%E0%A6%87%E0%A6%AE%E0%A6%BE%E0%A6%AE/900727698940845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thomalo.com/religion/islam/ifm0mlirc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jamalbinidrish.80D/posts/%E0%A6%B9%E0%A6%BE%E0%A6%A8%E0%A6%BE%E0%A6%AB%E0%A7%80-%E0%A6%AD%E0%A6%BE%E0%A6%87%E0%A6%A6%E0%A7%87%E0%A6%B0-%E0%A6%95%E0%A6%BE%E0%A6%9B%E0%A7%87-%E0%A6%AA%E0%A7%8D%E0%A6%B0%E0%A6%B6%E0%A7%8D%E0%A6%A8-%E0%A6%A5%E0%A6%BE%E0%A6%95%E0%A6%B2%E0%A7%8B-%E0%A6%B9%E0%A6%BF%E0%A6%A6%E0%A6%BE%E0%A7%9F%E0%A6%BE%E0%A6%B9%E0%A6%B9%E0%A6%BE%E0%A6%A8%E0%A6%BE%E0%A6%AB%E0%A7%80-%E0%A6%AB%E0%A6%BF%E0%A6%95%E0%A7%8D%E0%A6%AC%E0%A6%B9%E0%A7%87%E0%A6%B0-%E0%A6%89%E0%A6%B2%E0%A7%8D%E0%A6%B2%E0%A7%87%E0%A6%96%E0%A6%AF%E0%A7%8B%E0%A6%97%E0%A7%8D%E0%A6%AF-%E0%A6%95%E0%A6%BF%E0%A6%A4%E0%A6%BE%E0%A6%AC-%E0%A6%B9%E0%A6%BF%E0%A6%A6%E0%A6%BE%E0%A7%9F%E0%A6%BE%E0%A6%B9/1241341940894813/" TargetMode="External"/><Relationship Id="rId3" Type="http://schemas.openxmlformats.org/officeDocument/2006/relationships/hyperlink" Target="https://m.priyo.com/articles/biography-of-imam-abu-hanifa" TargetMode="External"/><Relationship Id="rId7" Type="http://schemas.openxmlformats.org/officeDocument/2006/relationships/hyperlink" Target="https://bn.wikipedia.org/wiki/%E0%A6%86%E0%A6%AC%E0%A7%81_%E0%A6%B9%E0%A6%BE%E0%A6%A8%E0%A6%BF%E0%A6%AB%E0%A6%B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nthlyattawheed.net/2017/10/18/%E0%A6%87%E0%A6%AE%E0%A6%BE%E0%A6%AE-%E0%A6%86%E0%A6%AC%E0%A7%81-%E0%A6%B9%E0%A6%BE%E0%A6%A8%E0%A6%BF%E0%A6%AB%E0%A6%BE-%E0%A6%B0%E0%A6%B9-%E0%A6%AB%E0%A6%BF%E0%A6%95%E0%A6%B9%E0%A6%B6%E0%A6%BE/" TargetMode="External"/><Relationship Id="rId5" Type="http://schemas.openxmlformats.org/officeDocument/2006/relationships/hyperlink" Target="https://www.prothomalo.com/religion/islam/ifm0mlircm" TargetMode="External"/><Relationship Id="rId4" Type="http://schemas.openxmlformats.org/officeDocument/2006/relationships/hyperlink" Target="https://at-tahreek.com/article_details/541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eachers.gov.bd/content/details/1591103" TargetMode="External"/><Relationship Id="rId13" Type="http://schemas.openxmlformats.org/officeDocument/2006/relationships/hyperlink" Target="https://www.facebook.com/BrRahulHossainRuhul/posts/%E0%A7%A7%E0%A6%9F%E0%A6%BF-%E0%A6%86%E0%A7%9F%E0%A6%BE%E0%A6%A4-%E0%A6%A5%E0%A7%87%E0%A6%95%E0%A7%87-%E0%A7%A7%E0%A7%AC-%E0%A6%9F%E0%A6%BF-%E0%A6%AA%E0%A7%8D%E0%A6%B0%E0%A6%B6%E0%A7%8D%E0%A6%A8-%E0%A6%A4%E0%A6%BE%E0%A6%A6%E0%A7%87%E0%A6%B0-%E0%A6%A4%E0%A6%BE%E0%A6%95%E0%A6%B2%E0%A7%80%E0%A6%A6-%E0%A6%AA%E0%A7%8D%E0%A6%B0%E0%A6%B8%E0%A6%82%E0%A6%97%E0%A7%87-%E0%A6%A6%E0%A6%B2%E0%A7%80%E0%A6%B2-%D9%81%D9%8E%D8%A7%D8%B3%D9%92%D8%A3%D9%8E%D9%84%D9%8F%D9%88%D8%A7-%D8%A3%D9%8E%D9%87%D9%92%D9%84%D9%8E-%D8%A7%D9%84%D8%B0%D9%91%D9%90%D9%83%D9%92%D8%B1/1659254637572968/" TargetMode="External"/><Relationship Id="rId3" Type="http://schemas.openxmlformats.org/officeDocument/2006/relationships/hyperlink" Target="https://monthlyattawheed.net/2017/10/18/%E0%A6%87%E0%A6%AE%E0%A6%BE%E0%A6%AE-%E0%A6%86%E0%A6%AC%E0%A7%81-%E0%A6%B9%E0%A6%BE%E0%A6%A8%E0%A6%BF%E0%A6%AB%E0%A6%BE-%E0%A6%B0%E0%A6%B9-%E0%A6%AB%E0%A6%BF%E0%A6%95%E0%A6%B9%E0%A6%B6%E0%A6%BE/" TargetMode="External"/><Relationship Id="rId7" Type="http://schemas.openxmlformats.org/officeDocument/2006/relationships/hyperlink" Target="https://www.jugantor.com/islam-life/964622" TargetMode="External"/><Relationship Id="rId12" Type="http://schemas.openxmlformats.org/officeDocument/2006/relationships/hyperlink" Target="https://www.facebook.com/mazarinformation/posts/%E0%A7%AE%E0%A6%AE-%E0%A6%B6%E0%A6%A4%E0%A6%95%E0%A7%87%E0%A6%B0-%E0%A6%AA%E0%A6%BE%E0%A6%B0%E0%A6%B8%E0%A7%8D%E0%A6%AF%E0%A7%87%E0%A6%B0-%E0%A6%B8%E0%A7%81%E0%A6%A8%E0%A7%8D%E0%A6%A8%E0%A6%BF-%E0%A6%A7%E0%A6%B0%E0%A7%8D%E0%A6%AE%E0%A6%A4%E0%A6%BE%E0%A6%A4%E0%A7%8D%E0%A6%A4%E0%A7%8D%E0%A6%AC%E0%A6%BF%E0%A6%95-%E0%A6%B9%E0%A6%BE%E0%A6%A8%E0%A6%BE%E0%A6%AB%E0%A6%BF-%E0%A6%AE%E0%A6%BE%E0%A6%9C%E0%A6%B9%E0%A6%BE%E0%A6%AC-%E0%A6%93-%E0%A6%AB%E0%A6%BF%E0%A6%95%E0%A6%B9-%E0%A6%B6%E0%A6%BE%E0%A6%B8%E0%A7%8D%E0%A6%A4%E0%A7%8D%E0%A6%B0%E0%A7%87%E0%A6%B0-%E0%A6%9C%E0%A6%A8%E0%A6%95-%E0%A6%87%E0%A6%AE%E0%A6%BE%E0%A6%AE%E0%A7%87-/2936431619969506/" TargetMode="External"/><Relationship Id="rId2" Type="http://schemas.openxmlformats.org/officeDocument/2006/relationships/hyperlink" Target="https://bn.wikipedia.org/wiki/%E0%A6%86%E0%A6%AC%E0%A7%81_%E0%A6%B9%E0%A6%BE%E0%A6%A8%E0%A6%BF%E0%A6%AB%E0%A6%BE" TargetMode="External"/><Relationship Id="rId16" Type="http://schemas.openxmlformats.org/officeDocument/2006/relationships/hyperlink" Target="https://www.facebook.com/Ohee.Hadis/photos/%E0%A6%87%E0%A6%AE%E0%A6%BE%E0%A6%AE-%E0%A6%86%E0%A6%AC%E0%A7%81-%E0%A6%B9%E0%A6%BE%E0%A6%A8%E0%A6%BF%E0%A6%AB%E0%A6%BE-%E0%A6%B0%E0%A6%B9-%E0%A6%95%E0%A7%87-%E0%A6%9C%E0%A7%87%E0%A6%B2%E0%A7%87-%E0%A6%A8%E0%A6%BF%E0%A7%9F%E0%A7%87-%E0%A6%A8%E0%A6%BF%E0%A6%B0%E0%A7%8D%E0%A6%AE%E0%A6%AE-%E0%A6%85%E0%A6%A4%E0%A7%8D%E0%A6%AF%E0%A6%BE%E0%A6%9A%E0%A6%BE%E0%A6%B0-%E0%A6%95%E0%A6%B0%E0%A7%87%E0%A6%93-%E0%A6%AF%E0%A6%96%E0%A6%A8-%E0%A6%B8%E0%A6%A4%E0%A7%8D%E0%A6%AF-%E0%A6%95%E0%A6%A5%E0%A6%BE-%E0%A6%AC%E0%A6%B2%E0%A6%BE-%E0%A6%A5%E0%A7%87%E0%A6%95%E0%A7%87-%E0%A6%AC%E0%A6%BF%E0%A6%B0%E0%A6%A4-/214797111209078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okomari.com/book/399766/imam-abu-hanifa-rh-akashe-ongkito-nam" TargetMode="External"/><Relationship Id="rId11" Type="http://schemas.openxmlformats.org/officeDocument/2006/relationships/hyperlink" Target="https://www.wafilife.com/imam-abu-hanifa-rah-er-bismoykor-gotonaboli/pd/49831" TargetMode="External"/><Relationship Id="rId5" Type="http://schemas.openxmlformats.org/officeDocument/2006/relationships/hyperlink" Target="https://muslimbangla.com/article/670" TargetMode="External"/><Relationship Id="rId15" Type="http://schemas.openxmlformats.org/officeDocument/2006/relationships/hyperlink" Target="https://www.tawheederdak.com/article_details/931" TargetMode="External"/><Relationship Id="rId10" Type="http://schemas.openxmlformats.org/officeDocument/2006/relationships/hyperlink" Target="https://www.facebook.com/rezaulkarimabrar22/videos/%E0%A6%87%E0%A6%AE%E0%A6%BE%E0%A6%AE-%E0%A6%86%E0%A6%AC%E0%A7%81-%E0%A6%B9%E0%A6%BE%E0%A6%A8%E0%A6%BF%E0%A6%AB%E0%A6%BE-%E0%A6%95%E0%A7%87%E0%A6%A8-%E0%A6%B9%E0%A6%BE%E0%A6%A6%E0%A6%BF%E0%A6%B8-%E0%A6%95%E0%A6%AE-%E0%A6%AC%E0%A6%B0%E0%A7%8D%E0%A6%A3%E0%A6%A8%E0%A6%BE-%E0%A6%95%E0%A6%B0%E0%A7%87%E0%A6%9B%E0%A7%87%E0%A6%A8%E0%A6%B0%E0%A7%87%E0%A6%9C%E0%A6%89%E0%A6%B2-%E0%A6%95%E0%A6%BE%E0%A6%B0%E0%A7%80%E0%A6%AE-%E0%A6%86%E0%A6%AC%E0%A6%B0%E0%A6%BE%E0%A6%B0/974578401783322/" TargetMode="External"/><Relationship Id="rId4" Type="http://schemas.openxmlformats.org/officeDocument/2006/relationships/hyperlink" Target="https://www.at-tahreek.com/site/show/2139" TargetMode="External"/><Relationship Id="rId9" Type="http://schemas.openxmlformats.org/officeDocument/2006/relationships/hyperlink" Target="https://www.facebook.com/szhmtrust/posts/%E0%A6%AC%E0%A6%BF%E0%A6%B8%E0%A6%AE%E0%A6%BF%E0%A6%B2%E0%A7%8D%E0%A6%B2%E0%A6%BE%E0%A6%B9%E0%A6%BF%E0%A6%B0-%E0%A6%B0%E0%A6%BE%E0%A6%B9%E0%A6%AE%E0%A6%BE%E0%A6%A8%E0%A6%BF%E0%A6%B0-%E0%A6%B0%E0%A6%BE%E0%A6%B9%E0%A6%BF%E0%A6%AE-%E0%A7%A6%E0%A7%AA-%E0%A6%B6%E0%A6%BE%E0%A6%AC%E0%A6%BE%E0%A6%A8-%E0%A7%A7%E0%A7%AA%E0%A7%AA%E0%A7%AC-%E0%A6%B9%E0%A6%BF%E0%A6%9C%E0%A6%B0%E0%A7%80-%E0%A6%B9%E0%A6%BE%E0%A6%A8%E0%A6%BE%E0%A6%AB%E0%A7%80-%E0%A6%AE%E0%A6%BE%E0%A6%AF%E0%A6%B9%E0%A6%BE%E0%A6%AC%E0%A7%87%E0%A6%B0-%E0%A6%AA%E0%A7%8D%E0%A6%B0%E0%A6%A4%E0%A6%BF%E0%A6%B7%E0%A7%8D%E0%A6%A0%E0%A6%BE%E0%A6%A4%E0%A6%BE-%E0%A6%87%E0%A6%AE%E0%A6%BE%E0%A6%AE/900727698940845/" TargetMode="External"/><Relationship Id="rId14" Type="http://schemas.openxmlformats.org/officeDocument/2006/relationships/hyperlink" Target="https://eboighar.com/bn/booksdetails/10832?srsltid=AfmBOooxhjdHI1bRShPYvDHR742K01pktXIR3YKAfFMv0wf_R5FsYmt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Ohee.Hadis/posts/%E0%A6%B9%E0%A6%AF%E0%A6%B0%E0%A6%A4-%E0%A6%89%E0%A6%AE%E0%A6%BE%E0%A6%B0-%E0%A6%B0%E0%A6%BE%E0%A6%83-%E0%A6%AE%E0%A7%81%E0%A6%B8%E0%A6%B2%E0%A6%BF%E0%A6%AE-%E0%A6%9C%E0%A6%BE%E0%A6%B9%E0%A6%BE%E0%A6%A8%E0%A7%87%E0%A6%B0-%E0%A6%96%E0%A6%B2%E0%A7%80%E0%A6%AB%E0%A6%BE-%E0%A6%A4%E0%A6%A5%E0%A6%BE-%E0%A6%B0%E0%A6%BE%E0%A6%B7%E0%A7%8D%E0%A6%9F%E0%A7%8D%E0%A6%B0%E0%A6%AA%E0%A7%8D%E0%A6%B0%E0%A6%A7%E0%A6%BE%E0%A6%A8-%E0%A6%AA%E0%A7%8D%E0%A6%B0%E0%A6%BE%E0%A7%9F-%E0%A6%85%E0%A6%B0%E0%A7%8D%E0%A6%A7-%E0%A6%AA%E0%A7%83%E0%A6%A5%E0%A6%BF%E0%A6%AC%E0%A7%80-%E0%A6%9B%E0%A6%BF%E0%A6%B2-%E0%A6%AF%E0%A6%BE%E0%A6%B0-%E0%A6%95/2300189593535604/" TargetMode="External"/><Relationship Id="rId2" Type="http://schemas.openxmlformats.org/officeDocument/2006/relationships/hyperlink" Target="https://www.facebook.com/wafilife/photos/%E0%A6%86%E0%A6%B2-%E0%A6%AB%E0%A6%BF%E0%A6%95%E0%A6%B9%E0%A7%81%E0%A6%B2-%E0%A6%86%E0%A6%95%E0%A6%AC%E0%A6%BE%E0%A6%B0-%E0%A6%87%E0%A6%AE%E0%A6%BE%E0%A6%AE-%E0%A6%86%E0%A6%AC%E0%A7%81-%E0%A6%B9%E0%A6%BE%E0%A6%A8%E0%A7%80%E0%A6%AB%E0%A6%BE-%E0%A6%B0%E0%A6%B9-%E0%A6%B2%E0%A6%BF%E0%A6%96%E0%A6%BF%E0%A6%A4-%E0%A6%86%E0%A6%95%E0%A7%80%E0%A6%A6%E0%A6%BE%E0%A6%B0-%E0%A6%89%E0%A6%AA%E0%A6%B0-%E0%A6%8F%E0%A6%95%E0%A6%9F%E0%A6%BF-%E0%A6%AA%E0%A7%8D%E0%A6%B0%E0%A6%BE%E0%A6%9A%E0%A7%80%E0%A6%A8-%E0%A6%95%E0%A6%BF%E0%A6%A4%E0%A6%BE%E0%A6%AC%E0%A6%8F%E0%A6%87-%E0%A6%97%E0%A7%8D%E0%A6%B0%E0%A6%A8%E0%A7%8D%E0%A6%A5%E0%A7%87/1233837659960409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GhilatolaDarbarSharif/posts/%E0%A6%9A%E0%A6%BE%E0%A6%B0-%E0%A6%AE%E0%A6%BE%E0%A6%AF%E0%A6%B9%E0%A6%BE%E0%A6%AC%E0%A7%87%E0%A6%B0-%E0%A6%87%E0%A6%AE%E0%A6%BE%E0%A6%AE%E0%A6%97%E0%A6%A3%E0%A7%87%E0%A6%B0-%E0%A6%AA%E0%A7%80%E0%A6%B0-%E0%A6%9B%E0%A6%BE%E0%A6%B9%E0%A7%87%E0%A6%AC%E0%A7%87%E0%A6%B0-%E0%A6%A8%E0%A6%BE%E0%A6%AE%E0%A7%A7-%E0%A6%87%E0%A6%AE%E0%A6%BE%E0%A6%AE-%E0%A6%86%E0%A6%AC%E0%A7%81-%E0%A6%B9%E0%A6%BE%E0%A6%A8%E0%A6%BF%E0%A6%AB%E0%A6%BE-%E0%A6%B0%E0%A6%B9%E0%A6%83-%E0%A6%8F%E0%A6%B0-%E0%A6%AA%E0%A7%80%E0%A6%B0-%E0%A6%9B%E0%A6%BF%E0%A6%B2%E0%A7%87%E0%A6%A8-%E0%A6%A6%E0%A7%81%E0%A6%9C%E0%A6%A8%E0%A6%B9%E0%A6%AF%E0%A6%B0%E0%A6%A4/985450081488357/" TargetMode="External"/><Relationship Id="rId4" Type="http://schemas.openxmlformats.org/officeDocument/2006/relationships/hyperlink" Target="https://www.wafilife.com/imam-abu-hanifa-rah-er-bismoykor-gotonaboli/pd/4983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381000"/>
            <a:ext cx="4191000" cy="1470025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ইমাম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আবু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হানিফা</a:t>
            </a:r>
            <a:r>
              <a:rPr lang="en-US" sz="5400" b="1" dirty="0" smtClean="0">
                <a:solidFill>
                  <a:srgbClr val="FF0000"/>
                </a:solidFill>
              </a:rPr>
              <a:t> (র:)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514600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2800" dirty="0" err="1"/>
              <a:t>আবু</a:t>
            </a:r>
            <a:r>
              <a:rPr lang="en-US" sz="2800" dirty="0"/>
              <a:t> </a:t>
            </a:r>
            <a:r>
              <a:rPr lang="en-US" sz="2800" dirty="0" err="1"/>
              <a:t>হানিফা</a:t>
            </a:r>
            <a:r>
              <a:rPr lang="en-US" sz="2800" dirty="0"/>
              <a:t> (র:) </a:t>
            </a:r>
            <a:r>
              <a:rPr lang="en-US" sz="2800" dirty="0" err="1"/>
              <a:t>এর</a:t>
            </a:r>
            <a:r>
              <a:rPr lang="en-US" sz="2800" dirty="0"/>
              <a:t>  </a:t>
            </a:r>
            <a:r>
              <a:rPr lang="en-US" sz="2800" dirty="0" err="1"/>
              <a:t>পরিচয়</a:t>
            </a:r>
            <a:r>
              <a:rPr lang="en-US" sz="2800" dirty="0"/>
              <a:t> : </a:t>
            </a:r>
          </a:p>
          <a:p>
            <a:r>
              <a:rPr lang="as-IN" sz="2400" dirty="0" smtClean="0"/>
              <a:t>ইমাম </a:t>
            </a:r>
            <a:r>
              <a:rPr lang="as-IN" sz="2400" dirty="0"/>
              <a:t>আবু হানিফা (রহ.) হলেন সুন্নি ইসলামের সর্বাধিক অনুসৃত হানাফি মাজহাবের প্রতিষ্ঠাতা, মুসলিম উম্মাহর প্রধান ফকিহ এবং মহান ইমাম </a:t>
            </a:r>
            <a:r>
              <a:rPr lang="as-IN" sz="2400" b="1" dirty="0"/>
              <a:t>(ইমামে আজম)</a:t>
            </a:r>
            <a:r>
              <a:rPr lang="as-IN" sz="2400" dirty="0"/>
              <a:t>। হিজরি প্রথম শতাব্দীর এই মহান মনীযী একাধারে একজন তাবেই, বিখ্যাত ধর্মতাত্ত্বিক ও ফিকহ শাস্ত্রের প্রধান বিন্যাসকারী ছিলেন। [</a:t>
            </a:r>
            <a:r>
              <a:rPr lang="as-IN" sz="2400" dirty="0">
                <a:hlinkClick r:id="rId2"/>
              </a:rPr>
              <a:t>1</a:t>
            </a:r>
            <a:r>
              <a:rPr lang="as-IN" sz="2400" dirty="0"/>
              <a:t>, </a:t>
            </a:r>
            <a:r>
              <a:rPr lang="as-IN" sz="2400" dirty="0">
                <a:hlinkClick r:id="rId3"/>
              </a:rPr>
              <a:t>2</a:t>
            </a:r>
            <a:r>
              <a:rPr lang="as-IN" sz="2400" dirty="0"/>
              <a:t>, </a:t>
            </a:r>
            <a:r>
              <a:rPr lang="as-IN" sz="2800" dirty="0">
                <a:hlinkClick r:id="rId4"/>
              </a:rPr>
              <a:t>3</a:t>
            </a:r>
            <a:r>
              <a:rPr lang="as-IN" sz="2800" dirty="0"/>
              <a:t>, </a:t>
            </a:r>
            <a:r>
              <a:rPr lang="as-IN" sz="2800" dirty="0">
                <a:hlinkClick r:id="rId5"/>
              </a:rPr>
              <a:t>4</a:t>
            </a:r>
            <a:r>
              <a:rPr lang="as-IN" sz="2800" dirty="0" smtClean="0"/>
              <a:t>]</a:t>
            </a:r>
            <a:endParaRPr lang="en-US" sz="2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90600" y="228600"/>
            <a:ext cx="25908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500" y="381000"/>
            <a:ext cx="30099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মো</a:t>
            </a:r>
            <a:r>
              <a:rPr lang="en-US" sz="2000" b="1" dirty="0" smtClean="0">
                <a:solidFill>
                  <a:srgbClr val="FF0000"/>
                </a:solidFill>
              </a:rPr>
              <a:t>: </a:t>
            </a:r>
            <a:r>
              <a:rPr lang="en-US" sz="2000" b="1" dirty="0" err="1" smtClean="0">
                <a:solidFill>
                  <a:srgbClr val="FF0000"/>
                </a:solidFill>
              </a:rPr>
              <a:t>কামরুজ্জামান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সহ:শিক্ষক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নুরুন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নেওয়াজ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হাই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স্কুল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1" y="228600"/>
            <a:ext cx="1980718" cy="194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7/19/2026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58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47796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ইমাম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আবু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হানিফা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 র: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এর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জীবনীর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উপর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নৈর্ব্যক্তিক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</a:rPr>
              <a:t>প্রশ্ন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: 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as-IN" b="1" dirty="0"/>
              <a:t>জন্ম ও বংশ পরিচয়</a:t>
            </a:r>
          </a:p>
          <a:p>
            <a:r>
              <a:rPr lang="as-IN" b="1" dirty="0"/>
              <a:t>প্রকৃত নাম:</a:t>
            </a:r>
            <a:r>
              <a:rPr lang="as-IN" dirty="0"/>
              <a:t> নুমান ইবনে সাবিত ইবনে জুতা ইবনে মারজুবান।</a:t>
            </a:r>
          </a:p>
          <a:p>
            <a:r>
              <a:rPr lang="as-IN" b="1" dirty="0"/>
              <a:t>উপনাম ও উপাধি:</a:t>
            </a:r>
            <a:r>
              <a:rPr lang="as-IN" dirty="0"/>
              <a:t> তাঁর উপনাম 'আবু হানিফা' এবং সুপরিচিত উপাধি 'ইমামে আজম' বা মহান ইমাম।</a:t>
            </a:r>
          </a:p>
          <a:p>
            <a:r>
              <a:rPr lang="as-IN" b="1" dirty="0"/>
              <a:t>জন্ম:</a:t>
            </a:r>
            <a:r>
              <a:rPr lang="as-IN" dirty="0"/>
              <a:t> তিনি ৮০ হিজরিতে (৬৯৯ খ্রিস্টাব্দে) ইরাকের বিখ্যাত কুফা নগরীতে একটি সম্ভ্রান্ত পারস্য মুসলিম পরিবারে জন্মগ্রহণ করেন।</a:t>
            </a:r>
          </a:p>
          <a:p>
            <a:r>
              <a:rPr lang="as-IN" b="1" dirty="0"/>
              <a:t>পারিবারিক বরকত:</a:t>
            </a:r>
            <a:r>
              <a:rPr lang="as-IN" dirty="0"/>
              <a:t> তাঁর পিতা সাবিত শৈশবে চতুর্থ খলিফা হজরত আলী (রা.)-এর খেদমত করেছিলেন এবং হজরত আলী (রা.) তাঁর ও তাঁর বংশধরদের জন্য বরকতের দোয়া করেছিলেন।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67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5943600"/>
          </a:xfrm>
        </p:spPr>
        <p:txBody>
          <a:bodyPr>
            <a:normAutofit/>
          </a:bodyPr>
          <a:lstStyle/>
          <a:p>
            <a:r>
              <a:rPr lang="as-IN" dirty="0"/>
              <a:t/>
            </a:r>
            <a:br>
              <a:rPr lang="as-IN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81000" y="612844"/>
            <a:ext cx="7696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১. ইমাম আবু হানিফা (রহ.)-এর প্রকৃত নাম কী?</a:t>
            </a:r>
            <a:r>
              <a:rPr lang="as-IN" dirty="0"/>
              <a:t>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সাবিত ইবনে নুমান</a:t>
            </a:r>
          </a:p>
          <a:p>
            <a:r>
              <a:rPr lang="as-IN" dirty="0"/>
              <a:t>(খ) নুমান ইবনে সাবিত</a:t>
            </a:r>
          </a:p>
          <a:p>
            <a:r>
              <a:rPr lang="as-IN" dirty="0"/>
              <a:t>(গ) মুহাম্মদ ইবনে ইদ্রিস</a:t>
            </a:r>
          </a:p>
          <a:p>
            <a:r>
              <a:rPr lang="as-IN" dirty="0"/>
              <a:t>(ঘ) আহমদ ইবনে হাম্বল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নুমান ইবনে সাবিত [</a:t>
            </a:r>
            <a:r>
              <a:rPr lang="as-IN" dirty="0">
                <a:hlinkClick r:id="rId3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4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5"/>
              </a:rPr>
              <a:t>3</a:t>
            </a:r>
            <a:r>
              <a:rPr lang="as-IN" dirty="0"/>
              <a:t>, </a:t>
            </a:r>
            <a:r>
              <a:rPr lang="as-IN" dirty="0">
                <a:hlinkClick r:id="rId6"/>
              </a:rPr>
              <a:t>4</a:t>
            </a:r>
            <a:r>
              <a:rPr lang="as-IN" dirty="0"/>
              <a:t>]</a:t>
            </a:r>
          </a:p>
          <a:p>
            <a:r>
              <a:rPr lang="as-IN" b="1" dirty="0"/>
              <a:t>২. ইমাম আবু হানিফা (রহ.) কত হিজরিতে জন্মগ্রহণ করেন?</a:t>
            </a:r>
            <a:r>
              <a:rPr lang="as-IN" dirty="0"/>
              <a:t> [</a:t>
            </a:r>
            <a:r>
              <a:rPr lang="as-IN" dirty="0">
                <a:hlinkClick r:id="rId7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৭০ হিজরি</a:t>
            </a:r>
          </a:p>
          <a:p>
            <a:r>
              <a:rPr lang="as-IN" dirty="0"/>
              <a:t>(খ) ৭৫ হিজরি</a:t>
            </a:r>
          </a:p>
          <a:p>
            <a:r>
              <a:rPr lang="as-IN" dirty="0"/>
              <a:t>(গ) ৮০ হিজরি</a:t>
            </a:r>
          </a:p>
          <a:p>
            <a:r>
              <a:rPr lang="as-IN" dirty="0"/>
              <a:t>(ঘ) ৯০ হিজরি</a:t>
            </a:r>
          </a:p>
          <a:p>
            <a:r>
              <a:rPr lang="as-IN" b="1" dirty="0"/>
              <a:t>উত্তর:</a:t>
            </a:r>
            <a:r>
              <a:rPr lang="as-IN" dirty="0"/>
              <a:t> (গ) ৮০ হিজরি [</a:t>
            </a:r>
            <a:r>
              <a:rPr lang="as-IN" dirty="0">
                <a:hlinkClick r:id="rId7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4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8"/>
              </a:rPr>
              <a:t>3</a:t>
            </a:r>
            <a:r>
              <a:rPr lang="as-IN" dirty="0"/>
              <a:t>, </a:t>
            </a:r>
            <a:r>
              <a:rPr lang="as-IN" dirty="0">
                <a:hlinkClick r:id="rId9"/>
              </a:rPr>
              <a:t>4</a:t>
            </a:r>
            <a:r>
              <a:rPr lang="as-IN" dirty="0"/>
              <a:t>]</a:t>
            </a:r>
          </a:p>
          <a:p>
            <a:r>
              <a:rPr lang="as-IN" b="1" dirty="0"/>
              <a:t>৩. ইমাম আবু হানিফা (রহ.) কোন শহরে জন্মগ্রহণ করেন?</a:t>
            </a:r>
            <a:endParaRPr lang="as-IN" dirty="0"/>
          </a:p>
          <a:p>
            <a:r>
              <a:rPr lang="as-IN" dirty="0"/>
              <a:t>(ক) মক্কা</a:t>
            </a:r>
          </a:p>
          <a:p>
            <a:r>
              <a:rPr lang="as-IN" dirty="0"/>
              <a:t>(খ) মদিনা</a:t>
            </a:r>
          </a:p>
          <a:p>
            <a:r>
              <a:rPr lang="as-IN" dirty="0"/>
              <a:t>(গ) বাগদাদ</a:t>
            </a:r>
          </a:p>
          <a:p>
            <a:r>
              <a:rPr lang="as-IN" dirty="0"/>
              <a:t>(ঘ) কুফা</a:t>
            </a:r>
          </a:p>
        </p:txBody>
      </p:sp>
    </p:spTree>
    <p:extLst>
      <p:ext uri="{BB962C8B-B14F-4D97-AF65-F5344CB8AC3E}">
        <p14:creationId xmlns:p14="http://schemas.microsoft.com/office/powerpoint/2010/main" val="9709123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9600" y="612845"/>
            <a:ext cx="8001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৪. 'ইমামে আজম' শব্দের অর্থ কী?</a:t>
            </a:r>
            <a:endParaRPr lang="as-IN" dirty="0"/>
          </a:p>
          <a:p>
            <a:r>
              <a:rPr lang="as-IN" dirty="0"/>
              <a:t>(ক) প্রথম ইমাম</a:t>
            </a:r>
          </a:p>
          <a:p>
            <a:r>
              <a:rPr lang="as-IN" dirty="0"/>
              <a:t>(খ) শেষ ইমাম</a:t>
            </a:r>
          </a:p>
          <a:p>
            <a:r>
              <a:rPr lang="as-IN" dirty="0"/>
              <a:t>(গ) মহান ইমাম</a:t>
            </a:r>
          </a:p>
          <a:p>
            <a:r>
              <a:rPr lang="as-IN" dirty="0"/>
              <a:t>(ঘ) সত্যবাদী ইমাম</a:t>
            </a:r>
          </a:p>
          <a:p>
            <a:r>
              <a:rPr lang="as-IN" b="1" dirty="0"/>
              <a:t>উত্তর:</a:t>
            </a:r>
            <a:r>
              <a:rPr lang="as-IN" dirty="0"/>
              <a:t> (গ) মহান ইমাম</a:t>
            </a:r>
          </a:p>
          <a:p>
            <a:r>
              <a:rPr lang="as-IN" b="1" dirty="0"/>
              <a:t>৫. ইমাম আবু হানিফা (রহ.) ইসলামের ইতিহাসে কোন স্তরের অন্তর্ভুক্ত?</a:t>
            </a:r>
            <a:endParaRPr lang="as-IN" dirty="0"/>
          </a:p>
          <a:p>
            <a:r>
              <a:rPr lang="as-IN" dirty="0"/>
              <a:t>(ক) সাহাবি</a:t>
            </a:r>
          </a:p>
          <a:p>
            <a:r>
              <a:rPr lang="as-IN" dirty="0"/>
              <a:t>(খ) তাবেই</a:t>
            </a:r>
          </a:p>
          <a:p>
            <a:r>
              <a:rPr lang="as-IN" dirty="0"/>
              <a:t>(গ) তাবে-তাবেই</a:t>
            </a:r>
          </a:p>
          <a:p>
            <a:r>
              <a:rPr lang="as-IN" dirty="0"/>
              <a:t>(ঘ) মুহাদ্দিস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তাবেই</a:t>
            </a:r>
          </a:p>
          <a:p>
            <a:r>
              <a:rPr lang="as-IN" b="1" dirty="0"/>
              <a:t>৬. প্রথম জীবনে ইমাম আবু হানিফা (রহ.) কিসের ব্যবসা করতেন?</a:t>
            </a:r>
            <a:r>
              <a:rPr lang="as-IN" dirty="0"/>
              <a:t>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কাপড়ের</a:t>
            </a:r>
          </a:p>
          <a:p>
            <a:r>
              <a:rPr lang="as-IN" dirty="0"/>
              <a:t>(খ) আতরের</a:t>
            </a:r>
          </a:p>
          <a:p>
            <a:r>
              <a:rPr lang="as-IN" dirty="0"/>
              <a:t>(গ) চামড়ার</a:t>
            </a:r>
          </a:p>
          <a:p>
            <a:r>
              <a:rPr lang="as-IN" dirty="0"/>
              <a:t>(ঘ) খাদ্যের</a:t>
            </a:r>
          </a:p>
          <a:p>
            <a:r>
              <a:rPr lang="as-IN" b="1" dirty="0"/>
              <a:t>উত্তর:</a:t>
            </a:r>
            <a:r>
              <a:rPr lang="as-IN" dirty="0"/>
              <a:t> (ক) কাপড়ের</a:t>
            </a:r>
          </a:p>
        </p:txBody>
      </p:sp>
    </p:spTree>
    <p:extLst>
      <p:ext uri="{BB962C8B-B14F-4D97-AF65-F5344CB8AC3E}">
        <p14:creationId xmlns:p14="http://schemas.microsoft.com/office/powerpoint/2010/main" val="388039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5</a:t>
            </a:fld>
            <a:endParaRPr lang="en-US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6199" y="3524785"/>
            <a:ext cx="9144001" cy="64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১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692289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৭. কোন প্রখ্যাত তাবেয়ির পরামর্শে তিনি ব্যবসার পাশাপাশি জ্ঞান অর্জনে পূর্ণ মনোযোগ দেন?</a:t>
            </a:r>
            <a:endParaRPr lang="as-IN" dirty="0"/>
          </a:p>
          <a:p>
            <a:r>
              <a:rPr lang="as-IN" dirty="0"/>
              <a:t>(ক) ইমাম জুহরি</a:t>
            </a:r>
          </a:p>
          <a:p>
            <a:r>
              <a:rPr lang="as-IN" dirty="0"/>
              <a:t>(খ) ইমাম আমের শাবি</a:t>
            </a:r>
          </a:p>
          <a:p>
            <a:r>
              <a:rPr lang="as-IN" dirty="0"/>
              <a:t>(গ) হাসান বসরী</a:t>
            </a:r>
          </a:p>
          <a:p>
            <a:r>
              <a:rPr lang="as-IN" dirty="0"/>
              <a:t>(ঘ) সাঈদ ইবনে মুসাইয়িব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ইমাম আমের শাবি</a:t>
            </a:r>
          </a:p>
          <a:p>
            <a:r>
              <a:rPr lang="as-IN" b="1" dirty="0"/>
              <a:t>৮. ইমাম আবু হানিফা (রহ.) তাঁর প্রধান শিক্ষক ইমাম হাম্মাদের কাছে কত বছর ইলমে ফিকহ অধ্যয়ন করেন?</a:t>
            </a:r>
            <a:r>
              <a:rPr lang="as-IN" dirty="0"/>
              <a:t> [</a:t>
            </a:r>
            <a:r>
              <a:rPr lang="as-IN" dirty="0">
                <a:hlinkClick r:id="rId3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১০ বছর</a:t>
            </a:r>
          </a:p>
          <a:p>
            <a:r>
              <a:rPr lang="as-IN" dirty="0"/>
              <a:t>(খ) ১২ বছর</a:t>
            </a:r>
          </a:p>
          <a:p>
            <a:r>
              <a:rPr lang="as-IN" dirty="0"/>
              <a:t>(গ) ১৫ বছর</a:t>
            </a:r>
          </a:p>
          <a:p>
            <a:r>
              <a:rPr lang="as-IN" dirty="0"/>
              <a:t>(ঘ) ১৮ বছর</a:t>
            </a:r>
          </a:p>
          <a:p>
            <a:r>
              <a:rPr lang="as-IN" b="1" dirty="0"/>
              <a:t>উত্তর:</a:t>
            </a:r>
            <a:r>
              <a:rPr lang="as-IN" dirty="0"/>
              <a:t> (ঘ) ১৮ বছর [</a:t>
            </a:r>
            <a:r>
              <a:rPr lang="as-IN" dirty="0">
                <a:hlinkClick r:id="rId4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5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3"/>
              </a:rPr>
              <a:t>3</a:t>
            </a:r>
            <a:r>
              <a:rPr lang="as-IN" dirty="0"/>
              <a:t>, </a:t>
            </a:r>
            <a:r>
              <a:rPr lang="as-IN" dirty="0">
                <a:hlinkClick r:id="rId6"/>
              </a:rPr>
              <a:t>4</a:t>
            </a:r>
            <a:r>
              <a:rPr lang="as-IN" dirty="0"/>
              <a:t>]</a:t>
            </a:r>
          </a:p>
          <a:p>
            <a:r>
              <a:rPr lang="as-IN" b="1" dirty="0"/>
              <a:t>৯. ইমাম আবু হানিফা (রহ.) কোন মাজহাবের প্রতিষ্ঠাতা?</a:t>
            </a:r>
            <a:r>
              <a:rPr lang="as-IN" dirty="0"/>
              <a:t> [</a:t>
            </a:r>
            <a:r>
              <a:rPr lang="as-IN" dirty="0">
                <a:hlinkClick r:id="rId7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শাফেয়ি মাজহাব</a:t>
            </a:r>
          </a:p>
          <a:p>
            <a:r>
              <a:rPr lang="as-IN" dirty="0"/>
              <a:t>(খ) হানাফি মাজহাব</a:t>
            </a:r>
          </a:p>
          <a:p>
            <a:r>
              <a:rPr lang="as-IN" dirty="0"/>
              <a:t>(গ) মালেকি মাজহাব</a:t>
            </a:r>
          </a:p>
          <a:p>
            <a:r>
              <a:rPr lang="as-IN" dirty="0"/>
              <a:t>(ঘ) হাম্বলি মাজহাব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হানাফি মাজহাব [</a:t>
            </a:r>
            <a:r>
              <a:rPr lang="as-IN" dirty="0">
                <a:hlinkClick r:id="rId7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8"/>
              </a:rPr>
              <a:t>2</a:t>
            </a:r>
            <a:r>
              <a:rPr lang="as-IN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5719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32500" lnSpcReduction="20000"/>
          </a:bodyPr>
          <a:lstStyle/>
          <a:p>
            <a:r>
              <a:rPr lang="as-IN" b="1" dirty="0"/>
              <a:t>১০. ইমাম আবু হানিফা (রহ.)-এর প্রধান ও সবচেয়ে বিখ্যাত ছাত্র কে ছিলেন?</a:t>
            </a:r>
            <a:r>
              <a:rPr lang="as-IN" dirty="0"/>
              <a:t>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3"/>
              </a:rPr>
              <a:t>2</a:t>
            </a:r>
            <a:r>
              <a:rPr lang="as-IN" dirty="0"/>
              <a:t>]</a:t>
            </a:r>
          </a:p>
          <a:p>
            <a:r>
              <a:rPr lang="as-IN" dirty="0"/>
              <a:t>(ক) ইমাম আবু ইউসুফ</a:t>
            </a:r>
          </a:p>
          <a:p>
            <a:r>
              <a:rPr lang="as-IN" dirty="0"/>
              <a:t>(খ) ইমাম বুখারি</a:t>
            </a:r>
          </a:p>
          <a:p>
            <a:r>
              <a:rPr lang="as-IN" dirty="0"/>
              <a:t>(গ) ইমাম মুসলিম</a:t>
            </a:r>
          </a:p>
          <a:p>
            <a:r>
              <a:rPr lang="as-IN" dirty="0"/>
              <a:t>(ঘ) ইমাম শাফেয়ি</a:t>
            </a:r>
          </a:p>
          <a:p>
            <a:r>
              <a:rPr lang="as-IN" b="1" dirty="0"/>
              <a:t>উত্তর:</a:t>
            </a:r>
            <a:r>
              <a:rPr lang="as-IN" dirty="0"/>
              <a:t> (ক) ইমাম আবু ইউসুফ [</a:t>
            </a:r>
            <a:r>
              <a:rPr lang="as-IN" dirty="0">
                <a:hlinkClick r:id="rId4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5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6"/>
              </a:rPr>
              <a:t>3</a:t>
            </a:r>
            <a:r>
              <a:rPr lang="as-IN" dirty="0"/>
              <a:t>, </a:t>
            </a:r>
            <a:r>
              <a:rPr lang="as-IN" dirty="0">
                <a:hlinkClick r:id="rId3"/>
              </a:rPr>
              <a:t>4</a:t>
            </a:r>
            <a:r>
              <a:rPr lang="as-IN" dirty="0"/>
              <a:t>]</a:t>
            </a:r>
          </a:p>
          <a:p>
            <a:r>
              <a:rPr lang="as-IN" b="1" dirty="0"/>
              <a:t>১১. ইসলামি আইন প্রণয়নে কুরআন ও সুন্নাহর পর ইমাম আবু হানিফা কোনটির ওপর সবচেয়ে বেশি গুরুত্ব দিয়েছেন?</a:t>
            </a:r>
            <a:r>
              <a:rPr lang="as-IN" dirty="0"/>
              <a:t> [</a:t>
            </a:r>
            <a:r>
              <a:rPr lang="as-IN" dirty="0">
                <a:hlinkClick r:id="rId7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সমাজনীতি</a:t>
            </a:r>
          </a:p>
          <a:p>
            <a:r>
              <a:rPr lang="as-IN" dirty="0"/>
              <a:t>(খ) কিয়াস বা যৌক্তিক বিশ্লেষণ</a:t>
            </a:r>
          </a:p>
          <a:p>
            <a:r>
              <a:rPr lang="as-IN" dirty="0"/>
              <a:t>(গ) পূর্ববর্তী কিতাব</a:t>
            </a:r>
          </a:p>
          <a:p>
            <a:r>
              <a:rPr lang="as-IN" dirty="0"/>
              <a:t>(ঘ) ব্যক্তিগত মত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কিয়াস বা যৌক্তিক বিশ্লেষণ</a:t>
            </a:r>
          </a:p>
          <a:p>
            <a:r>
              <a:rPr lang="as-IN" b="1" dirty="0"/>
              <a:t>১২. খলিফা মনসুর ইমাম আবু হানিফাকে কোন সরকারি পদের প্রস্তাব দিয়েছিলেন, যা তিনি প্রত্যাখ্যান করেন?</a:t>
            </a:r>
            <a:r>
              <a:rPr lang="as-IN" dirty="0"/>
              <a:t> [</a:t>
            </a:r>
            <a:r>
              <a:rPr lang="as-IN" dirty="0">
                <a:hlinkClick r:id="rId8"/>
              </a:rPr>
              <a:t>1</a:t>
            </a:r>
            <a:r>
              <a:rPr lang="as-IN" dirty="0"/>
              <a:t>]</a:t>
            </a:r>
          </a:p>
          <a:p>
            <a:r>
              <a:rPr lang="as-IN" dirty="0"/>
              <a:t>(ক) প্রধান সেনাপতি</a:t>
            </a:r>
          </a:p>
          <a:p>
            <a:r>
              <a:rPr lang="as-IN" dirty="0"/>
              <a:t>(খ) প্রধান বিচারপতি (কাযিউল কুযাত)</a:t>
            </a:r>
          </a:p>
          <a:p>
            <a:r>
              <a:rPr lang="as-IN" dirty="0"/>
              <a:t>(গ) কোষাধ্যক্ষ</a:t>
            </a:r>
          </a:p>
          <a:p>
            <a:r>
              <a:rPr lang="as-IN" dirty="0"/>
              <a:t>(ঘ) রাজ্য গভর্নর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প্রধান বিচারপতি (কাযিউল কুযাত) [</a:t>
            </a:r>
            <a:r>
              <a:rPr lang="as-IN" dirty="0">
                <a:hlinkClick r:id="rId9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10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8"/>
              </a:rPr>
              <a:t>3</a:t>
            </a:r>
            <a:r>
              <a:rPr lang="as-IN" dirty="0"/>
              <a:t>]</a:t>
            </a:r>
          </a:p>
          <a:p>
            <a:r>
              <a:rPr lang="as-IN" b="1" dirty="0"/>
              <a:t>১৩. ইমাম আবু হানিফা (রহ.) কত হিজরিতে ইন্তেকাল করেন?</a:t>
            </a:r>
            <a:endParaRPr lang="as-IN" dirty="0"/>
          </a:p>
          <a:p>
            <a:r>
              <a:rPr lang="as-IN" dirty="0"/>
              <a:t>(ক) ১৪০ হিজরি</a:t>
            </a:r>
          </a:p>
          <a:p>
            <a:r>
              <a:rPr lang="as-IN" dirty="0"/>
              <a:t>(খ) ১৫০ হিজরি</a:t>
            </a:r>
          </a:p>
          <a:p>
            <a:r>
              <a:rPr lang="as-IN" dirty="0"/>
              <a:t>(গ) ১৬০ হিজরি</a:t>
            </a:r>
          </a:p>
          <a:p>
            <a:r>
              <a:rPr lang="as-IN" dirty="0"/>
              <a:t>(ঘ) ১৭০ হিজরি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১৫০ হিজরি [</a:t>
            </a:r>
            <a:r>
              <a:rPr lang="as-IN" dirty="0">
                <a:hlinkClick r:id="rId8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2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11"/>
              </a:rPr>
              <a:t>3</a:t>
            </a:r>
            <a:r>
              <a:rPr lang="as-IN" dirty="0"/>
              <a:t>, </a:t>
            </a:r>
            <a:r>
              <a:rPr lang="as-IN" dirty="0">
                <a:hlinkClick r:id="rId12"/>
              </a:rPr>
              <a:t>4</a:t>
            </a:r>
            <a:r>
              <a:rPr lang="as-IN" dirty="0"/>
              <a:t>]</a:t>
            </a:r>
          </a:p>
          <a:p>
            <a:r>
              <a:rPr lang="as-IN" b="1" dirty="0"/>
              <a:t>১৪. ইমাম আবু হানিফা (রহ.) কোন শহরে ইন্তেকাল করেন?</a:t>
            </a:r>
            <a:endParaRPr lang="as-IN" dirty="0"/>
          </a:p>
          <a:p>
            <a:r>
              <a:rPr lang="as-IN" dirty="0"/>
              <a:t>(ক) কুফা</a:t>
            </a:r>
          </a:p>
          <a:p>
            <a:r>
              <a:rPr lang="as-IN" dirty="0"/>
              <a:t>(খ) বসরা</a:t>
            </a:r>
          </a:p>
          <a:p>
            <a:r>
              <a:rPr lang="as-IN" dirty="0"/>
              <a:t>(গ) বাগদাদ</a:t>
            </a:r>
          </a:p>
          <a:p>
            <a:r>
              <a:rPr lang="as-IN" dirty="0"/>
              <a:t>(ঘ) দামেস্ক</a:t>
            </a:r>
          </a:p>
          <a:p>
            <a:r>
              <a:rPr lang="as-IN" b="1" dirty="0"/>
              <a:t>উত্তর:</a:t>
            </a:r>
            <a:r>
              <a:rPr lang="as-IN" dirty="0"/>
              <a:t> (গ) বাগদাদ [</a:t>
            </a:r>
            <a:r>
              <a:rPr lang="as-IN" dirty="0">
                <a:hlinkClick r:id="rId13"/>
              </a:rPr>
              <a:t>1</a:t>
            </a:r>
            <a:r>
              <a:rPr lang="as-IN" dirty="0"/>
              <a:t>]</a:t>
            </a:r>
          </a:p>
          <a:p>
            <a:r>
              <a:rPr lang="as-IN" b="1" dirty="0"/>
              <a:t>১৫. কোন বছর ইমাম আবু হানিফা (রহ.) মৃত্যুবরণ করেন, যে বছর ইমাম শাফেয়ি (রহ.) জন্মগ্রহণ করেন?</a:t>
            </a:r>
            <a:r>
              <a:rPr lang="as-IN" dirty="0"/>
              <a:t> [</a:t>
            </a:r>
            <a:r>
              <a:rPr lang="as-IN" dirty="0">
                <a:hlinkClick r:id="rId14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15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16"/>
              </a:rPr>
              <a:t>3</a:t>
            </a:r>
            <a:r>
              <a:rPr lang="as-IN" dirty="0"/>
              <a:t>]</a:t>
            </a:r>
          </a:p>
          <a:p>
            <a:r>
              <a:rPr lang="as-IN" dirty="0"/>
              <a:t>(ক) ৭৫০ খ্রিস্টাব্দ</a:t>
            </a:r>
          </a:p>
          <a:p>
            <a:r>
              <a:rPr lang="as-IN" dirty="0"/>
              <a:t>(খ) ৭৬৭ খ্রিস্টাব্দ</a:t>
            </a:r>
          </a:p>
          <a:p>
            <a:r>
              <a:rPr lang="as-IN" dirty="0"/>
              <a:t>(গ) ৮০০ খ্রিস্টাব্দ</a:t>
            </a:r>
          </a:p>
          <a:p>
            <a:r>
              <a:rPr lang="as-IN" dirty="0"/>
              <a:t>(ঘ) ৮৫০ খ্রিস্টাব্দ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৭৬৭ খ্রিস্টাব্দ [</a:t>
            </a:r>
            <a:r>
              <a:rPr lang="as-IN" dirty="0">
                <a:hlinkClick r:id="rId8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2"/>
              </a:rPr>
              <a:t>2</a:t>
            </a:r>
            <a:r>
              <a:rPr lang="as-IN" dirty="0"/>
              <a:t>, </a:t>
            </a:r>
            <a:r>
              <a:rPr lang="as-IN" dirty="0">
                <a:hlinkClick r:id="rId15"/>
              </a:rPr>
              <a:t>3</a:t>
            </a:r>
            <a:r>
              <a:rPr lang="as-IN" dirty="0"/>
              <a:t>]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2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2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2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20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0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20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20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0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20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0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20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20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2000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0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000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2000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000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000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2000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000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32500" lnSpcReduction="20000"/>
          </a:bodyPr>
          <a:lstStyle/>
          <a:p>
            <a:r>
              <a:rPr lang="as-IN" sz="3700" b="1" dirty="0"/>
              <a:t>১৬. আকাইদ বা বিশ্বাস সংক্রান্ত ইমাম আবু হানিফা (রহ.)-এর বিখ্যাত বইটির নাম কী?</a:t>
            </a:r>
            <a:endParaRPr lang="as-IN" sz="3700" dirty="0"/>
          </a:p>
          <a:p>
            <a:r>
              <a:rPr lang="as-IN" sz="3700" dirty="0"/>
              <a:t>(ক) আল-মুয়াত্তা</a:t>
            </a:r>
          </a:p>
          <a:p>
            <a:r>
              <a:rPr lang="as-IN" sz="3700" dirty="0"/>
              <a:t>(খ) আল-ফিকহুল আকবার</a:t>
            </a:r>
          </a:p>
          <a:p>
            <a:r>
              <a:rPr lang="as-IN" sz="3700" dirty="0"/>
              <a:t>(গ) আল-রিসালাহ</a:t>
            </a:r>
          </a:p>
          <a:p>
            <a:r>
              <a:rPr lang="as-IN" sz="3700" dirty="0"/>
              <a:t>(ঘ) কিতাবুল উম্ম</a:t>
            </a:r>
          </a:p>
          <a:p>
            <a:r>
              <a:rPr lang="as-IN" sz="3700" b="1" dirty="0"/>
              <a:t>উত্তর:</a:t>
            </a:r>
            <a:r>
              <a:rPr lang="as-IN" sz="3700" dirty="0"/>
              <a:t> (খ) আল-ফিকহুল আকবার [</a:t>
            </a:r>
            <a:r>
              <a:rPr lang="as-IN" sz="3700" dirty="0">
                <a:hlinkClick r:id="rId2"/>
              </a:rPr>
              <a:t>1</a:t>
            </a:r>
            <a:r>
              <a:rPr lang="as-IN" sz="3700" dirty="0"/>
              <a:t>]</a:t>
            </a:r>
          </a:p>
          <a:p>
            <a:r>
              <a:rPr lang="as-IN" sz="3700" b="1" dirty="0"/>
              <a:t>১৭. ইমাম আবু হানিফা (রহ.)-এর পিতা সাবিতকে কোন খলিফা বরকতের দোয়া করেছিলেন?</a:t>
            </a:r>
            <a:endParaRPr lang="as-IN" sz="3700" dirty="0"/>
          </a:p>
          <a:p>
            <a:r>
              <a:rPr lang="as-IN" sz="3700" dirty="0"/>
              <a:t>(ক) হজরত আবু বকর (রা.)</a:t>
            </a:r>
          </a:p>
          <a:p>
            <a:r>
              <a:rPr lang="as-IN" sz="3700" dirty="0"/>
              <a:t>(খ) হজরত ওমর (রা.)</a:t>
            </a:r>
          </a:p>
          <a:p>
            <a:r>
              <a:rPr lang="as-IN" sz="3700" dirty="0"/>
              <a:t>(গ) হজরত ওসমান (রা.)</a:t>
            </a:r>
          </a:p>
          <a:p>
            <a:r>
              <a:rPr lang="as-IN" sz="3700" dirty="0"/>
              <a:t>(ঘ) হজরত আলী (রা.)</a:t>
            </a:r>
          </a:p>
          <a:p>
            <a:r>
              <a:rPr lang="as-IN" sz="3700" b="1" dirty="0"/>
              <a:t>উত্তর:</a:t>
            </a:r>
            <a:r>
              <a:rPr lang="as-IN" sz="3700" dirty="0"/>
              <a:t> (ঘ) হজরত আলী (রা.) [</a:t>
            </a:r>
            <a:r>
              <a:rPr lang="as-IN" sz="3700" dirty="0">
                <a:hlinkClick r:id="rId3"/>
              </a:rPr>
              <a:t>1</a:t>
            </a:r>
            <a:r>
              <a:rPr lang="as-IN" sz="3700" dirty="0"/>
              <a:t>]</a:t>
            </a:r>
          </a:p>
          <a:p>
            <a:r>
              <a:rPr lang="as-IN" sz="3700" b="1" dirty="0"/>
              <a:t>১৮. ইমাম আবু হানিফা (রহ.)-এর বংশধারা মূলত কোন জাতির সাথে সম্পর্কিত?</a:t>
            </a:r>
            <a:endParaRPr lang="as-IN" sz="3700" dirty="0"/>
          </a:p>
          <a:p>
            <a:r>
              <a:rPr lang="as-IN" sz="3700" dirty="0"/>
              <a:t>(ক) আরব</a:t>
            </a:r>
          </a:p>
          <a:p>
            <a:r>
              <a:rPr lang="as-IN" sz="3700" dirty="0"/>
              <a:t>(খ) পারস্য (ইরানি)</a:t>
            </a:r>
          </a:p>
          <a:p>
            <a:r>
              <a:rPr lang="as-IN" sz="3700" dirty="0"/>
              <a:t>(গ) রোমান</a:t>
            </a:r>
          </a:p>
          <a:p>
            <a:r>
              <a:rPr lang="as-IN" sz="3700" dirty="0"/>
              <a:t>(ঘ) তুর্কি</a:t>
            </a:r>
          </a:p>
          <a:p>
            <a:r>
              <a:rPr lang="as-IN" sz="3700" b="1" dirty="0"/>
              <a:t>উত্তর:</a:t>
            </a:r>
            <a:r>
              <a:rPr lang="as-IN" sz="3700" dirty="0"/>
              <a:t> (খ) পারস্য (ইরানি)</a:t>
            </a:r>
          </a:p>
          <a:p>
            <a:r>
              <a:rPr lang="as-IN" sz="3700" b="1" dirty="0"/>
              <a:t>১৯. ইমাম আবু হানিফা (রহ.) জ্ঞান চর্চার জন্য কোন কমিটিকে কাজে লাগাতেন?</a:t>
            </a:r>
            <a:endParaRPr lang="as-IN" sz="3700" dirty="0"/>
          </a:p>
          <a:p>
            <a:r>
              <a:rPr lang="as-IN" sz="3700" dirty="0"/>
              <a:t>(ক) ফিকহ একাডেমি বা মজলিশে শুরা</a:t>
            </a:r>
          </a:p>
          <a:p>
            <a:r>
              <a:rPr lang="as-IN" sz="3700" dirty="0"/>
              <a:t>(খ) হাদিস কমিটি</a:t>
            </a:r>
          </a:p>
          <a:p>
            <a:r>
              <a:rPr lang="as-IN" sz="3700" dirty="0"/>
              <a:t>(গ) রাজকীয় পরিষদ</a:t>
            </a:r>
          </a:p>
          <a:p>
            <a:r>
              <a:rPr lang="as-IN" sz="3700" dirty="0"/>
              <a:t>(ঘ) অনুবাদ কেন্দ্র</a:t>
            </a:r>
          </a:p>
          <a:p>
            <a:r>
              <a:rPr lang="as-IN" sz="3700" b="1" dirty="0"/>
              <a:t>উত্তর:</a:t>
            </a:r>
            <a:r>
              <a:rPr lang="as-IN" sz="3700" dirty="0"/>
              <a:t> (ক) ফিকহ একাডেমি বা মজলিশে শুরা [</a:t>
            </a:r>
            <a:r>
              <a:rPr lang="as-IN" sz="3700" dirty="0">
                <a:hlinkClick r:id="rId4"/>
              </a:rPr>
              <a:t>1</a:t>
            </a:r>
            <a:r>
              <a:rPr lang="as-IN" sz="3700" dirty="0"/>
              <a:t>]</a:t>
            </a:r>
          </a:p>
          <a:p>
            <a:r>
              <a:rPr lang="as-IN" sz="3700" b="1" dirty="0"/>
              <a:t>২০. ইমাম আবু হানিফা (রহ.)-এর ফিকহ সংকলনের অন্যতম প্রধান সহযোগী ছাত্র কে ছিলেন?</a:t>
            </a:r>
            <a:endParaRPr lang="as-IN" sz="3700" dirty="0"/>
          </a:p>
          <a:p>
            <a:r>
              <a:rPr lang="as-IN" sz="3700" dirty="0"/>
              <a:t>(ক) ইমাম মালেক</a:t>
            </a:r>
          </a:p>
          <a:p>
            <a:r>
              <a:rPr lang="as-IN" sz="3700" dirty="0"/>
              <a:t>(খ) ইমাম মুহাম্মদ আল-শায়বানি</a:t>
            </a:r>
          </a:p>
          <a:p>
            <a:r>
              <a:rPr lang="as-IN" sz="3700" dirty="0"/>
              <a:t>(গ) ইমাম আহমদ</a:t>
            </a:r>
          </a:p>
          <a:p>
            <a:r>
              <a:rPr lang="as-IN" sz="3700" dirty="0"/>
              <a:t>(ঘ) সুফিয়ান সাওরি</a:t>
            </a:r>
          </a:p>
          <a:p>
            <a:r>
              <a:rPr lang="as-IN" b="1" dirty="0"/>
              <a:t>উত্তর:</a:t>
            </a:r>
            <a:r>
              <a:rPr lang="as-IN" dirty="0"/>
              <a:t> (খ) ইমাম মুহাম্মদ আল-শায়বানি [</a:t>
            </a:r>
            <a:r>
              <a:rPr lang="as-IN" dirty="0">
                <a:hlinkClick r:id="rId5"/>
              </a:rPr>
              <a:t>1</a:t>
            </a:r>
            <a:r>
              <a:rPr lang="as-IN" dirty="0"/>
              <a:t>]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7/19/2026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6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20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1160</Words>
  <Application>Microsoft Office PowerPoint</Application>
  <PresentationFormat>On-screen Show (4:3)</PresentationFormat>
  <Paragraphs>155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ইমাম আবু হানিফা (র:)</vt:lpstr>
      <vt:lpstr> ইমাম আবু হানিফা  র: এর জীবনীর উপর নৈর্ব্যক্তিক প্রশ্ন :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Haven</dc:creator>
  <cp:lastModifiedBy>Haven</cp:lastModifiedBy>
  <cp:revision>105</cp:revision>
  <dcterms:created xsi:type="dcterms:W3CDTF">2026-07-15T13:54:26Z</dcterms:created>
  <dcterms:modified xsi:type="dcterms:W3CDTF">2026-07-29T05:55:11Z</dcterms:modified>
</cp:coreProperties>
</file>