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4" r:id="rId17"/>
    <p:sldId id="275" r:id="rId18"/>
    <p:sldId id="276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D/edR9m/R5acVwKCgB1F/Q" hashData="Aa3crO4pFSsiPI+5Ovy9ti/iToI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7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457450"/>
            <a:ext cx="11049000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5275" y="2962275"/>
            <a:ext cx="11601450" cy="895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350" b="1" i="0" u="none">
                <a:solidFill>
                  <a:srgbClr val="0F2C59"/>
                </a:solidFill>
                <a:latin typeface="Hind Siliguri"/>
              </a:rPr>
              <a:t>আজকের পাঠে সবাইকে স্বাগতম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4000500"/>
            <a:ext cx="11049000" cy="400050"/>
          </a:xfrm>
          <a:prstGeom prst="rect">
            <a:avLst/>
          </a:prstGeom>
          <a:noFill/>
        </p:spPr>
        <p:txBody>
          <a:bodyPr wrap="square" lIns="314325" tIns="0" rIns="0" bIns="0" anchor="t">
            <a:spAutoFit/>
          </a:bodyPr>
          <a:lstStyle/>
          <a:p>
            <a:pPr algn="ctr"/>
            <a:r>
              <a:rPr sz="1950" b="0" i="0" u="none">
                <a:solidFill>
                  <a:srgbClr val="10B981"/>
                </a:solidFill>
                <a:latin typeface="Hind Siliguri SemiBold"/>
              </a:rPr>
              <a:t>ফিন্যান্স ও ব্যাংকিং অনলাইন ক্লাসে তোমাদিগকে শুভেচ্ছা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6125" y="4067175"/>
            <a:ext cx="314325" cy="24765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434953"/>
            <a:ext cx="11049000" cy="949969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33450" y="476250"/>
            <a:ext cx="11221402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ঝুঁকি পরিমাপ ও আদর্শ বিচ্যুতি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95312"/>
            <a:ext cx="219075" cy="285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2939653"/>
            <a:ext cx="110490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1E293B"/>
                </a:solidFill>
                <a:latin typeface="Hind Siliguri"/>
              </a:rPr>
              <a:t>ঝুঁকি পরিমাপের জন্য অন্যতম প্রধান পরিসংখ্যানিক পদ্ধতি হলো </a:t>
            </a:r>
            <a:r>
              <a:rPr sz="1500" b="1" i="0" u="none">
                <a:solidFill>
                  <a:srgbClr val="1E293B"/>
                </a:solidFill>
                <a:latin typeface="Hind Siliguri"/>
              </a:rPr>
              <a:t>আদর্শ বিচ্যুতি (Standard Deviation)</a:t>
            </a:r>
            <a:r>
              <a:rPr sz="1500" b="0" i="0" u="none">
                <a:solidFill>
                  <a:srgbClr val="1E293B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4575423"/>
            <a:ext cx="11049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50" b="0" i="0" u="none">
                <a:solidFill>
                  <a:srgbClr val="475569"/>
                </a:solidFill>
                <a:latin typeface="Hind Siliguri"/>
              </a:rPr>
              <a:t>আদর্শ বিচ্যুতির মান বেশি হলে ঝুঁকি বেশি এবং বিচ্যুতির মান কম হলে ঝুঁকি কম হয়।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2820" y="3682603"/>
            <a:ext cx="3726358" cy="415974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017490"/>
            <a:ext cx="5334000" cy="175632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3017490"/>
            <a:ext cx="5334000" cy="175632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38225" y="476250"/>
            <a:ext cx="11111388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ঝুঁকি মুক্ত আয় ও ঝুঁকিযুক্ত আয়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95312"/>
            <a:ext cx="323850" cy="2857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7250" y="3255615"/>
            <a:ext cx="5050631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2C59"/>
                </a:solidFill>
                <a:latin typeface="Hind Siliguri"/>
              </a:rPr>
              <a:t>ঝুঁকি মুক্ত আয় (Risk-free Return)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250" y="3712815"/>
            <a:ext cx="4810125" cy="8228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যে আয়ে কোনো অনিশ্চয়তা থাকে না এবং নির্দিষ্ট হারে আয় নিশ্চিত থাকে তাকে ঝুঁকি মুক্ত আয় বলে। যেমন: ট্রেজারি বিল বা সরকারি সঞ্চয়পত্রে বিনিয়োগ থেকে প্রাপ্ত আয়।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72250" y="3255615"/>
            <a:ext cx="5050631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2C59"/>
                </a:solidFill>
                <a:latin typeface="Hind Siliguri"/>
              </a:rPr>
              <a:t>ঝুঁকিযুক্ত আয় (Risk-bearing Return)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72250" y="3712815"/>
            <a:ext cx="4810125" cy="8228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যে আয়ে অনিশ্চয়তা বিদ্যমান থাকে এবং কাঙ্ক্ষিত আয় অর্জিত না হওয়ার আশঙ্কা থাকে তাকে ঝুঁকিযুক্ত আয় বলে। যেমন: সাধারণ শেয়ার থেকে প্রাপ্ত লভ্যাংশ।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05100"/>
            <a:ext cx="11049000" cy="2381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62025" y="476250"/>
            <a:ext cx="11191398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একক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95312"/>
            <a:ext cx="247650" cy="285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19200" y="3009900"/>
            <a:ext cx="10096500" cy="3714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 i="0" u="none">
                <a:solidFill>
                  <a:srgbClr val="0F2C59"/>
                </a:solidFill>
                <a:latin typeface="Hind Siliguri"/>
              </a:rPr>
              <a:t>তোমাদের খাতায় লেখ: (সময়: ৪ মিনিট)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3081337"/>
            <a:ext cx="228600" cy="228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76300" y="3524250"/>
            <a:ext cx="10439400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sz="1500" b="0" i="0" u="none">
                <a:solidFill>
                  <a:srgbClr val="1E293B"/>
                </a:solidFill>
                <a:latin typeface="Hind Siliguri"/>
              </a:rPr>
              <a:t>১. পরিমাপযোগ্য অনিশ্চয়তাকে কী বলে?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6300" y="3943350"/>
            <a:ext cx="10439400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sz="1500" b="0" i="0" u="none">
                <a:solidFill>
                  <a:srgbClr val="1E293B"/>
                </a:solidFill>
                <a:latin typeface="Hind Siliguri"/>
              </a:rPr>
              <a:t>২. সরকারি সঞ্চয়পত্রের আয় কোন ধরনের আয়?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6300" y="4362450"/>
            <a:ext cx="10439400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sz="1500" b="0" i="0" u="none">
                <a:solidFill>
                  <a:srgbClr val="1E293B"/>
                </a:solidFill>
                <a:latin typeface="Hind Siliguri"/>
              </a:rPr>
              <a:t>৩. ব্যবসায়িক ঝুঁকির মূল কারণ কী?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62025" y="476250"/>
            <a:ext cx="11191398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একক কাজের নমুনা উত্তর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95312"/>
            <a:ext cx="247650" cy="285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4875" y="3209925"/>
            <a:ext cx="10715625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500" b="1" i="0" u="none">
                <a:solidFill>
                  <a:srgbClr val="1E293B"/>
                </a:solidFill>
                <a:latin typeface="Hind Siliguri"/>
              </a:rPr>
              <a:t>১ম প্রশ্নের উত্তর:</a:t>
            </a:r>
            <a:r>
              <a:rPr sz="1500" b="0" i="0" u="none">
                <a:solidFill>
                  <a:srgbClr val="1E293B"/>
                </a:solidFill>
                <a:latin typeface="Hind Siliguri"/>
              </a:rPr>
              <a:t> পরিমাপযোগ্য অনিশ্চয়তাকে </a:t>
            </a:r>
            <a:r>
              <a:rPr sz="1500" b="1" i="0" u="none">
                <a:solidFill>
                  <a:srgbClr val="1E293B"/>
                </a:solidFill>
                <a:latin typeface="Hind Siliguri"/>
              </a:rPr>
              <a:t>ঝুঁকি</a:t>
            </a:r>
            <a:r>
              <a:rPr sz="1500" b="0" i="0" u="none">
                <a:solidFill>
                  <a:srgbClr val="1E293B"/>
                </a:solidFill>
                <a:latin typeface="Hind Siliguri"/>
              </a:rPr>
              <a:t> বলে।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3667125"/>
            <a:ext cx="10715625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500" b="1" i="0" u="none">
                <a:solidFill>
                  <a:srgbClr val="1E293B"/>
                </a:solidFill>
                <a:latin typeface="Hind Siliguri"/>
              </a:rPr>
              <a:t>২য় প্রশ্নের উত্তর:</a:t>
            </a:r>
            <a:r>
              <a:rPr sz="1500" b="0" i="0" u="none">
                <a:solidFill>
                  <a:srgbClr val="1E293B"/>
                </a:solidFill>
                <a:latin typeface="Hind Siliguri"/>
              </a:rPr>
              <a:t> সরকারি সঞ্চয়পত্রের আয় হলো </a:t>
            </a:r>
            <a:r>
              <a:rPr sz="1500" b="1" i="0" u="none">
                <a:solidFill>
                  <a:srgbClr val="1E293B"/>
                </a:solidFill>
                <a:latin typeface="Hind Siliguri"/>
              </a:rPr>
              <a:t>ঝুঁকি মুক্ত আয়</a:t>
            </a:r>
            <a:r>
              <a:rPr sz="1500" b="0" i="0" u="none">
                <a:solidFill>
                  <a:srgbClr val="1E293B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75" y="4124325"/>
            <a:ext cx="10715625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500" b="1" i="0" u="none">
                <a:solidFill>
                  <a:srgbClr val="1E293B"/>
                </a:solidFill>
                <a:latin typeface="Hind Siliguri"/>
              </a:rPr>
              <a:t>৩য় প্রশ্নের উত্তর:</a:t>
            </a:r>
            <a:r>
              <a:rPr sz="1500" b="0" i="0" u="none">
                <a:solidFill>
                  <a:srgbClr val="1E293B"/>
                </a:solidFill>
                <a:latin typeface="Hind Siliguri"/>
              </a:rPr>
              <a:t> পরিচালন ব্যয় পরিশোধে অক্ষমতা এবং বিক্রয় হ্রাসের আশঙ্কা।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209925"/>
            <a:ext cx="209550" cy="21907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667125"/>
            <a:ext cx="209550" cy="2190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24325"/>
            <a:ext cx="209550" cy="21907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124200"/>
            <a:ext cx="11049000" cy="15430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6325" y="476250"/>
            <a:ext cx="11071383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জোড়ায়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95312"/>
            <a:ext cx="361950" cy="285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19200" y="3429000"/>
            <a:ext cx="10096500" cy="3714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 i="0" u="none">
                <a:solidFill>
                  <a:srgbClr val="0F2C59"/>
                </a:solidFill>
                <a:latin typeface="Hind Siliguri"/>
              </a:rPr>
              <a:t>পাশাপাশি দু'জন আলোচনা করে লেখ: (সময়: ৬ মিনিট)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3500437"/>
            <a:ext cx="228600" cy="228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76300" y="3943350"/>
            <a:ext cx="10439400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sz="1500" b="0" i="0" u="none">
                <a:solidFill>
                  <a:srgbClr val="1E293B"/>
                </a:solidFill>
                <a:latin typeface="Hind Siliguri"/>
              </a:rPr>
              <a:t>“বিনিয়োগকারীর দৃষ্টিকোণ থেকে আর্থিক ঝুঁকি ও তরলতা ঝুঁকির মধ্যে ৩টি প্রধান পার্থক্য ছক আকারে তৈরি করো।”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14650"/>
            <a:ext cx="11049000" cy="19621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6325" y="476250"/>
            <a:ext cx="11071383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দলীয়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95312"/>
            <a:ext cx="361950" cy="285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76350" y="3219450"/>
            <a:ext cx="10039350" cy="3714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 i="0" u="none">
                <a:solidFill>
                  <a:srgbClr val="0F2C59"/>
                </a:solidFill>
                <a:latin typeface="Hind Siliguri"/>
              </a:rPr>
              <a:t>দলে বিভক্ত হয়ে সমাধান করো: (সময়: ৮ মিনিট)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3290887"/>
            <a:ext cx="285750" cy="228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76300" y="3733800"/>
            <a:ext cx="10439400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sz="1500" b="1" i="0" u="none">
                <a:solidFill>
                  <a:srgbClr val="1E293B"/>
                </a:solidFill>
                <a:latin typeface="Hind Siliguri"/>
              </a:rPr>
              <a:t>উদ্দীপক:</a:t>
            </a:r>
            <a:r>
              <a:rPr sz="1500" b="0" i="0" u="none">
                <a:solidFill>
                  <a:srgbClr val="1E293B"/>
                </a:solidFill>
                <a:latin typeface="Hind Siliguri"/>
              </a:rPr>
              <a:t> 'ক' প্রকল্পের গত ৩ বছরের আয়ের হার যথাক্রমে ১০%, ১৫% এবং ২০%।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6300" y="4152900"/>
            <a:ext cx="10439400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sz="1500" b="1" i="0" u="none">
                <a:solidFill>
                  <a:srgbClr val="1E293B"/>
                </a:solidFill>
                <a:latin typeface="Hind Siliguri"/>
              </a:rPr>
              <a:t>কাজ:</a:t>
            </a:r>
            <a:r>
              <a:rPr sz="1500" b="0" i="0" u="none">
                <a:solidFill>
                  <a:srgbClr val="1E293B"/>
                </a:solidFill>
                <a:latin typeface="Hind Siliguri"/>
              </a:rPr>
              <a:t> উদ্দীপকের তথ্যের আলোকে 'ক' প্রকল্পের আদর্শ বিচ্যুতি (ঝুঁকির পরিমাণ) নির্ণয় করো।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154709"/>
            <a:ext cx="3524250" cy="148203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3154709"/>
            <a:ext cx="3524250" cy="148203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0" y="3154709"/>
            <a:ext cx="3524250" cy="148203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00125" y="476250"/>
            <a:ext cx="11151393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পাঠের সারসংক্ষেপ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95312"/>
            <a:ext cx="285750" cy="285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57250" y="3392834"/>
            <a:ext cx="3150393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2C59"/>
                </a:solidFill>
                <a:latin typeface="Hind Siliguri"/>
              </a:rPr>
              <a:t>ঝুঁকি ও অনিশ্চয়তা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7250" y="3850034"/>
            <a:ext cx="300037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অনিশ্চয়তা হলো ভবিষ্যৎ অজানাতা, আর এর পরিমাপযোগ্য অংশই হলো ঝুঁকি।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19625" y="3392834"/>
            <a:ext cx="3150393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2C59"/>
                </a:solidFill>
                <a:latin typeface="Hind Siliguri"/>
              </a:rPr>
              <a:t>ঝুঁকির উৎস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19625" y="3850034"/>
            <a:ext cx="300037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ব্যবসায়িক ঝুঁকি, আর্থিক ঝুঁকি, সুদের হারের ঝুঁকি ও তরলতা ঝুঁকি।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82000" y="3392834"/>
            <a:ext cx="3150393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2C59"/>
                </a:solidFill>
                <a:latin typeface="Hind Siliguri"/>
              </a:rPr>
              <a:t>ঝুঁকি পরিমাপ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82000" y="3850034"/>
            <a:ext cx="300037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পরিসংখ্যানিক পদ্ধতি 'আদর্শ বিচ্যুতি' ব্যবহারের মাধ্যমে ঝুঁকি নির্ণয়।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0125" y="476250"/>
            <a:ext cx="11151393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মূল্যায়ন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95312"/>
            <a:ext cx="285750" cy="285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4875" y="2981325"/>
            <a:ext cx="10715625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500" b="0" i="0" u="none">
                <a:solidFill>
                  <a:srgbClr val="1E293B"/>
                </a:solidFill>
                <a:latin typeface="Hind Siliguri"/>
              </a:rPr>
              <a:t>১. যে অনিশ্চয়তা পরিমাপ করা যায় না তাকে কী বলে?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3438525"/>
            <a:ext cx="10715625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500" b="0" i="0" u="none">
                <a:solidFill>
                  <a:srgbClr val="1E293B"/>
                </a:solidFill>
                <a:latin typeface="Hind Siliguri"/>
              </a:rPr>
              <a:t>২. ব্যবসায় পরিচালনা খরচ পরিশোধের অক্ষমতা থেকে কোন ঝুঁকির সৃষ্টি হয়?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75" y="3895725"/>
            <a:ext cx="10715625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500" b="0" i="0" u="none">
                <a:solidFill>
                  <a:srgbClr val="1E293B"/>
                </a:solidFill>
                <a:latin typeface="Hind Siliguri"/>
              </a:rPr>
              <a:t>৩. সাধারণ শেয়ারের আয় কোন ধরনের আয়?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4875" y="4352925"/>
            <a:ext cx="10715625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500" b="0" i="0" u="none">
                <a:solidFill>
                  <a:srgbClr val="1E293B"/>
                </a:solidFill>
                <a:latin typeface="Hind Siliguri"/>
              </a:rPr>
              <a:t>৪. আদর্শ বিচ্যুতির মান বড় হলে ঝুঁকির পরিমাণ কেমন হয়?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981325"/>
            <a:ext cx="209550" cy="2190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438525"/>
            <a:ext cx="209550" cy="2190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95725"/>
            <a:ext cx="209550" cy="2190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352925"/>
            <a:ext cx="209550" cy="21907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76550"/>
            <a:ext cx="11049000" cy="20383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62025" y="476250"/>
            <a:ext cx="11191398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মূল্যায়নের উত্তরমালা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95312"/>
            <a:ext cx="247650" cy="285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7250" y="3114675"/>
            <a:ext cx="105251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১ নম্বর প্রশ্নের উত্তর: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অনিশ্চয়তা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250" y="3533775"/>
            <a:ext cx="105251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২ নম্বর প্রশ্নের উত্তর: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ব্যবসায়িক ঝুঁকি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250" y="3952875"/>
            <a:ext cx="105251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৩ নম্বর প্রশ্নের উত্তর: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ঝুঁকিযুক্ত আয়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7250" y="4371975"/>
            <a:ext cx="105251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৪ নম্বর প্রশ্নের উত্তর: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ঝুঁকি বেশি হয়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5275" y="3409950"/>
            <a:ext cx="1160145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750" b="1" i="0" u="none">
                <a:solidFill>
                  <a:srgbClr val="0F2C59"/>
                </a:solidFill>
                <a:latin typeface="Hind Siliguri"/>
              </a:rPr>
              <a:t>তোমাদের কোনো প্রশ্ন আছে কি?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4467225"/>
            <a:ext cx="11049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50" b="0" i="0" u="none">
                <a:solidFill>
                  <a:srgbClr val="475569"/>
                </a:solidFill>
                <a:latin typeface="Hind Siliguri SemiBold"/>
              </a:rPr>
              <a:t>আজকের পাঠে কোনো বিষয় না বুঝে থাকলে নির্দ্বিধায় জিজ্ঞেস করো।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85975"/>
            <a:ext cx="533400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318444"/>
            <a:ext cx="5334000" cy="148203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990975"/>
            <a:ext cx="5334000" cy="148203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38225" y="476250"/>
            <a:ext cx="11111388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ছবিগুলো লক্ষ্য করো ও চিন্তা করো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95312"/>
            <a:ext cx="323850" cy="2857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124075"/>
            <a:ext cx="5257800" cy="35433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877050" y="2556569"/>
            <a:ext cx="4730591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2C59"/>
                </a:solidFill>
                <a:latin typeface="Hind Siliguri"/>
              </a:rPr>
              <a:t>প্রাকৃতিক দুর্যোগ ও অগ্নিকাণ্ড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72250" y="3013769"/>
            <a:ext cx="48101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আগামীকাল বৃষ্টি হতে পারে বা নাও হতে পারে, আবার ব্যবসায় অগ্নিকাণ্ড ঘটতে পারে। এটি কি আগে থেকে শতভাগ নিশ্চিতভাবে বলা সম্ভব?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77050" y="4229100"/>
            <a:ext cx="4730591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2C59"/>
                </a:solidFill>
                <a:latin typeface="Hind Siliguri"/>
              </a:rPr>
              <a:t>ব্যবসায়িক ক্ষতি বা বিচ্যুতি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72250" y="4686300"/>
            <a:ext cx="48101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আশাতীত মুনাফা না হওয়া বা কাঙ্ক্ষিত বিক্রয় না হওয়া থেকেই ঝুঁকির সৃষ্টি হয়। ছবিগুলো দেখে তোমরা চিন্তা করে বলো আজকের পাঠ কী হতে পারে?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250" y="2623244"/>
            <a:ext cx="209550" cy="2095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2250" y="4295775"/>
            <a:ext cx="209550" cy="20955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00262"/>
            <a:ext cx="11049000" cy="28003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8225" y="476250"/>
            <a:ext cx="11111388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বাড়ির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95312"/>
            <a:ext cx="323850" cy="285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90625" y="2405062"/>
            <a:ext cx="10125075" cy="3714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 i="0" u="none">
                <a:solidFill>
                  <a:srgbClr val="0F2C59"/>
                </a:solidFill>
                <a:latin typeface="Hind Siliguri"/>
              </a:rPr>
              <a:t>বিষয়বস্তু খাতায় লিখে আনবে (৪-৫টি প্রশ্ন):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2476500"/>
            <a:ext cx="200025" cy="228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6300" y="2919412"/>
            <a:ext cx="10439400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sz="1500" b="0" i="0" u="none">
                <a:solidFill>
                  <a:srgbClr val="1E293B"/>
                </a:solidFill>
                <a:latin typeface="Hind Siliguri"/>
              </a:rPr>
              <a:t>১. ঝুঁকি ও অনিশ্চয়তার মধ্যে ৩টি মৌলিক পার্থক্য লেখ।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6300" y="3338512"/>
            <a:ext cx="10439400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sz="1500" b="0" i="0" u="none">
                <a:solidFill>
                  <a:srgbClr val="1E293B"/>
                </a:solidFill>
                <a:latin typeface="Hind Siliguri"/>
              </a:rPr>
              <a:t>২. ব্যবসায়িক ঝুঁকি ও আর্থিক ঝুঁকির ব্যাখ্যা দাও।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6300" y="3757612"/>
            <a:ext cx="10439400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sz="1500" b="0" i="0" u="none">
                <a:solidFill>
                  <a:srgbClr val="1E293B"/>
                </a:solidFill>
                <a:latin typeface="Hind Siliguri"/>
              </a:rPr>
              <a:t>৩. "সব ঝুঁকিই অনিশ্চয়তা, কিন্তু সব অনিশ্চয়তা ঝুঁকি নয়" — ব্যাখ্যা করো।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6300" y="4176712"/>
            <a:ext cx="10439400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sz="1500" b="0" i="0" u="none">
                <a:solidFill>
                  <a:srgbClr val="1E293B"/>
                </a:solidFill>
                <a:latin typeface="Hind Siliguri"/>
              </a:rPr>
              <a:t>৪. বিনিয়োগকারীর দৃষ্টিকোণ থেকে তরলতা ঝুঁকি কীভাবে দূর করা যায়?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49602" y="1936229"/>
            <a:ext cx="576778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11500" b="1" dirty="0" smtClean="0">
                <a:solidFill>
                  <a:srgbClr val="10B981"/>
                </a:solidFill>
                <a:latin typeface="Hind Siliguri"/>
              </a:rPr>
              <a:t>ধন্যবাদ!</a:t>
            </a:r>
            <a:endParaRPr lang="as-IN" sz="11500" b="1" dirty="0">
              <a:solidFill>
                <a:srgbClr val="10B981"/>
              </a:solidFill>
              <a:latin typeface="Hind Siliguri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81262"/>
            <a:ext cx="5334000" cy="28289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481262"/>
            <a:ext cx="5334000" cy="28289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38225" y="476250"/>
            <a:ext cx="11111388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শিক্ষক ও পাঠ পরিচিতি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95312"/>
            <a:ext cx="323850" cy="2857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04875" y="2814637"/>
            <a:ext cx="4900612" cy="419100"/>
          </a:xfrm>
          <a:prstGeom prst="rect">
            <a:avLst/>
          </a:prstGeom>
          <a:noFill/>
        </p:spPr>
        <p:txBody>
          <a:bodyPr wrap="square" lIns="219075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F59E0B"/>
                </a:solidFill>
                <a:latin typeface="Hind Siliguri"/>
              </a:rPr>
              <a:t>শিক্ষক পরিচিতি</a:t>
            </a:r>
          </a:p>
        </p:txBody>
      </p:sp>
      <p:sp>
        <p:nvSpPr>
          <p:cNvPr id="10" name="Rectangle 9"/>
          <p:cNvSpPr/>
          <p:nvPr/>
        </p:nvSpPr>
        <p:spPr>
          <a:xfrm>
            <a:off x="904875" y="3290887"/>
            <a:ext cx="466725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04875" y="3452812"/>
            <a:ext cx="46672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মোঃ মিজানুর রহমান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4875" y="3833812"/>
            <a:ext cx="46672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F8FAFC"/>
                </a:solidFill>
                <a:latin typeface="Hind Siliguri"/>
              </a:rPr>
              <a:t>সহকারী শিক্ষক (ব্যবসায় শিক্ষা)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4875" y="4214812"/>
            <a:ext cx="46672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F8FAFC"/>
                </a:solidFill>
                <a:latin typeface="Hind Siliguri"/>
              </a:rPr>
              <a:t>বি.এড, এম.এড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4875" y="4595812"/>
            <a:ext cx="4667250" cy="285750"/>
          </a:xfrm>
          <a:prstGeom prst="rect">
            <a:avLst/>
          </a:prstGeom>
          <a:noFill/>
        </p:spPr>
        <p:txBody>
          <a:bodyPr wrap="square" lIns="238125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F8FAFC"/>
                </a:solidFill>
                <a:latin typeface="Hind Siliguri"/>
              </a:rPr>
              <a:t>আর.আর.টেক্সটাইল মিলস্ উচ্চ বিদ্যালয়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19875" y="2814637"/>
            <a:ext cx="4900612" cy="419100"/>
          </a:xfrm>
          <a:prstGeom prst="rect">
            <a:avLst/>
          </a:prstGeom>
          <a:noFill/>
        </p:spPr>
        <p:txBody>
          <a:bodyPr wrap="square" lIns="276225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F59E0B"/>
                </a:solidFill>
                <a:latin typeface="Hind Siliguri"/>
              </a:rPr>
              <a:t>পাঠ পরিচিতি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619875" y="3290887"/>
            <a:ext cx="466725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619875" y="3452812"/>
            <a:ext cx="46672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বিষয়:</a:t>
            </a:r>
            <a:r>
              <a:rPr sz="1500" b="0" i="0" u="none">
                <a:solidFill>
                  <a:srgbClr val="F8FAFC"/>
                </a:solidFill>
                <a:latin typeface="Hind Siliguri"/>
              </a:rPr>
              <a:t> ফিন্যান্স ও ব্যাংকিং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19875" y="3833812"/>
            <a:ext cx="46672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শ্রেণি:</a:t>
            </a:r>
            <a:r>
              <a:rPr sz="1500" b="0" i="0" u="none">
                <a:solidFill>
                  <a:srgbClr val="F8FAFC"/>
                </a:solidFill>
                <a:latin typeface="Hind Siliguri"/>
              </a:rPr>
              <a:t> ৯ম শ্রেণি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19875" y="4214812"/>
            <a:ext cx="46672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অধ্যায়:</a:t>
            </a:r>
            <a:r>
              <a:rPr sz="1500" b="0" i="0" u="none">
                <a:solidFill>
                  <a:srgbClr val="F8FAFC"/>
                </a:solidFill>
                <a:latin typeface="Hind Siliguri"/>
              </a:rPr>
              <a:t> ৫ম অধ্যায় (ঝুঁকি ও অনিশ্চয়তা)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19875" y="4595812"/>
            <a:ext cx="46672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F8FAFC"/>
                </a:solidFill>
                <a:latin typeface="Hind Siliguri"/>
              </a:rPr>
              <a:t>সময়:</a:t>
            </a:r>
            <a:r>
              <a:rPr sz="1500" b="0" i="0" u="none">
                <a:solidFill>
                  <a:srgbClr val="F8FAFC"/>
                </a:solidFill>
                <a:latin typeface="Hind Siliguri"/>
              </a:rPr>
              <a:t> ৫০ মিনিট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4875" y="2881312"/>
            <a:ext cx="219075" cy="24765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4875" y="4633912"/>
            <a:ext cx="238125" cy="190500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19875" y="2881312"/>
            <a:ext cx="276225" cy="24765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14587"/>
            <a:ext cx="11049000" cy="3619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5275" y="2919412"/>
            <a:ext cx="11601450" cy="981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800" b="1" i="0" u="none">
                <a:solidFill>
                  <a:srgbClr val="10B981"/>
                </a:solidFill>
                <a:latin typeface="Hind Siliguri"/>
              </a:rPr>
              <a:t>ঝুঁকি ও অনিশ্চয়তা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4043362"/>
            <a:ext cx="110490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50" b="0" i="0" u="none">
                <a:solidFill>
                  <a:srgbClr val="475569"/>
                </a:solidFill>
                <a:latin typeface="Hind Siliguri SemiBold"/>
              </a:rPr>
              <a:t>(Risk and Uncertainty)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0125" y="476250"/>
            <a:ext cx="11151393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শিখনফল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95312"/>
            <a:ext cx="285750" cy="285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2714625"/>
            <a:ext cx="1104900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0F2C59"/>
                </a:solidFill>
                <a:latin typeface="Hind Siliguri SemiBold"/>
              </a:rPr>
              <a:t>এই পাঠ শেষে তোমরা 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3248025"/>
            <a:ext cx="10715625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500" b="0" i="0" u="none">
                <a:solidFill>
                  <a:srgbClr val="1E293B"/>
                </a:solidFill>
                <a:latin typeface="Hind Siliguri"/>
              </a:rPr>
              <a:t>ঝুঁকি ও অনিশ্চয়তা কী তা ব্যাখ্যা করতে পারবে;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75" y="3705225"/>
            <a:ext cx="10715625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500" b="0" i="0" u="none">
                <a:solidFill>
                  <a:srgbClr val="1E293B"/>
                </a:solidFill>
                <a:latin typeface="Hind Siliguri"/>
              </a:rPr>
              <a:t>ঝুঁকি ও অনিশ্চয়তার মধ্যকার পার্থক্য চিহ্নিত করতে পারবে;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4875" y="4162425"/>
            <a:ext cx="10715625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500" b="0" i="0" u="none">
                <a:solidFill>
                  <a:srgbClr val="1E293B"/>
                </a:solidFill>
                <a:latin typeface="Hind Siliguri"/>
              </a:rPr>
              <a:t>ব্যবসায় প্রতিষ্ঠান ও বিনিয়োগকারীর দৃষ্টিকোণ থেকে ঝুঁকির উৎসসমূহ ব্যাখ্যা করতে পারবে;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4875" y="4619625"/>
            <a:ext cx="10715625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500" b="0" i="0" u="none">
                <a:solidFill>
                  <a:srgbClr val="1E293B"/>
                </a:solidFill>
                <a:latin typeface="Hind Siliguri"/>
              </a:rPr>
              <a:t>আদর্শ বিচ্যুতি ব্যবহারের মাধ্যমে ঝুঁকির পরিমাণ নির্ণয় করতে পারবে।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248025"/>
            <a:ext cx="209550" cy="2190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705225"/>
            <a:ext cx="209550" cy="2190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62425"/>
            <a:ext cx="209550" cy="2190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619625"/>
            <a:ext cx="209550" cy="21907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154709"/>
            <a:ext cx="3524250" cy="148203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3154709"/>
            <a:ext cx="3524250" cy="148203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0" y="3154709"/>
            <a:ext cx="3524250" cy="148203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6325" y="476250"/>
            <a:ext cx="11071383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পূর্বজ্ঞান যাচাই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95312"/>
            <a:ext cx="361950" cy="285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57250" y="3392834"/>
            <a:ext cx="3150393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2C59"/>
                </a:solidFill>
                <a:latin typeface="Hind Siliguri"/>
              </a:rPr>
              <a:t>১. প্রশ্ন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7250" y="3850034"/>
            <a:ext cx="300037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ভবিষ্যতে কোনো ঘটনা ঘটতে পারে বা নাও ঘটতে পারে — একে কী বলা হয়?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19625" y="3392834"/>
            <a:ext cx="3150393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2C59"/>
                </a:solidFill>
                <a:latin typeface="Hind Siliguri"/>
              </a:rPr>
              <a:t>২. প্রশ্ন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19625" y="3850034"/>
            <a:ext cx="300037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প্রত্যাশিত ফলাফল এবং প্রকৃত ফলাফলের মধ্যে ব্যবধানকে কী বলে?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82000" y="3392834"/>
            <a:ext cx="3150393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2C59"/>
                </a:solidFill>
                <a:latin typeface="Hind Siliguri"/>
              </a:rPr>
              <a:t>৩. প্রশ্ন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82000" y="3850034"/>
            <a:ext cx="300037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সব অনিশ্চয়তাকে কি ঝুঁকিতে রূপান্তর করা সম্ভব? চিন্তা করে বলো।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017490"/>
            <a:ext cx="5334000" cy="175632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3017490"/>
            <a:ext cx="5334000" cy="175632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3450" y="476250"/>
            <a:ext cx="11221402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ঝুঁকি ও অনিশ্চয়তার ধারণা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95312"/>
            <a:ext cx="219075" cy="2857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62050" y="3255615"/>
            <a:ext cx="4730591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2C59"/>
                </a:solidFill>
                <a:latin typeface="Hind Siliguri"/>
              </a:rPr>
              <a:t>অনিশ্চয়তা (Uncertainty)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250" y="3712815"/>
            <a:ext cx="4810125" cy="8228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ভবিষ্যৎ সর্বদাই অনিশ্চিত। ভবিষ্যতে কোনো ঘটনা ঘটা বা না ঘটার গাণিতিক সম্ভাবনা যখন জানা থাকে না, তখন তাকে অনিশ্চয়তা বলে। যেমন: ভূমিকম্প বা অগ্নিকাণ্ডে ব্যবসার ক্ষতির আশঙ্কা যা পরিমাপ করা যায় না।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77050" y="3255615"/>
            <a:ext cx="4730591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2C59"/>
                </a:solidFill>
                <a:latin typeface="Hind Siliguri"/>
              </a:rPr>
              <a:t>ঝুঁকি (Risk)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72250" y="3712815"/>
            <a:ext cx="4810125" cy="8228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অনিশ্চয়তার যে অংশটুকু পরিমাপ করা যায় এবং আর্থিক ক্ষতি এড়াতে কৌশল গ্রহণ করা যায়, তাকে ঝুঁকি বলে। অর্থাৎ, প্রত্যাশিত ফলাফল থেকে প্রকৃত ফলাফলের ভিন্ন হওয়ার সম্ভাবনাই ঝুঁকি।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250" y="3322290"/>
            <a:ext cx="209550" cy="2095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0" y="3322290"/>
            <a:ext cx="209550" cy="20955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017490"/>
            <a:ext cx="5334000" cy="175632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3154560"/>
            <a:ext cx="5334000" cy="148203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3450" y="476250"/>
            <a:ext cx="11221402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ঝুঁকির উৎস: ব্যবসায় প্রতিষ্ঠানের দৃষ্টিকোণ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95312"/>
            <a:ext cx="219075" cy="2857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7250" y="3255615"/>
            <a:ext cx="5050631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2C59"/>
                </a:solidFill>
                <a:latin typeface="Hind Siliguri"/>
              </a:rPr>
              <a:t>১. ব্যবসায়িক ঝুঁকি (Business Risk)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250" y="3712815"/>
            <a:ext cx="4810125" cy="8228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ব্যবসায় পরিচালনা খরচ (যেমন: কাঁচামাল ক্রয়, অফিস ভাড়া, কর্মচারীদের বেতন ইত্যাদি) পরিশোধের অক্ষমতা থেকে যে ঝুঁকির সৃষ্টি হয় তাকে ব্যবসায়িক ঝুঁকি বলে। বিক্রয় হ্রাসের আশঙ্কা এর প্রধান কারণ।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72250" y="3392685"/>
            <a:ext cx="5050631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2C59"/>
                </a:solidFill>
                <a:latin typeface="Hind Siliguri"/>
              </a:rPr>
              <a:t>২. আর্থিক ঝুঁকি (Financial Risk)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72250" y="3849885"/>
            <a:ext cx="48101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প্রতিষ্ঠান ঋণ মূলধন ব্যবহার করলে দায় পরিশোধের অক্ষমতা থেকে আর্থিক ঝুঁকির সৃষ্টি হয়। প্রতিষ্ঠানে ঋণের পরিমাণ বেশি হলে আর্থিক ঝুঁকি বৃদ্ধি পায়।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154709"/>
            <a:ext cx="5334000" cy="148203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3154709"/>
            <a:ext cx="5334000" cy="148203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6381750"/>
            <a:ext cx="3829050" cy="3333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38225" y="476250"/>
            <a:ext cx="11111388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F2C59"/>
                </a:solidFill>
                <a:latin typeface="Hind Siliguri"/>
              </a:rPr>
              <a:t>ঝুঁকির উৎস: বিনিয়োগকারীর দৃষ্টিকোণ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095375"/>
            <a:ext cx="11049000" cy="28575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95312"/>
            <a:ext cx="323850" cy="2857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7250" y="3392834"/>
            <a:ext cx="5050631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2C59"/>
                </a:solidFill>
                <a:latin typeface="Hind Siliguri"/>
              </a:rPr>
              <a:t>১. সুদের হারের ঝুঁকি (Interest Rate Risk)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250" y="3850034"/>
            <a:ext cx="48101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বাজারে সুদের হারের পরিবর্তনের কারণে বিনিয়োগের (যেমন: বন্ড বা ডিবেঞ্চার) মূল্য হ্রাসের যে আশঙ্কা তৈরি হয় তাকে সুদের হারের ঝুঁকি বলে।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72250" y="3392834"/>
            <a:ext cx="5050631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F2C59"/>
                </a:solidFill>
                <a:latin typeface="Hind Siliguri"/>
              </a:rPr>
              <a:t>২. তরলতা ঝুঁকি (Liquidity Risk)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72250" y="3850034"/>
            <a:ext cx="48101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বিনিয়োগকারী তার শেয়ার বা বন্ড প্রয়োজন অনুযায়ী যুক্তিসঙ্গত মূল্যে বাজারে সহজে নগদায়ন বা বিক্রয় করতে না পারার ঝুঁকিকে তরলতা ঝুঁকি বলে।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919</Words>
  <Application>Microsoft Macintosh PowerPoint</Application>
  <PresentationFormat>Custom</PresentationFormat>
  <Paragraphs>98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6</cp:revision>
  <dcterms:created xsi:type="dcterms:W3CDTF">2013-01-27T09:14:16Z</dcterms:created>
  <dcterms:modified xsi:type="dcterms:W3CDTF">2026-07-10T23:03:21Z</dcterms:modified>
</cp:coreProperties>
</file>