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387" r:id="rId5"/>
    <p:sldId id="352" r:id="rId6"/>
    <p:sldId id="348" r:id="rId7"/>
    <p:sldId id="428" r:id="rId8"/>
    <p:sldId id="435" r:id="rId9"/>
    <p:sldId id="436" r:id="rId10"/>
    <p:sldId id="430" r:id="rId11"/>
    <p:sldId id="438" r:id="rId12"/>
    <p:sldId id="437" r:id="rId13"/>
    <p:sldId id="395" r:id="rId14"/>
    <p:sldId id="439" r:id="rId15"/>
    <p:sldId id="367" r:id="rId16"/>
    <p:sldId id="440" r:id="rId17"/>
    <p:sldId id="433" r:id="rId18"/>
    <p:sldId id="272" r:id="rId19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67" d="100"/>
          <a:sy n="67" d="100"/>
        </p:scale>
        <p:origin x="96" y="40"/>
      </p:cViewPr>
      <p:guideLst>
        <p:guide orient="horz" pos="2160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1A5C2B-2EBD-4661-B519-3B387543C80C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C1CD08-F5A0-4FB1-A0F7-CE1D3CCD5F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627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2130426"/>
            <a:ext cx="10360501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274639"/>
            <a:ext cx="274248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1" y="274639"/>
            <a:ext cx="802431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600201"/>
            <a:ext cx="538339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600201"/>
            <a:ext cx="538339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4" y="1535113"/>
            <a:ext cx="538763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4" y="2174875"/>
            <a:ext cx="538763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Date Placeholder 1">
            <a:extLst>
              <a:ext uri="{FF2B5EF4-FFF2-40B4-BE49-F238E27FC236}">
                <a16:creationId xmlns:a16="http://schemas.microsoft.com/office/drawing/2014/main" id="{CCD6F0D2-F4FC-48BC-B64D-40224075477B}"/>
              </a:ext>
            </a:extLst>
          </p:cNvPr>
          <p:cNvSpPr txBox="1">
            <a:spLocks/>
          </p:cNvSpPr>
          <p:nvPr userDrawn="1"/>
        </p:nvSpPr>
        <p:spPr>
          <a:xfrm>
            <a:off x="609521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5EE06849-5269-4666-9B59-E56B9D48BC9E}"/>
              </a:ext>
            </a:extLst>
          </p:cNvPr>
          <p:cNvSpPr txBox="1">
            <a:spLocks/>
          </p:cNvSpPr>
          <p:nvPr userDrawn="1"/>
        </p:nvSpPr>
        <p:spPr>
          <a:xfrm>
            <a:off x="8736463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AED1C4-8D6E-4770-B92E-150905B0A0F5}"/>
              </a:ext>
            </a:extLst>
          </p:cNvPr>
          <p:cNvSpPr/>
          <p:nvPr userDrawn="1"/>
        </p:nvSpPr>
        <p:spPr>
          <a:xfrm>
            <a:off x="0" y="-168086"/>
            <a:ext cx="12233948" cy="7026085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E877292-9FC9-4EB8-B6A3-13AE3A0B5D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792" b="100000" l="0" r="92202">
                        <a14:foregroundMark x1="39450" y1="65368" x2="39450" y2="65368"/>
                        <a14:foregroundMark x1="29358" y1="43723" x2="29358" y2="43723"/>
                        <a14:foregroundMark x1="10092" y1="47619" x2="10092" y2="47619"/>
                        <a14:foregroundMark x1="58257" y1="68831" x2="58257" y2="68831"/>
                        <a14:foregroundMark x1="18807" y1="80519" x2="18807" y2="80519"/>
                        <a14:foregroundMark x1="15596" y1="70996" x2="15596" y2="70996"/>
                        <a14:foregroundMark x1="33486" y1="87879" x2="33486" y2="87879"/>
                        <a14:foregroundMark x1="28899" y1="86580" x2="28899" y2="86580"/>
                        <a14:foregroundMark x1="28440" y1="89610" x2="28440" y2="89610"/>
                        <a14:foregroundMark x1="10550" y1="88312" x2="10550" y2="88312"/>
                        <a14:foregroundMark x1="12385" y1="67100" x2="12385" y2="67100"/>
                        <a14:foregroundMark x1="13303" y1="26840" x2="13303" y2="26840"/>
                        <a14:foregroundMark x1="11468" y1="14719" x2="11468" y2="14719"/>
                        <a14:foregroundMark x1="74771" y1="89610" x2="74771" y2="896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64" t="10677" r="9350" b="3579"/>
          <a:stretch/>
        </p:blipFill>
        <p:spPr>
          <a:xfrm rot="5400000">
            <a:off x="66141" y="-194470"/>
            <a:ext cx="1754299" cy="18865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9872309-B37C-4D04-8E8A-2CC2B0E4E8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13"/>
          <a:stretch/>
        </p:blipFill>
        <p:spPr>
          <a:xfrm>
            <a:off x="117609" y="6324600"/>
            <a:ext cx="11998730" cy="52903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4D3D745-59C5-4581-9443-550C8C7DE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792" b="100000" l="0" r="92202">
                        <a14:foregroundMark x1="39450" y1="65368" x2="39450" y2="65368"/>
                        <a14:foregroundMark x1="29358" y1="43723" x2="29358" y2="43723"/>
                        <a14:foregroundMark x1="10092" y1="47619" x2="10092" y2="47619"/>
                        <a14:foregroundMark x1="58257" y1="68831" x2="58257" y2="68831"/>
                        <a14:foregroundMark x1="18807" y1="80519" x2="18807" y2="80519"/>
                        <a14:foregroundMark x1="15596" y1="70996" x2="15596" y2="70996"/>
                        <a14:foregroundMark x1="33486" y1="87879" x2="33486" y2="87879"/>
                        <a14:foregroundMark x1="28899" y1="86580" x2="28899" y2="86580"/>
                        <a14:foregroundMark x1="28440" y1="89610" x2="28440" y2="89610"/>
                        <a14:foregroundMark x1="10550" y1="88312" x2="10550" y2="88312"/>
                        <a14:foregroundMark x1="12385" y1="67100" x2="12385" y2="67100"/>
                        <a14:foregroundMark x1="13303" y1="26840" x2="13303" y2="26840"/>
                        <a14:foregroundMark x1="11468" y1="14719" x2="11468" y2="14719"/>
                        <a14:foregroundMark x1="74771" y1="89610" x2="74771" y2="896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64" t="10677" r="9350" b="3579"/>
          <a:stretch/>
        </p:blipFill>
        <p:spPr>
          <a:xfrm rot="5400000" flipV="1">
            <a:off x="10448402" y="-204702"/>
            <a:ext cx="1754299" cy="188658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7F14496-1A7B-4534-8EBC-46137A256740}"/>
              </a:ext>
            </a:extLst>
          </p:cNvPr>
          <p:cNvSpPr txBox="1"/>
          <p:nvPr userDrawn="1"/>
        </p:nvSpPr>
        <p:spPr>
          <a:xfrm>
            <a:off x="9229961" y="6553200"/>
            <a:ext cx="2844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  <a:latin typeface="Harlow Solid Italic" panose="04030604020F02020D02" pitchFamily="82" charset="0"/>
              </a:rPr>
              <a:t>Mobile- 01721242319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32B77AF-DC64-41DE-8821-81DD581689C1}"/>
              </a:ext>
            </a:extLst>
          </p:cNvPr>
          <p:cNvSpPr txBox="1"/>
          <p:nvPr userDrawn="1"/>
        </p:nvSpPr>
        <p:spPr>
          <a:xfrm>
            <a:off x="251398" y="6553200"/>
            <a:ext cx="3911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  <a:latin typeface="Harlow Solid Italic" panose="04030604020F02020D02" pitchFamily="82" charset="0"/>
              </a:rPr>
              <a:t>Mohammad </a:t>
            </a:r>
            <a:r>
              <a:rPr lang="en-US" dirty="0" err="1">
                <a:solidFill>
                  <a:srgbClr val="7030A0"/>
                </a:solidFill>
                <a:latin typeface="Harlow Solid Italic" panose="04030604020F02020D02" pitchFamily="82" charset="0"/>
              </a:rPr>
              <a:t>Moniruzzaman</a:t>
            </a:r>
            <a:endParaRPr lang="en-US" dirty="0">
              <a:solidFill>
                <a:srgbClr val="7030A0"/>
              </a:solidFill>
              <a:latin typeface="Harlow Solid Italic" panose="04030604020F02020D02" pitchFamily="82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2" y="273050"/>
            <a:ext cx="401003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2" y="273051"/>
            <a:ext cx="681389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2" y="1435101"/>
            <a:ext cx="401003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m/blog/task-based-activities-for-esl-students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ecteezy.com/vector-art/17076264-students-doing-group-work-students-studying-with-the-teacher-in-the-classroom-cartoon-vector" TargetMode="Externa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7B84D7F3-5055-4ECB-A09F-7A2FF851FD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" y="-196197"/>
            <a:ext cx="12190413" cy="681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8816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52B7F0A-B132-4C31-8AF2-DA0384E2E67F}"/>
              </a:ext>
            </a:extLst>
          </p:cNvPr>
          <p:cNvSpPr txBox="1"/>
          <p:nvPr/>
        </p:nvSpPr>
        <p:spPr>
          <a:xfrm>
            <a:off x="2855912" y="43078"/>
            <a:ext cx="6248400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সমস্যাটি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BD8E9BC-A866-453E-B93B-1F74C5CC0DDD}"/>
              </a:ext>
            </a:extLst>
          </p:cNvPr>
          <p:cNvSpPr txBox="1"/>
          <p:nvPr/>
        </p:nvSpPr>
        <p:spPr>
          <a:xfrm>
            <a:off x="1370012" y="2196057"/>
            <a:ext cx="922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ক্রয়মূল্য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৫০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লাভ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৮  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372E6C5-1417-4306-8043-08C7221B744B}"/>
                  </a:ext>
                </a:extLst>
              </p:cNvPr>
              <p:cNvSpPr txBox="1"/>
              <p:nvPr/>
            </p:nvSpPr>
            <p:spPr>
              <a:xfrm>
                <a:off x="1370011" y="2902803"/>
                <a:ext cx="7059613" cy="1017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          ১   ”     ”      ”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0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৮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000" b="1" i="0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NikoshBAN" panose="02000000000000000000" pitchFamily="2" charset="0"/>
                            <a:cs typeface="NikoshBAN" panose="02000000000000000000" pitchFamily="2" charset="0"/>
                          </a:rPr>
                          <m:t>৫</m:t>
                        </m:r>
                        <m:r>
                          <a:rPr lang="en-US" sz="4000" b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০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”</a:t>
                </a:r>
                <a:endParaRPr lang="en-US" sz="44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372E6C5-1417-4306-8043-08C7221B74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0011" y="2902803"/>
                <a:ext cx="7059613" cy="1017330"/>
              </a:xfrm>
              <a:prstGeom prst="rect">
                <a:avLst/>
              </a:prstGeom>
              <a:blipFill>
                <a:blip r:embed="rId2"/>
                <a:stretch>
                  <a:fillRect l="-3109" b="-149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94BFAE9-3676-4472-B76E-CEB21D6703E0}"/>
                  </a:ext>
                </a:extLst>
              </p:cNvPr>
              <p:cNvSpPr txBox="1"/>
              <p:nvPr/>
            </p:nvSpPr>
            <p:spPr>
              <a:xfrm>
                <a:off x="836612" y="3969603"/>
                <a:ext cx="9829800" cy="1018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 </a:t>
                </a:r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</a:t>
                </a:r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        ১০০</a:t>
                </a:r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”     ”      ”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0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৮</m:t>
                        </m:r>
                        <m:r>
                          <a:rPr lang="as-IN" sz="40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40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000" b="1" i="0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৫০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 ”</a:t>
                </a:r>
                <a:endParaRPr lang="en-US" sz="44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94BFAE9-3676-4472-B76E-CEB21D6703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612" y="3969603"/>
                <a:ext cx="9829800" cy="1018099"/>
              </a:xfrm>
              <a:prstGeom prst="rect">
                <a:avLst/>
              </a:prstGeom>
              <a:blipFill>
                <a:blip r:embed="rId3"/>
                <a:stretch>
                  <a:fillRect l="-2170" b="-155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3272DEB2-F158-4182-8AEA-4937AD24CCBC}"/>
              </a:ext>
            </a:extLst>
          </p:cNvPr>
          <p:cNvSpPr txBox="1"/>
          <p:nvPr/>
        </p:nvSpPr>
        <p:spPr>
          <a:xfrm>
            <a:off x="3072208" y="838200"/>
            <a:ext cx="5155805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লাভ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=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বিক্রয়মূল্য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–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ক্রয়মূল্য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6C81129-BD8F-4A82-B6B4-ACB6CF948441}"/>
              </a:ext>
            </a:extLst>
          </p:cNvPr>
          <p:cNvSpPr txBox="1"/>
          <p:nvPr/>
        </p:nvSpPr>
        <p:spPr>
          <a:xfrm>
            <a:off x="3072209" y="1600200"/>
            <a:ext cx="5003403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লাভ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= ৫৮ – ৫০ 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A5D640-0252-4735-B7A5-E6BFD03024FD}"/>
              </a:ext>
            </a:extLst>
          </p:cNvPr>
          <p:cNvSpPr txBox="1"/>
          <p:nvPr/>
        </p:nvSpPr>
        <p:spPr>
          <a:xfrm>
            <a:off x="8228013" y="1582112"/>
            <a:ext cx="1981199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= ৮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9D2FD01-FC6F-4575-9DFA-B4B8C64984A2}"/>
              </a:ext>
            </a:extLst>
          </p:cNvPr>
          <p:cNvCxnSpPr>
            <a:cxnSpLocks/>
          </p:cNvCxnSpPr>
          <p:nvPr/>
        </p:nvCxnSpPr>
        <p:spPr>
          <a:xfrm flipV="1">
            <a:off x="6197599" y="4131187"/>
            <a:ext cx="1268413" cy="29246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DA9A466-375C-4CA9-A3CE-6614B26CB2D8}"/>
              </a:ext>
            </a:extLst>
          </p:cNvPr>
          <p:cNvCxnSpPr>
            <a:cxnSpLocks/>
          </p:cNvCxnSpPr>
          <p:nvPr/>
        </p:nvCxnSpPr>
        <p:spPr>
          <a:xfrm flipV="1">
            <a:off x="5713412" y="4626879"/>
            <a:ext cx="1295400" cy="38615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529EC086-7964-4EAB-B1FA-1461BE322C21}"/>
                  </a:ext>
                </a:extLst>
              </p:cNvPr>
              <p:cNvSpPr/>
              <p:nvPr/>
            </p:nvSpPr>
            <p:spPr>
              <a:xfrm>
                <a:off x="7377743" y="3723225"/>
                <a:ext cx="45877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২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529EC086-7964-4EAB-B1FA-1461BE322C2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7743" y="3723225"/>
                <a:ext cx="458779" cy="461665"/>
              </a:xfrm>
              <a:prstGeom prst="rect">
                <a:avLst/>
              </a:prstGeom>
              <a:blipFill>
                <a:blip r:embed="rId4"/>
                <a:stretch>
                  <a:fillRect b="-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87BF46D3-DD84-46B0-AC5A-976EE6300695}"/>
                  </a:ext>
                </a:extLst>
              </p:cNvPr>
              <p:cNvSpPr/>
              <p:nvPr/>
            </p:nvSpPr>
            <p:spPr>
              <a:xfrm>
                <a:off x="6938464" y="4782202"/>
                <a:ext cx="41229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১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87BF46D3-DD84-46B0-AC5A-976EE63006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8464" y="4782202"/>
                <a:ext cx="412292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F3F73F24-E5FD-4056-8471-661A43A62ED6}"/>
                  </a:ext>
                </a:extLst>
              </p:cNvPr>
              <p:cNvSpPr/>
              <p:nvPr/>
            </p:nvSpPr>
            <p:spPr>
              <a:xfrm>
                <a:off x="7008812" y="5112603"/>
                <a:ext cx="3438677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800" b="1" dirty="0">
                    <a:cs typeface="NikoshBAN" panose="02000000000000000000" pitchFamily="2" charset="0"/>
                  </a:rPr>
                  <a:t>=   </a:t>
                </a:r>
                <a14:m>
                  <m:oMath xmlns:m="http://schemas.openxmlformats.org/officeDocument/2006/math">
                    <m:r>
                      <a:rPr lang="en-US" sz="4800" b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১</m:t>
                    </m:r>
                    <m:r>
                      <a:rPr lang="en-US" sz="4800" b="1" i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৬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টাকা</m:t>
                    </m:r>
                  </m:oMath>
                </a14:m>
                <a:endParaRPr lang="en-US" sz="48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F3F73F24-E5FD-4056-8471-661A43A62ED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8812" y="5112603"/>
                <a:ext cx="3438677" cy="830997"/>
              </a:xfrm>
              <a:prstGeom prst="rect">
                <a:avLst/>
              </a:prstGeom>
              <a:blipFill>
                <a:blip r:embed="rId6"/>
                <a:stretch>
                  <a:fillRect l="-8156" t="-19118" b="-360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0C946A95-8051-4631-803A-1FC181EC4497}"/>
                  </a:ext>
                </a:extLst>
              </p:cNvPr>
              <p:cNvSpPr/>
              <p:nvPr/>
            </p:nvSpPr>
            <p:spPr>
              <a:xfrm>
                <a:off x="1751012" y="5670312"/>
                <a:ext cx="5257800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800" dirty="0">
                    <a:latin typeface="Cambria Math" panose="02040503050406030204" pitchFamily="18" charset="0"/>
                    <a:cs typeface="NikoshBAN" panose="02000000000000000000" pitchFamily="2" charset="0"/>
                  </a:rPr>
                  <a:t>অর্থাৎ</a:t>
                </a:r>
                <a:r>
                  <a:rPr lang="en-US" sz="4800" b="1" i="1" dirty="0">
                    <a:latin typeface="Cambria Math" panose="02040503050406030204" pitchFamily="18" charset="0"/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1" i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১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৬</m:t>
                    </m:r>
                    <m:r>
                      <a:rPr lang="en-US" sz="4800" b="1" i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% 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লাভ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হয়েছে।</m:t>
                    </m:r>
                  </m:oMath>
                </a14:m>
                <a:endParaRPr lang="en-US" sz="4800" b="1" i="1" dirty="0">
                  <a:latin typeface="Cambria Math" panose="02040503050406030204" pitchFamily="18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0C946A95-8051-4631-803A-1FC181EC449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1012" y="5670312"/>
                <a:ext cx="5257800" cy="830997"/>
              </a:xfrm>
              <a:prstGeom prst="rect">
                <a:avLst/>
              </a:prstGeom>
              <a:blipFill>
                <a:blip r:embed="rId7"/>
                <a:stretch>
                  <a:fillRect l="-5214" t="-14706" b="-404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1486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8" grpId="0"/>
      <p:bldP spid="19" grpId="0"/>
      <p:bldP spid="20" grpId="0"/>
      <p:bldP spid="8" grpId="0" animBg="1"/>
      <p:bldP spid="9" grpId="0" animBg="1"/>
      <p:bldP spid="10" grpId="0" animBg="1"/>
      <p:bldP spid="13" grpId="0"/>
      <p:bldP spid="14" grpId="0"/>
      <p:bldP spid="21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A2128EF1-F9EA-4496-A6E4-9CA862BF04F2}"/>
              </a:ext>
            </a:extLst>
          </p:cNvPr>
          <p:cNvSpPr txBox="1"/>
          <p:nvPr/>
        </p:nvSpPr>
        <p:spPr>
          <a:xfrm>
            <a:off x="697115" y="1872576"/>
            <a:ext cx="18619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১)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ক্রয়মূল্য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EC3C210-070A-4C5E-96FF-5E4D6D5B8E7E}"/>
              </a:ext>
            </a:extLst>
          </p:cNvPr>
          <p:cNvGrpSpPr/>
          <p:nvPr/>
        </p:nvGrpSpPr>
        <p:grpSpPr>
          <a:xfrm>
            <a:off x="2787648" y="1872576"/>
            <a:ext cx="2144713" cy="584775"/>
            <a:chOff x="2787648" y="1981200"/>
            <a:chExt cx="2144713" cy="584775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6707A6F-2596-483F-A354-FF830214CDEA}"/>
                </a:ext>
              </a:extLst>
            </p:cNvPr>
            <p:cNvSpPr/>
            <p:nvPr/>
          </p:nvSpPr>
          <p:spPr>
            <a:xfrm>
              <a:off x="2798761" y="2057399"/>
              <a:ext cx="2133600" cy="432375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368517B-876D-4936-95DF-E748F39CA41A}"/>
                </a:ext>
              </a:extLst>
            </p:cNvPr>
            <p:cNvSpPr txBox="1"/>
            <p:nvPr/>
          </p:nvSpPr>
          <p:spPr>
            <a:xfrm>
              <a:off x="2787648" y="1981200"/>
              <a:ext cx="173969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2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৫০ </a:t>
              </a:r>
              <a:r>
                <a:rPr lang="en-US" sz="3200" b="1" dirty="0" err="1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টাকা</a:t>
              </a:r>
              <a:endPara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13A8B11-313E-47FD-9626-36CE07863E15}"/>
              </a:ext>
            </a:extLst>
          </p:cNvPr>
          <p:cNvGrpSpPr/>
          <p:nvPr/>
        </p:nvGrpSpPr>
        <p:grpSpPr>
          <a:xfrm>
            <a:off x="2798761" y="2278401"/>
            <a:ext cx="2133600" cy="584775"/>
            <a:chOff x="2798761" y="2387025"/>
            <a:chExt cx="2133600" cy="584775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0BF8DB4-3F62-4DDF-9D7E-017952BC9256}"/>
                </a:ext>
              </a:extLst>
            </p:cNvPr>
            <p:cNvSpPr/>
            <p:nvPr/>
          </p:nvSpPr>
          <p:spPr>
            <a:xfrm>
              <a:off x="2798761" y="2488730"/>
              <a:ext cx="2133600" cy="432375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2497469-4A84-438B-ACBE-9EEA501B5CFB}"/>
                </a:ext>
              </a:extLst>
            </p:cNvPr>
            <p:cNvSpPr txBox="1"/>
            <p:nvPr/>
          </p:nvSpPr>
          <p:spPr>
            <a:xfrm>
              <a:off x="2798761" y="2387025"/>
              <a:ext cx="1905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2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৫৬ </a:t>
              </a:r>
              <a:r>
                <a:rPr lang="en-US" sz="3200" b="1" dirty="0" err="1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টাকা</a:t>
              </a:r>
              <a:endPara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72D093C0-1BBB-4137-9563-4967052497A6}"/>
              </a:ext>
            </a:extLst>
          </p:cNvPr>
          <p:cNvSpPr txBox="1"/>
          <p:nvPr/>
        </p:nvSpPr>
        <p:spPr>
          <a:xfrm>
            <a:off x="989011" y="2351531"/>
            <a:ext cx="17396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বিক্রয়মূল্য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0AB528C-AA33-4D32-A6DC-1200EF051C8F}"/>
              </a:ext>
            </a:extLst>
          </p:cNvPr>
          <p:cNvCxnSpPr>
            <a:cxnSpLocks/>
          </p:cNvCxnSpPr>
          <p:nvPr/>
        </p:nvCxnSpPr>
        <p:spPr>
          <a:xfrm>
            <a:off x="2787648" y="1872576"/>
            <a:ext cx="1630364" cy="0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7054E378-499E-4C66-A088-49862CDFB16B}"/>
              </a:ext>
            </a:extLst>
          </p:cNvPr>
          <p:cNvSpPr/>
          <p:nvPr/>
        </p:nvSpPr>
        <p:spPr>
          <a:xfrm>
            <a:off x="4494212" y="1948776"/>
            <a:ext cx="449262" cy="43133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Connector: Curved 20">
            <a:extLst>
              <a:ext uri="{FF2B5EF4-FFF2-40B4-BE49-F238E27FC236}">
                <a16:creationId xmlns:a16="http://schemas.microsoft.com/office/drawing/2014/main" id="{F922D4E5-730F-45FB-B6AE-377DBD6C3336}"/>
              </a:ext>
            </a:extLst>
          </p:cNvPr>
          <p:cNvCxnSpPr>
            <a:cxnSpLocks/>
          </p:cNvCxnSpPr>
          <p:nvPr/>
        </p:nvCxnSpPr>
        <p:spPr>
          <a:xfrm rot="5400000">
            <a:off x="4661473" y="1567127"/>
            <a:ext cx="494152" cy="47625"/>
          </a:xfrm>
          <a:prstGeom prst="curvedConnector3">
            <a:avLst>
              <a:gd name="adj1" fmla="val 50000"/>
            </a:avLst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EA78E3EE-A79C-41E3-9A2B-D30DF682F1DF}"/>
              </a:ext>
            </a:extLst>
          </p:cNvPr>
          <p:cNvSpPr txBox="1"/>
          <p:nvPr/>
        </p:nvSpPr>
        <p:spPr>
          <a:xfrm>
            <a:off x="2962477" y="1343864"/>
            <a:ext cx="1150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১০০%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16FB91F-8D5B-4986-9920-9B92239876B9}"/>
              </a:ext>
            </a:extLst>
          </p:cNvPr>
          <p:cNvSpPr txBox="1"/>
          <p:nvPr/>
        </p:nvSpPr>
        <p:spPr>
          <a:xfrm>
            <a:off x="4268836" y="914400"/>
            <a:ext cx="8698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লাভ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DC2C5C7-E163-429C-8FD6-6913AEDC360E}"/>
              </a:ext>
            </a:extLst>
          </p:cNvPr>
          <p:cNvCxnSpPr>
            <a:cxnSpLocks/>
          </p:cNvCxnSpPr>
          <p:nvPr/>
        </p:nvCxnSpPr>
        <p:spPr>
          <a:xfrm>
            <a:off x="4494212" y="1963667"/>
            <a:ext cx="0" cy="4323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81A21376-CCA7-43FD-A668-9028BE454A79}"/>
              </a:ext>
            </a:extLst>
          </p:cNvPr>
          <p:cNvSpPr txBox="1"/>
          <p:nvPr/>
        </p:nvSpPr>
        <p:spPr>
          <a:xfrm>
            <a:off x="501648" y="2981608"/>
            <a:ext cx="457200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লাভ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=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বিক্রয়মূল্য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–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ক্রয়মূল্য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FE460D8-E596-44C5-A34C-8E6D037827C7}"/>
              </a:ext>
            </a:extLst>
          </p:cNvPr>
          <p:cNvSpPr txBox="1"/>
          <p:nvPr/>
        </p:nvSpPr>
        <p:spPr>
          <a:xfrm>
            <a:off x="478337" y="3778114"/>
            <a:ext cx="4595312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লাভ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= ৫৬ – ৫০ 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68D0681-D99F-4EFF-A4AA-88354E23384C}"/>
              </a:ext>
            </a:extLst>
          </p:cNvPr>
          <p:cNvSpPr txBox="1"/>
          <p:nvPr/>
        </p:nvSpPr>
        <p:spPr>
          <a:xfrm>
            <a:off x="2284412" y="4675414"/>
            <a:ext cx="1981199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= ৬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C1EAB4A-8781-466E-8D72-F451ED259B79}"/>
              </a:ext>
            </a:extLst>
          </p:cNvPr>
          <p:cNvSpPr txBox="1"/>
          <p:nvPr/>
        </p:nvSpPr>
        <p:spPr>
          <a:xfrm>
            <a:off x="6094412" y="992715"/>
            <a:ext cx="62921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ক্রয়মূল্য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৫০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লাভ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৬  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FACC17B0-7FED-4E71-9788-4AD5F4E2C6BC}"/>
                  </a:ext>
                </a:extLst>
              </p:cNvPr>
              <p:cNvSpPr txBox="1"/>
              <p:nvPr/>
            </p:nvSpPr>
            <p:spPr>
              <a:xfrm>
                <a:off x="6094411" y="1571457"/>
                <a:ext cx="5256075" cy="8245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          ১   ”     ”      ”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৬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1" i="0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NikoshBAN" panose="02000000000000000000" pitchFamily="2" charset="0"/>
                            <a:cs typeface="NikoshBAN" panose="02000000000000000000" pitchFamily="2" charset="0"/>
                          </a:rPr>
                          <m:t>৫</m:t>
                        </m:r>
                        <m:r>
                          <a:rPr lang="en-US" sz="3200" b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০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”</a:t>
                </a:r>
                <a:endParaRPr lang="en-US" sz="36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FACC17B0-7FED-4E71-9788-4AD5F4E2C6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4411" y="1571457"/>
                <a:ext cx="5256075" cy="824585"/>
              </a:xfrm>
              <a:prstGeom prst="rect">
                <a:avLst/>
              </a:prstGeom>
              <a:blipFill>
                <a:blip r:embed="rId2"/>
                <a:stretch>
                  <a:fillRect l="-3016" b="-148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440DF7B-7D4B-4761-8805-EB7819D7CE2A}"/>
                  </a:ext>
                </a:extLst>
              </p:cNvPr>
              <p:cNvSpPr txBox="1"/>
              <p:nvPr/>
            </p:nvSpPr>
            <p:spPr>
              <a:xfrm>
                <a:off x="5660251" y="2444601"/>
                <a:ext cx="6708123" cy="8293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 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        ১০০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”     ”      ”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৬</m:t>
                        </m:r>
                        <m:r>
                          <a:rPr lang="as-IN" sz="32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32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1" i="0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৫০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 ”</a:t>
                </a:r>
                <a:endParaRPr lang="en-US" sz="36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440DF7B-7D4B-4761-8805-EB7819D7CE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0251" y="2444601"/>
                <a:ext cx="6708123" cy="829394"/>
              </a:xfrm>
              <a:prstGeom prst="rect">
                <a:avLst/>
              </a:prstGeom>
              <a:blipFill>
                <a:blip r:embed="rId3"/>
                <a:stretch>
                  <a:fillRect l="-2364" b="-139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54B812DD-1A8E-4B80-BFC6-57B5D37D44D7}"/>
                  </a:ext>
                </a:extLst>
              </p:cNvPr>
              <p:cNvSpPr/>
              <p:nvPr/>
            </p:nvSpPr>
            <p:spPr>
              <a:xfrm>
                <a:off x="9240469" y="3332493"/>
                <a:ext cx="2346647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b="1" dirty="0">
                    <a:cs typeface="NikoshBAN" panose="02000000000000000000" pitchFamily="2" charset="0"/>
                  </a:rPr>
                  <a:t>=   </a:t>
                </a:r>
                <a14:m>
                  <m:oMath xmlns:m="http://schemas.openxmlformats.org/officeDocument/2006/math">
                    <m:r>
                      <a:rPr lang="en-US" sz="4000" b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১</m:t>
                    </m:r>
                    <m:r>
                      <a:rPr lang="en-US" sz="4000" b="1" i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২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টাকা</m:t>
                    </m:r>
                  </m:oMath>
                </a14:m>
                <a:endParaRPr lang="en-US" sz="40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54B812DD-1A8E-4B80-BFC6-57B5D37D44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40469" y="3332493"/>
                <a:ext cx="2346647" cy="707886"/>
              </a:xfrm>
              <a:prstGeom prst="rect">
                <a:avLst/>
              </a:prstGeom>
              <a:blipFill>
                <a:blip r:embed="rId4"/>
                <a:stretch>
                  <a:fillRect l="-9351" t="-18103" b="-336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C1655CA2-A325-47F1-A7CD-6BF33439DCDA}"/>
                  </a:ext>
                </a:extLst>
              </p:cNvPr>
              <p:cNvSpPr/>
              <p:nvPr/>
            </p:nvSpPr>
            <p:spPr>
              <a:xfrm>
                <a:off x="6551612" y="4552303"/>
                <a:ext cx="4595312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dirty="0">
                    <a:latin typeface="Cambria Math" panose="02040503050406030204" pitchFamily="18" charset="0"/>
                    <a:cs typeface="NikoshBAN" panose="02000000000000000000" pitchFamily="2" charset="0"/>
                  </a:rPr>
                  <a:t>অর্থাৎ</a:t>
                </a:r>
                <a:r>
                  <a:rPr lang="en-US" sz="4000" b="1" i="1" dirty="0">
                    <a:latin typeface="Cambria Math" panose="02040503050406030204" pitchFamily="18" charset="0"/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১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২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%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লাভ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হয়েছে।</m:t>
                    </m:r>
                  </m:oMath>
                </a14:m>
                <a:endParaRPr lang="en-US" sz="4000" b="1" i="1" dirty="0">
                  <a:latin typeface="Cambria Math" panose="02040503050406030204" pitchFamily="18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C1655CA2-A325-47F1-A7CD-6BF33439DC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1612" y="4552303"/>
                <a:ext cx="4595312" cy="707886"/>
              </a:xfrm>
              <a:prstGeom prst="rect">
                <a:avLst/>
              </a:prstGeom>
              <a:blipFill>
                <a:blip r:embed="rId5"/>
                <a:stretch>
                  <a:fillRect l="-4775" t="-13793" b="-379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593A9A45-0D70-4728-ABC0-53928CA81D72}"/>
              </a:ext>
            </a:extLst>
          </p:cNvPr>
          <p:cNvCxnSpPr>
            <a:cxnSpLocks/>
          </p:cNvCxnSpPr>
          <p:nvPr/>
        </p:nvCxnSpPr>
        <p:spPr>
          <a:xfrm>
            <a:off x="5561013" y="992715"/>
            <a:ext cx="46053" cy="4501282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1119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/>
      <p:bldP spid="19" grpId="0" animBg="1"/>
      <p:bldP spid="29" grpId="0"/>
      <p:bldP spid="30" grpId="0"/>
      <p:bldP spid="36" grpId="0" animBg="1"/>
      <p:bldP spid="37" grpId="0" animBg="1"/>
      <p:bldP spid="38" grpId="0" animBg="1"/>
      <p:bldP spid="42" grpId="0"/>
      <p:bldP spid="43" grpId="0"/>
      <p:bldP spid="44" grpId="0"/>
      <p:bldP spid="45" grpId="0"/>
      <p:bldP spid="4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A2128EF1-F9EA-4496-A6E4-9CA862BF04F2}"/>
              </a:ext>
            </a:extLst>
          </p:cNvPr>
          <p:cNvSpPr txBox="1"/>
          <p:nvPr/>
        </p:nvSpPr>
        <p:spPr>
          <a:xfrm>
            <a:off x="1065212" y="2024976"/>
            <a:ext cx="14938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ক্রয়মূল্য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EC3C210-070A-4C5E-96FF-5E4D6D5B8E7E}"/>
              </a:ext>
            </a:extLst>
          </p:cNvPr>
          <p:cNvGrpSpPr/>
          <p:nvPr/>
        </p:nvGrpSpPr>
        <p:grpSpPr>
          <a:xfrm>
            <a:off x="2787648" y="2024976"/>
            <a:ext cx="2144713" cy="584775"/>
            <a:chOff x="2787648" y="1981200"/>
            <a:chExt cx="2144713" cy="584775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6707A6F-2596-483F-A354-FF830214CDEA}"/>
                </a:ext>
              </a:extLst>
            </p:cNvPr>
            <p:cNvSpPr/>
            <p:nvPr/>
          </p:nvSpPr>
          <p:spPr>
            <a:xfrm>
              <a:off x="2798761" y="2057399"/>
              <a:ext cx="2133600" cy="432375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368517B-876D-4936-95DF-E748F39CA41A}"/>
                </a:ext>
              </a:extLst>
            </p:cNvPr>
            <p:cNvSpPr txBox="1"/>
            <p:nvPr/>
          </p:nvSpPr>
          <p:spPr>
            <a:xfrm>
              <a:off x="2787648" y="1981200"/>
              <a:ext cx="173969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2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১৫ </a:t>
              </a:r>
              <a:r>
                <a:rPr lang="en-US" sz="3200" b="1" dirty="0" err="1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টাকা</a:t>
              </a:r>
              <a:endPara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13A8B11-313E-47FD-9626-36CE07863E15}"/>
              </a:ext>
            </a:extLst>
          </p:cNvPr>
          <p:cNvGrpSpPr/>
          <p:nvPr/>
        </p:nvGrpSpPr>
        <p:grpSpPr>
          <a:xfrm>
            <a:off x="2798761" y="2430801"/>
            <a:ext cx="2133600" cy="584775"/>
            <a:chOff x="2798761" y="2387025"/>
            <a:chExt cx="2133600" cy="584775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0BF8DB4-3F62-4DDF-9D7E-017952BC9256}"/>
                </a:ext>
              </a:extLst>
            </p:cNvPr>
            <p:cNvSpPr/>
            <p:nvPr/>
          </p:nvSpPr>
          <p:spPr>
            <a:xfrm>
              <a:off x="2798761" y="2488730"/>
              <a:ext cx="2133600" cy="432375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2497469-4A84-438B-ACBE-9EEA501B5CFB}"/>
                </a:ext>
              </a:extLst>
            </p:cNvPr>
            <p:cNvSpPr txBox="1"/>
            <p:nvPr/>
          </p:nvSpPr>
          <p:spPr>
            <a:xfrm>
              <a:off x="2798761" y="2387025"/>
              <a:ext cx="1905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2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১২ </a:t>
              </a:r>
              <a:r>
                <a:rPr lang="en-US" sz="3200" b="1" dirty="0" err="1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টাকা</a:t>
              </a:r>
              <a:endPara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72D093C0-1BBB-4137-9563-4967052497A6}"/>
              </a:ext>
            </a:extLst>
          </p:cNvPr>
          <p:cNvSpPr txBox="1"/>
          <p:nvPr/>
        </p:nvSpPr>
        <p:spPr>
          <a:xfrm>
            <a:off x="989011" y="2503931"/>
            <a:ext cx="17396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বিক্রয়মূল্য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0AB528C-AA33-4D32-A6DC-1200EF051C8F}"/>
              </a:ext>
            </a:extLst>
          </p:cNvPr>
          <p:cNvCxnSpPr>
            <a:cxnSpLocks/>
          </p:cNvCxnSpPr>
          <p:nvPr/>
        </p:nvCxnSpPr>
        <p:spPr>
          <a:xfrm>
            <a:off x="2787648" y="2024976"/>
            <a:ext cx="2120108" cy="0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7054E378-499E-4C66-A088-49862CDFB16B}"/>
              </a:ext>
            </a:extLst>
          </p:cNvPr>
          <p:cNvSpPr/>
          <p:nvPr/>
        </p:nvSpPr>
        <p:spPr>
          <a:xfrm>
            <a:off x="4458494" y="2521145"/>
            <a:ext cx="449262" cy="43133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Connector: Curved 20">
            <a:extLst>
              <a:ext uri="{FF2B5EF4-FFF2-40B4-BE49-F238E27FC236}">
                <a16:creationId xmlns:a16="http://schemas.microsoft.com/office/drawing/2014/main" id="{F922D4E5-730F-45FB-B6AE-377DBD6C3336}"/>
              </a:ext>
            </a:extLst>
          </p:cNvPr>
          <p:cNvCxnSpPr>
            <a:cxnSpLocks/>
          </p:cNvCxnSpPr>
          <p:nvPr/>
        </p:nvCxnSpPr>
        <p:spPr>
          <a:xfrm rot="16200000" flipH="1">
            <a:off x="4398504" y="2030122"/>
            <a:ext cx="1155720" cy="88004"/>
          </a:xfrm>
          <a:prstGeom prst="curvedConnector3">
            <a:avLst>
              <a:gd name="adj1" fmla="val 50000"/>
            </a:avLst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EA78E3EE-A79C-41E3-9A2B-D30DF682F1DF}"/>
              </a:ext>
            </a:extLst>
          </p:cNvPr>
          <p:cNvSpPr txBox="1"/>
          <p:nvPr/>
        </p:nvSpPr>
        <p:spPr>
          <a:xfrm>
            <a:off x="2962477" y="1496264"/>
            <a:ext cx="1150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১০০%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16FB91F-8D5B-4986-9920-9B92239876B9}"/>
              </a:ext>
            </a:extLst>
          </p:cNvPr>
          <p:cNvSpPr txBox="1"/>
          <p:nvPr/>
        </p:nvSpPr>
        <p:spPr>
          <a:xfrm>
            <a:off x="4268836" y="1066800"/>
            <a:ext cx="8698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ক্ষতি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DC2C5C7-E163-429C-8FD6-6913AEDC360E}"/>
              </a:ext>
            </a:extLst>
          </p:cNvPr>
          <p:cNvCxnSpPr>
            <a:cxnSpLocks/>
          </p:cNvCxnSpPr>
          <p:nvPr/>
        </p:nvCxnSpPr>
        <p:spPr>
          <a:xfrm>
            <a:off x="4470158" y="2503931"/>
            <a:ext cx="0" cy="4323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81A21376-CCA7-43FD-A668-9028BE454A79}"/>
              </a:ext>
            </a:extLst>
          </p:cNvPr>
          <p:cNvSpPr txBox="1"/>
          <p:nvPr/>
        </p:nvSpPr>
        <p:spPr>
          <a:xfrm>
            <a:off x="501648" y="3134008"/>
            <a:ext cx="457200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ক্ষতি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=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ক্রয়মূল্য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–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বিক্রয়মূল্য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FE460D8-E596-44C5-A34C-8E6D037827C7}"/>
              </a:ext>
            </a:extLst>
          </p:cNvPr>
          <p:cNvSpPr txBox="1"/>
          <p:nvPr/>
        </p:nvSpPr>
        <p:spPr>
          <a:xfrm>
            <a:off x="478337" y="3930514"/>
            <a:ext cx="4595312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ক্ষতি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= ১৫ – ১২ 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68D0681-D99F-4EFF-A4AA-88354E23384C}"/>
              </a:ext>
            </a:extLst>
          </p:cNvPr>
          <p:cNvSpPr txBox="1"/>
          <p:nvPr/>
        </p:nvSpPr>
        <p:spPr>
          <a:xfrm>
            <a:off x="2284412" y="4827814"/>
            <a:ext cx="1981199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= ৩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C1EAB4A-8781-466E-8D72-F451ED259B79}"/>
              </a:ext>
            </a:extLst>
          </p:cNvPr>
          <p:cNvSpPr txBox="1"/>
          <p:nvPr/>
        </p:nvSpPr>
        <p:spPr>
          <a:xfrm>
            <a:off x="6094412" y="1145115"/>
            <a:ext cx="62921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ক্রয়মূল্য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১৫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ক্ষতি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৩  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FACC17B0-7FED-4E71-9788-4AD5F4E2C6BC}"/>
                  </a:ext>
                </a:extLst>
              </p:cNvPr>
              <p:cNvSpPr txBox="1"/>
              <p:nvPr/>
            </p:nvSpPr>
            <p:spPr>
              <a:xfrm>
                <a:off x="6094411" y="1723857"/>
                <a:ext cx="5256075" cy="8245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          ১   ”     ”      ”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৩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1" i="0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১৫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”</a:t>
                </a:r>
                <a:endParaRPr lang="en-US" sz="36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FACC17B0-7FED-4E71-9788-4AD5F4E2C6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4411" y="1723857"/>
                <a:ext cx="5256075" cy="824585"/>
              </a:xfrm>
              <a:prstGeom prst="rect">
                <a:avLst/>
              </a:prstGeom>
              <a:blipFill>
                <a:blip r:embed="rId2"/>
                <a:stretch>
                  <a:fillRect l="-3016" b="-11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440DF7B-7D4B-4761-8805-EB7819D7CE2A}"/>
                  </a:ext>
                </a:extLst>
              </p:cNvPr>
              <p:cNvSpPr txBox="1"/>
              <p:nvPr/>
            </p:nvSpPr>
            <p:spPr>
              <a:xfrm>
                <a:off x="5660251" y="2597001"/>
                <a:ext cx="6708123" cy="8293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 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        ১০০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”     ”      ”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৩</m:t>
                        </m:r>
                        <m:r>
                          <a:rPr lang="as-IN" sz="32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32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1" i="0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১৫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 ”</a:t>
                </a:r>
                <a:endParaRPr lang="en-US" sz="36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440DF7B-7D4B-4761-8805-EB7819D7CE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0251" y="2597001"/>
                <a:ext cx="6708123" cy="829394"/>
              </a:xfrm>
              <a:prstGeom prst="rect">
                <a:avLst/>
              </a:prstGeom>
              <a:blipFill>
                <a:blip r:embed="rId3"/>
                <a:stretch>
                  <a:fillRect l="-2364" b="-139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54B812DD-1A8E-4B80-BFC6-57B5D37D44D7}"/>
                  </a:ext>
                </a:extLst>
              </p:cNvPr>
              <p:cNvSpPr/>
              <p:nvPr/>
            </p:nvSpPr>
            <p:spPr>
              <a:xfrm>
                <a:off x="9240469" y="3484893"/>
                <a:ext cx="2346647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b="1" dirty="0">
                    <a:cs typeface="NikoshBAN" panose="02000000000000000000" pitchFamily="2" charset="0"/>
                  </a:rPr>
                  <a:t>=   </a:t>
                </a:r>
                <a14:m>
                  <m:oMath xmlns:m="http://schemas.openxmlformats.org/officeDocument/2006/math">
                    <m:r>
                      <a:rPr lang="en-US" sz="4000" b="1" i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২০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টাকা</m:t>
                    </m:r>
                  </m:oMath>
                </a14:m>
                <a:endParaRPr lang="en-US" sz="40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54B812DD-1A8E-4B80-BFC6-57B5D37D44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40469" y="3484893"/>
                <a:ext cx="2346647" cy="707886"/>
              </a:xfrm>
              <a:prstGeom prst="rect">
                <a:avLst/>
              </a:prstGeom>
              <a:blipFill>
                <a:blip r:embed="rId4"/>
                <a:stretch>
                  <a:fillRect l="-9351" t="-18103" b="-336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C1655CA2-A325-47F1-A7CD-6BF33439DCDA}"/>
                  </a:ext>
                </a:extLst>
              </p:cNvPr>
              <p:cNvSpPr/>
              <p:nvPr/>
            </p:nvSpPr>
            <p:spPr>
              <a:xfrm>
                <a:off x="6551612" y="4704703"/>
                <a:ext cx="4595312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dirty="0">
                    <a:latin typeface="Cambria Math" panose="02040503050406030204" pitchFamily="18" charset="0"/>
                    <a:cs typeface="NikoshBAN" panose="02000000000000000000" pitchFamily="2" charset="0"/>
                  </a:rPr>
                  <a:t>অর্থাৎ</a:t>
                </a:r>
                <a:r>
                  <a:rPr lang="en-US" sz="4000" b="1" i="1" dirty="0">
                    <a:latin typeface="Cambria Math" panose="02040503050406030204" pitchFamily="18" charset="0"/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২০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%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ক্ষতি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হয়েছে।</m:t>
                    </m:r>
                  </m:oMath>
                </a14:m>
                <a:endParaRPr lang="en-US" sz="4000" b="1" i="1" dirty="0">
                  <a:latin typeface="Cambria Math" panose="02040503050406030204" pitchFamily="18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C1655CA2-A325-47F1-A7CD-6BF33439DC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1612" y="4704703"/>
                <a:ext cx="4595312" cy="707886"/>
              </a:xfrm>
              <a:prstGeom prst="rect">
                <a:avLst/>
              </a:prstGeom>
              <a:blipFill>
                <a:blip r:embed="rId5"/>
                <a:stretch>
                  <a:fillRect l="-4775" t="-13793" b="-379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593A9A45-0D70-4728-ABC0-53928CA81D72}"/>
              </a:ext>
            </a:extLst>
          </p:cNvPr>
          <p:cNvCxnSpPr>
            <a:cxnSpLocks/>
          </p:cNvCxnSpPr>
          <p:nvPr/>
        </p:nvCxnSpPr>
        <p:spPr>
          <a:xfrm>
            <a:off x="5561013" y="1145115"/>
            <a:ext cx="46053" cy="4501282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7060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/>
      <p:bldP spid="19" grpId="0" animBg="1"/>
      <p:bldP spid="29" grpId="0"/>
      <p:bldP spid="30" grpId="0"/>
      <p:bldP spid="36" grpId="0" animBg="1"/>
      <p:bldP spid="37" grpId="0" animBg="1"/>
      <p:bldP spid="38" grpId="0" animBg="1"/>
      <p:bldP spid="42" grpId="0"/>
      <p:bldP spid="43" grpId="0"/>
      <p:bldP spid="44" grpId="0"/>
      <p:bldP spid="45" grpId="0"/>
      <p:bldP spid="4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AAB7424-B524-4C2C-87A4-B9F229AD3939}"/>
              </a:ext>
            </a:extLst>
          </p:cNvPr>
          <p:cNvSpPr txBox="1"/>
          <p:nvPr/>
        </p:nvSpPr>
        <p:spPr>
          <a:xfrm>
            <a:off x="608012" y="970030"/>
            <a:ext cx="830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জোড়ায়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আলোচনা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সমস্যাটি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146450-0BA4-459C-BAA2-CB857C1B0447}"/>
              </a:ext>
            </a:extLst>
          </p:cNvPr>
          <p:cNvSpPr txBox="1"/>
          <p:nvPr/>
        </p:nvSpPr>
        <p:spPr>
          <a:xfrm>
            <a:off x="4655046" y="17909"/>
            <a:ext cx="2880320" cy="830997"/>
          </a:xfrm>
          <a:prstGeom prst="rect">
            <a:avLst/>
          </a:prstGeom>
          <a:noFill/>
        </p:spPr>
        <p:txBody>
          <a:bodyPr wrap="square" rtlCol="0">
            <a:prstTxWarp prst="textWave2">
              <a:avLst/>
            </a:prstTxWarp>
            <a:spAutoFit/>
          </a:bodyPr>
          <a:lstStyle/>
          <a:p>
            <a:pPr algn="ctr"/>
            <a:r>
              <a:rPr lang="en-US" sz="4800" dirty="0" err="1">
                <a:ln w="12700"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জোড়ায়</a:t>
            </a:r>
            <a:r>
              <a:rPr lang="en-US" sz="4800" dirty="0">
                <a:ln w="12700"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n w="12700"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কাজ</a:t>
            </a:r>
            <a:endParaRPr lang="en-US" sz="4800" dirty="0">
              <a:ln w="12700">
                <a:solidFill>
                  <a:schemeClr val="tx1"/>
                </a:solidFill>
              </a:ln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A691F9F-94B2-C843-8A5F-F785ACB6B31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25634" b="7280"/>
          <a:stretch/>
        </p:blipFill>
        <p:spPr>
          <a:xfrm>
            <a:off x="8913812" y="-228600"/>
            <a:ext cx="1922741" cy="119863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FCB0370-AA51-485E-A6F5-AFBBC55B03A7}"/>
              </a:ext>
            </a:extLst>
          </p:cNvPr>
          <p:cNvSpPr txBox="1"/>
          <p:nvPr/>
        </p:nvSpPr>
        <p:spPr>
          <a:xfrm>
            <a:off x="596485" y="1876272"/>
            <a:ext cx="110605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প্রতিটি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পেন্সিল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বক্স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৪০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৪৬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লাভ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%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B34897-76AA-42E2-9D9D-DFA8737862C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00" b="29614"/>
          <a:stretch/>
        </p:blipFill>
        <p:spPr>
          <a:xfrm>
            <a:off x="4341812" y="2814991"/>
            <a:ext cx="4966970" cy="1851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960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A2128EF1-F9EA-4496-A6E4-9CA862BF04F2}"/>
              </a:ext>
            </a:extLst>
          </p:cNvPr>
          <p:cNvSpPr txBox="1"/>
          <p:nvPr/>
        </p:nvSpPr>
        <p:spPr>
          <a:xfrm>
            <a:off x="697115" y="2779379"/>
            <a:ext cx="18619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১)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ক্রয়মূল্য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EC3C210-070A-4C5E-96FF-5E4D6D5B8E7E}"/>
              </a:ext>
            </a:extLst>
          </p:cNvPr>
          <p:cNvGrpSpPr/>
          <p:nvPr/>
        </p:nvGrpSpPr>
        <p:grpSpPr>
          <a:xfrm>
            <a:off x="2787648" y="2779379"/>
            <a:ext cx="2144713" cy="584775"/>
            <a:chOff x="2787648" y="1981200"/>
            <a:chExt cx="2144713" cy="584775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6707A6F-2596-483F-A354-FF830214CDEA}"/>
                </a:ext>
              </a:extLst>
            </p:cNvPr>
            <p:cNvSpPr/>
            <p:nvPr/>
          </p:nvSpPr>
          <p:spPr>
            <a:xfrm>
              <a:off x="2798761" y="2057399"/>
              <a:ext cx="2133600" cy="432375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368517B-876D-4936-95DF-E748F39CA41A}"/>
                </a:ext>
              </a:extLst>
            </p:cNvPr>
            <p:cNvSpPr txBox="1"/>
            <p:nvPr/>
          </p:nvSpPr>
          <p:spPr>
            <a:xfrm>
              <a:off x="2787648" y="1981200"/>
              <a:ext cx="173969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?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13A8B11-313E-47FD-9626-36CE07863E15}"/>
              </a:ext>
            </a:extLst>
          </p:cNvPr>
          <p:cNvGrpSpPr/>
          <p:nvPr/>
        </p:nvGrpSpPr>
        <p:grpSpPr>
          <a:xfrm>
            <a:off x="2798761" y="3263206"/>
            <a:ext cx="2133600" cy="584775"/>
            <a:chOff x="2798761" y="2465027"/>
            <a:chExt cx="2133600" cy="584775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0BF8DB4-3F62-4DDF-9D7E-017952BC9256}"/>
                </a:ext>
              </a:extLst>
            </p:cNvPr>
            <p:cNvSpPr/>
            <p:nvPr/>
          </p:nvSpPr>
          <p:spPr>
            <a:xfrm>
              <a:off x="2798761" y="2488730"/>
              <a:ext cx="2133600" cy="432375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2497469-4A84-438B-ACBE-9EEA501B5CFB}"/>
                </a:ext>
              </a:extLst>
            </p:cNvPr>
            <p:cNvSpPr txBox="1"/>
            <p:nvPr/>
          </p:nvSpPr>
          <p:spPr>
            <a:xfrm>
              <a:off x="2894011" y="2465027"/>
              <a:ext cx="1905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s-IN" sz="32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৮</a:t>
              </a:r>
              <a:r>
                <a:rPr lang="en-US" sz="32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৫৪০</a:t>
              </a:r>
              <a:r>
                <a:rPr lang="as-IN" sz="32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০</a:t>
              </a:r>
              <a:r>
                <a:rPr lang="en-US" sz="32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72D093C0-1BBB-4137-9563-4967052497A6}"/>
              </a:ext>
            </a:extLst>
          </p:cNvPr>
          <p:cNvSpPr txBox="1"/>
          <p:nvPr/>
        </p:nvSpPr>
        <p:spPr>
          <a:xfrm>
            <a:off x="989011" y="3258334"/>
            <a:ext cx="17396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বিক্রয়মূল্য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0AB528C-AA33-4D32-A6DC-1200EF051C8F}"/>
              </a:ext>
            </a:extLst>
          </p:cNvPr>
          <p:cNvCxnSpPr>
            <a:cxnSpLocks/>
          </p:cNvCxnSpPr>
          <p:nvPr/>
        </p:nvCxnSpPr>
        <p:spPr>
          <a:xfrm>
            <a:off x="2787648" y="2779379"/>
            <a:ext cx="1630364" cy="0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7054E378-499E-4C66-A088-49862CDFB16B}"/>
              </a:ext>
            </a:extLst>
          </p:cNvPr>
          <p:cNvSpPr/>
          <p:nvPr/>
        </p:nvSpPr>
        <p:spPr>
          <a:xfrm>
            <a:off x="4494212" y="2855579"/>
            <a:ext cx="449262" cy="43133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Connector: Curved 20">
            <a:extLst>
              <a:ext uri="{FF2B5EF4-FFF2-40B4-BE49-F238E27FC236}">
                <a16:creationId xmlns:a16="http://schemas.microsoft.com/office/drawing/2014/main" id="{F922D4E5-730F-45FB-B6AE-377DBD6C3336}"/>
              </a:ext>
            </a:extLst>
          </p:cNvPr>
          <p:cNvCxnSpPr>
            <a:cxnSpLocks/>
            <a:stCxn id="30" idx="3"/>
          </p:cNvCxnSpPr>
          <p:nvPr/>
        </p:nvCxnSpPr>
        <p:spPr>
          <a:xfrm flipH="1">
            <a:off x="5029200" y="1913405"/>
            <a:ext cx="217487" cy="1048870"/>
          </a:xfrm>
          <a:prstGeom prst="curvedConnector4">
            <a:avLst>
              <a:gd name="adj1" fmla="val -105110"/>
              <a:gd name="adj2" fmla="val 63938"/>
            </a:avLst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EA78E3EE-A79C-41E3-9A2B-D30DF682F1DF}"/>
              </a:ext>
            </a:extLst>
          </p:cNvPr>
          <p:cNvSpPr txBox="1"/>
          <p:nvPr/>
        </p:nvSpPr>
        <p:spPr>
          <a:xfrm>
            <a:off x="2962477" y="2250667"/>
            <a:ext cx="1150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১০০%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16FB91F-8D5B-4986-9920-9B92239876B9}"/>
              </a:ext>
            </a:extLst>
          </p:cNvPr>
          <p:cNvSpPr txBox="1"/>
          <p:nvPr/>
        </p:nvSpPr>
        <p:spPr>
          <a:xfrm>
            <a:off x="4376838" y="1621017"/>
            <a:ext cx="8698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লাভ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DC2C5C7-E163-429C-8FD6-6913AEDC360E}"/>
              </a:ext>
            </a:extLst>
          </p:cNvPr>
          <p:cNvCxnSpPr>
            <a:cxnSpLocks/>
          </p:cNvCxnSpPr>
          <p:nvPr/>
        </p:nvCxnSpPr>
        <p:spPr>
          <a:xfrm>
            <a:off x="4494212" y="2870470"/>
            <a:ext cx="0" cy="4323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81A21376-CCA7-43FD-A668-9028BE454A79}"/>
              </a:ext>
            </a:extLst>
          </p:cNvPr>
          <p:cNvSpPr txBox="1"/>
          <p:nvPr/>
        </p:nvSpPr>
        <p:spPr>
          <a:xfrm>
            <a:off x="74612" y="3892866"/>
            <a:ext cx="5486401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ক্রয়মূল্য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১০০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টাকায়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লাভ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২২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FE460D8-E596-44C5-A34C-8E6D037827C7}"/>
              </a:ext>
            </a:extLst>
          </p:cNvPr>
          <p:cNvSpPr txBox="1"/>
          <p:nvPr/>
        </p:nvSpPr>
        <p:spPr>
          <a:xfrm>
            <a:off x="74612" y="4684917"/>
            <a:ext cx="5409903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অর্থা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ক্রয়মূল্য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১০০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বিক্রয়মূল্য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১০০ + ২২ = ১২২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টাকাটাকা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C1EAB4A-8781-466E-8D72-F451ED259B79}"/>
              </a:ext>
            </a:extLst>
          </p:cNvPr>
          <p:cNvSpPr txBox="1"/>
          <p:nvPr/>
        </p:nvSpPr>
        <p:spPr>
          <a:xfrm>
            <a:off x="5770978" y="1899518"/>
            <a:ext cx="66155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বিক্রয়মূল্য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১২২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ক্রয়মূল্য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১০০  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FACC17B0-7FED-4E71-9788-4AD5F4E2C6BC}"/>
                  </a:ext>
                </a:extLst>
              </p:cNvPr>
              <p:cNvSpPr txBox="1"/>
              <p:nvPr/>
            </p:nvSpPr>
            <p:spPr>
              <a:xfrm>
                <a:off x="6094411" y="2478260"/>
                <a:ext cx="5256075" cy="7641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          ১   ”        ”      ”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১২২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”</a:t>
                </a:r>
                <a:endParaRPr lang="en-US" sz="32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FACC17B0-7FED-4E71-9788-4AD5F4E2C6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4411" y="2478260"/>
                <a:ext cx="5256075" cy="764120"/>
              </a:xfrm>
              <a:prstGeom prst="rect">
                <a:avLst/>
              </a:prstGeom>
              <a:blipFill>
                <a:blip r:embed="rId2"/>
                <a:stretch>
                  <a:fillRect l="-2436" b="-104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440DF7B-7D4B-4761-8805-EB7819D7CE2A}"/>
                  </a:ext>
                </a:extLst>
              </p:cNvPr>
              <p:cNvSpPr txBox="1"/>
              <p:nvPr/>
            </p:nvSpPr>
            <p:spPr>
              <a:xfrm>
                <a:off x="5660251" y="3351404"/>
                <a:ext cx="6708123" cy="760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 </a:t>
                </a:r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</a:t>
                </a:r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        ৮৫৪০০</a:t>
                </a:r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”     ”      ”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8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  <m:r>
                          <a:rPr lang="en-US" sz="28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28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৮৫৪০০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 i="0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১২২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 ”</a:t>
                </a:r>
                <a:endParaRPr lang="en-US" sz="32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440DF7B-7D4B-4761-8805-EB7819D7CE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0251" y="3351404"/>
                <a:ext cx="6708123" cy="760978"/>
              </a:xfrm>
              <a:prstGeom prst="rect">
                <a:avLst/>
              </a:prstGeom>
              <a:blipFill>
                <a:blip r:embed="rId3"/>
                <a:stretch>
                  <a:fillRect l="-1909" b="-96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54B812DD-1A8E-4B80-BFC6-57B5D37D44D7}"/>
                  </a:ext>
                </a:extLst>
              </p:cNvPr>
              <p:cNvSpPr/>
              <p:nvPr/>
            </p:nvSpPr>
            <p:spPr>
              <a:xfrm>
                <a:off x="8990013" y="4239296"/>
                <a:ext cx="2597104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b="1" dirty="0">
                    <a:cs typeface="NikoshBAN" panose="02000000000000000000" pitchFamily="2" charset="0"/>
                  </a:rPr>
                  <a:t>=   </a:t>
                </a:r>
                <a14:m>
                  <m:oMath xmlns:m="http://schemas.openxmlformats.org/officeDocument/2006/math">
                    <m:r>
                      <a:rPr lang="en-US" sz="3600" b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৭</m:t>
                    </m:r>
                    <m:r>
                      <a:rPr lang="en-US" sz="3600" b="1" i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০০০০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টাকা</m:t>
                    </m:r>
                  </m:oMath>
                </a14:m>
                <a:endParaRPr lang="en-US" sz="36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54B812DD-1A8E-4B80-BFC6-57B5D37D44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0013" y="4239296"/>
                <a:ext cx="2597104" cy="646331"/>
              </a:xfrm>
              <a:prstGeom prst="rect">
                <a:avLst/>
              </a:prstGeom>
              <a:blipFill>
                <a:blip r:embed="rId4"/>
                <a:stretch>
                  <a:fillRect l="-7277" t="-16038" b="-330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C1655CA2-A325-47F1-A7CD-6BF33439DCDA}"/>
                  </a:ext>
                </a:extLst>
              </p:cNvPr>
              <p:cNvSpPr/>
              <p:nvPr/>
            </p:nvSpPr>
            <p:spPr>
              <a:xfrm>
                <a:off x="6551597" y="5459106"/>
                <a:ext cx="4595312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latin typeface="Cambria Math" panose="02040503050406030204" pitchFamily="18" charset="0"/>
                    <a:cs typeface="NikoshBAN" panose="02000000000000000000" pitchFamily="2" charset="0"/>
                  </a:rPr>
                  <a:t>অর্থাৎ</a:t>
                </a:r>
                <a:r>
                  <a:rPr lang="en-US" sz="3600" b="1" i="1" dirty="0">
                    <a:latin typeface="Cambria Math" panose="02040503050406030204" pitchFamily="18" charset="0"/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ক্রয়মূল্য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৭০০০০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টাকা।</m:t>
                    </m:r>
                  </m:oMath>
                </a14:m>
                <a:endParaRPr lang="en-US" sz="3600" b="1" i="1" dirty="0">
                  <a:latin typeface="Cambria Math" panose="02040503050406030204" pitchFamily="18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C1655CA2-A325-47F1-A7CD-6BF33439DC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1597" y="5459106"/>
                <a:ext cx="4595312" cy="646331"/>
              </a:xfrm>
              <a:prstGeom prst="rect">
                <a:avLst/>
              </a:prstGeom>
              <a:blipFill>
                <a:blip r:embed="rId5"/>
                <a:stretch>
                  <a:fillRect l="-4111" t="-13208" b="-367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593A9A45-0D70-4728-ABC0-53928CA81D72}"/>
              </a:ext>
            </a:extLst>
          </p:cNvPr>
          <p:cNvCxnSpPr>
            <a:cxnSpLocks/>
          </p:cNvCxnSpPr>
          <p:nvPr/>
        </p:nvCxnSpPr>
        <p:spPr>
          <a:xfrm>
            <a:off x="5561013" y="1899518"/>
            <a:ext cx="46053" cy="4501282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29050430-5BDA-4EDA-9838-20F26BE5A062}"/>
              </a:ext>
            </a:extLst>
          </p:cNvPr>
          <p:cNvSpPr txBox="1"/>
          <p:nvPr/>
        </p:nvSpPr>
        <p:spPr>
          <a:xfrm>
            <a:off x="1297787" y="298044"/>
            <a:ext cx="95932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কাশেম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গরু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২২%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লাভে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৮৫৪০০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করল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গরুটির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মূল্য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F172A15-5342-4AE1-9487-6F505FD088CD}"/>
              </a:ext>
            </a:extLst>
          </p:cNvPr>
          <p:cNvSpPr txBox="1"/>
          <p:nvPr/>
        </p:nvSpPr>
        <p:spPr>
          <a:xfrm>
            <a:off x="4180577" y="2248152"/>
            <a:ext cx="1150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২২%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FA3E603-C8CE-4EC1-BE81-803637FF9793}"/>
              </a:ext>
            </a:extLst>
          </p:cNvPr>
          <p:cNvCxnSpPr>
            <a:cxnSpLocks/>
          </p:cNvCxnSpPr>
          <p:nvPr/>
        </p:nvCxnSpPr>
        <p:spPr>
          <a:xfrm flipV="1">
            <a:off x="10161578" y="3258334"/>
            <a:ext cx="1038236" cy="48557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1B0A3E3-58A0-4F8A-B236-9F55B3BDB6BE}"/>
              </a:ext>
            </a:extLst>
          </p:cNvPr>
          <p:cNvCxnSpPr>
            <a:cxnSpLocks/>
          </p:cNvCxnSpPr>
          <p:nvPr/>
        </p:nvCxnSpPr>
        <p:spPr>
          <a:xfrm flipV="1">
            <a:off x="9638951" y="3783159"/>
            <a:ext cx="1295400" cy="38615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3CF0FE2E-4EF3-4A39-BE75-64E62C601ED8}"/>
                  </a:ext>
                </a:extLst>
              </p:cNvPr>
              <p:cNvSpPr/>
              <p:nvPr/>
            </p:nvSpPr>
            <p:spPr>
              <a:xfrm>
                <a:off x="10969633" y="2898958"/>
                <a:ext cx="84670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৭০০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3CF0FE2E-4EF3-4A39-BE75-64E62C601E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69633" y="2898958"/>
                <a:ext cx="846707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3D78A44C-23C5-454F-93D7-CD02905554A2}"/>
                  </a:ext>
                </a:extLst>
              </p:cNvPr>
              <p:cNvSpPr/>
              <p:nvPr/>
            </p:nvSpPr>
            <p:spPr>
              <a:xfrm>
                <a:off x="10530354" y="3957935"/>
                <a:ext cx="41229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১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3D78A44C-23C5-454F-93D7-CD02905554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0354" y="3957935"/>
                <a:ext cx="412292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3790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/>
      <p:bldP spid="19" grpId="0" animBg="1"/>
      <p:bldP spid="29" grpId="0"/>
      <p:bldP spid="30" grpId="0"/>
      <p:bldP spid="36" grpId="0" animBg="1"/>
      <p:bldP spid="37" grpId="0" animBg="1"/>
      <p:bldP spid="42" grpId="0"/>
      <p:bldP spid="43" grpId="0"/>
      <p:bldP spid="44" grpId="0"/>
      <p:bldP spid="45" grpId="0"/>
      <p:bldP spid="46" grpId="0"/>
      <p:bldP spid="25" grpId="0"/>
      <p:bldP spid="27" grpId="0"/>
      <p:bldP spid="32" grpId="0"/>
      <p:bldP spid="3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7B19913-0E45-EF43-E3E3-16756D7C89C0}"/>
              </a:ext>
            </a:extLst>
          </p:cNvPr>
          <p:cNvSpPr/>
          <p:nvPr/>
        </p:nvSpPr>
        <p:spPr>
          <a:xfrm>
            <a:off x="3351212" y="254080"/>
            <a:ext cx="4511832" cy="1046862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6D897AE-60A6-335C-B075-C4E7B4D3F0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837612" y="0"/>
            <a:ext cx="1998954" cy="135564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AAB7424-B524-4C2C-87A4-B9F229AD3939}"/>
              </a:ext>
            </a:extLst>
          </p:cNvPr>
          <p:cNvSpPr txBox="1"/>
          <p:nvPr/>
        </p:nvSpPr>
        <p:spPr>
          <a:xfrm>
            <a:off x="989012" y="1420889"/>
            <a:ext cx="952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দলে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আলোচনা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সমস্যাটি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21448E-9094-43E5-A774-1A84A7FE45F4}"/>
              </a:ext>
            </a:extLst>
          </p:cNvPr>
          <p:cNvSpPr txBox="1"/>
          <p:nvPr/>
        </p:nvSpPr>
        <p:spPr>
          <a:xfrm>
            <a:off x="531812" y="2105561"/>
            <a:ext cx="9847554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রবি ক্র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 মূল্যের চাইতে ১২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%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  কমে ৭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৪০ টাকা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 একটি টেবিল বিক্র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 করল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 টেবিলটির ক্র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মূল্য কত ছিল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385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A2128EF1-F9EA-4496-A6E4-9CA862BF04F2}"/>
              </a:ext>
            </a:extLst>
          </p:cNvPr>
          <p:cNvSpPr txBox="1"/>
          <p:nvPr/>
        </p:nvSpPr>
        <p:spPr>
          <a:xfrm>
            <a:off x="697115" y="1996562"/>
            <a:ext cx="18619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১)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ক্রয়মূল্য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EC3C210-070A-4C5E-96FF-5E4D6D5B8E7E}"/>
              </a:ext>
            </a:extLst>
          </p:cNvPr>
          <p:cNvGrpSpPr/>
          <p:nvPr/>
        </p:nvGrpSpPr>
        <p:grpSpPr>
          <a:xfrm>
            <a:off x="2787648" y="1996562"/>
            <a:ext cx="2144713" cy="584775"/>
            <a:chOff x="2787648" y="1981200"/>
            <a:chExt cx="2144713" cy="584775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6707A6F-2596-483F-A354-FF830214CDEA}"/>
                </a:ext>
              </a:extLst>
            </p:cNvPr>
            <p:cNvSpPr/>
            <p:nvPr/>
          </p:nvSpPr>
          <p:spPr>
            <a:xfrm>
              <a:off x="2798761" y="2057399"/>
              <a:ext cx="2133600" cy="432375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368517B-876D-4936-95DF-E748F39CA41A}"/>
                </a:ext>
              </a:extLst>
            </p:cNvPr>
            <p:cNvSpPr txBox="1"/>
            <p:nvPr/>
          </p:nvSpPr>
          <p:spPr>
            <a:xfrm>
              <a:off x="2787648" y="1981200"/>
              <a:ext cx="214471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?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13A8B11-313E-47FD-9626-36CE07863E15}"/>
              </a:ext>
            </a:extLst>
          </p:cNvPr>
          <p:cNvGrpSpPr/>
          <p:nvPr/>
        </p:nvGrpSpPr>
        <p:grpSpPr>
          <a:xfrm>
            <a:off x="2798761" y="2480389"/>
            <a:ext cx="2133600" cy="584775"/>
            <a:chOff x="2798761" y="2465027"/>
            <a:chExt cx="2133600" cy="584775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0BF8DB4-3F62-4DDF-9D7E-017952BC9256}"/>
                </a:ext>
              </a:extLst>
            </p:cNvPr>
            <p:cNvSpPr/>
            <p:nvPr/>
          </p:nvSpPr>
          <p:spPr>
            <a:xfrm>
              <a:off x="2798761" y="2488730"/>
              <a:ext cx="2133600" cy="432375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2497469-4A84-438B-ACBE-9EEA501B5CFB}"/>
                </a:ext>
              </a:extLst>
            </p:cNvPr>
            <p:cNvSpPr txBox="1"/>
            <p:nvPr/>
          </p:nvSpPr>
          <p:spPr>
            <a:xfrm>
              <a:off x="2894011" y="2465027"/>
              <a:ext cx="150336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৭০৪০ 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72D093C0-1BBB-4137-9563-4967052497A6}"/>
              </a:ext>
            </a:extLst>
          </p:cNvPr>
          <p:cNvSpPr txBox="1"/>
          <p:nvPr/>
        </p:nvSpPr>
        <p:spPr>
          <a:xfrm>
            <a:off x="989011" y="2475517"/>
            <a:ext cx="17396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বিক্রয়মূল্য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0AB528C-AA33-4D32-A6DC-1200EF051C8F}"/>
              </a:ext>
            </a:extLst>
          </p:cNvPr>
          <p:cNvCxnSpPr>
            <a:cxnSpLocks/>
          </p:cNvCxnSpPr>
          <p:nvPr/>
        </p:nvCxnSpPr>
        <p:spPr>
          <a:xfrm>
            <a:off x="2787648" y="1996562"/>
            <a:ext cx="2128240" cy="0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7054E378-499E-4C66-A088-49862CDFB16B}"/>
              </a:ext>
            </a:extLst>
          </p:cNvPr>
          <p:cNvSpPr/>
          <p:nvPr/>
        </p:nvSpPr>
        <p:spPr>
          <a:xfrm>
            <a:off x="4466626" y="2499770"/>
            <a:ext cx="449262" cy="43133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Connector: Curved 20">
            <a:extLst>
              <a:ext uri="{FF2B5EF4-FFF2-40B4-BE49-F238E27FC236}">
                <a16:creationId xmlns:a16="http://schemas.microsoft.com/office/drawing/2014/main" id="{F922D4E5-730F-45FB-B6AE-377DBD6C3336}"/>
              </a:ext>
            </a:extLst>
          </p:cNvPr>
          <p:cNvCxnSpPr>
            <a:cxnSpLocks/>
            <a:stCxn id="30" idx="3"/>
            <a:endCxn id="19" idx="3"/>
          </p:cNvCxnSpPr>
          <p:nvPr/>
        </p:nvCxnSpPr>
        <p:spPr>
          <a:xfrm flipH="1">
            <a:off x="4915888" y="1130588"/>
            <a:ext cx="330799" cy="1584847"/>
          </a:xfrm>
          <a:prstGeom prst="curvedConnector3">
            <a:avLst>
              <a:gd name="adj1" fmla="val -69105"/>
            </a:avLst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EA78E3EE-A79C-41E3-9A2B-D30DF682F1DF}"/>
              </a:ext>
            </a:extLst>
          </p:cNvPr>
          <p:cNvSpPr txBox="1"/>
          <p:nvPr/>
        </p:nvSpPr>
        <p:spPr>
          <a:xfrm>
            <a:off x="3540521" y="1457070"/>
            <a:ext cx="1150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১০০%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16FB91F-8D5B-4986-9920-9B92239876B9}"/>
              </a:ext>
            </a:extLst>
          </p:cNvPr>
          <p:cNvSpPr txBox="1"/>
          <p:nvPr/>
        </p:nvSpPr>
        <p:spPr>
          <a:xfrm>
            <a:off x="4376838" y="838200"/>
            <a:ext cx="8698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ক্ষতি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DC2C5C7-E163-429C-8FD6-6913AEDC360E}"/>
              </a:ext>
            </a:extLst>
          </p:cNvPr>
          <p:cNvCxnSpPr>
            <a:cxnSpLocks/>
          </p:cNvCxnSpPr>
          <p:nvPr/>
        </p:nvCxnSpPr>
        <p:spPr>
          <a:xfrm>
            <a:off x="4466626" y="2475517"/>
            <a:ext cx="0" cy="4323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81A21376-CCA7-43FD-A668-9028BE454A79}"/>
              </a:ext>
            </a:extLst>
          </p:cNvPr>
          <p:cNvSpPr txBox="1"/>
          <p:nvPr/>
        </p:nvSpPr>
        <p:spPr>
          <a:xfrm>
            <a:off x="166718" y="3892866"/>
            <a:ext cx="5394295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ক্রয়মূল্য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১০০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টাকায়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ক্ষতি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১২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FE460D8-E596-44C5-A34C-8E6D037827C7}"/>
              </a:ext>
            </a:extLst>
          </p:cNvPr>
          <p:cNvSpPr txBox="1"/>
          <p:nvPr/>
        </p:nvSpPr>
        <p:spPr>
          <a:xfrm>
            <a:off x="166718" y="4684917"/>
            <a:ext cx="5348242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অর্থা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ক্রয়মূল্য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১০০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বিক্রয়মূল্য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১০০ – ১২ = ৮৮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C1EAB4A-8781-466E-8D72-F451ED259B79}"/>
              </a:ext>
            </a:extLst>
          </p:cNvPr>
          <p:cNvSpPr txBox="1"/>
          <p:nvPr/>
        </p:nvSpPr>
        <p:spPr>
          <a:xfrm>
            <a:off x="5770978" y="1899518"/>
            <a:ext cx="66155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বিক্রয়মূল্য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৮৮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ক্রয়মূল্য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১০০  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FACC17B0-7FED-4E71-9788-4AD5F4E2C6BC}"/>
                  </a:ext>
                </a:extLst>
              </p:cNvPr>
              <p:cNvSpPr txBox="1"/>
              <p:nvPr/>
            </p:nvSpPr>
            <p:spPr>
              <a:xfrm>
                <a:off x="6094411" y="2478260"/>
                <a:ext cx="5256075" cy="7641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          ১   ”        ”      ”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৮৮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”</a:t>
                </a:r>
                <a:endParaRPr lang="en-US" sz="32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FACC17B0-7FED-4E71-9788-4AD5F4E2C6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4411" y="2478260"/>
                <a:ext cx="5256075" cy="764120"/>
              </a:xfrm>
              <a:prstGeom prst="rect">
                <a:avLst/>
              </a:prstGeom>
              <a:blipFill>
                <a:blip r:embed="rId2"/>
                <a:stretch>
                  <a:fillRect l="-2436" b="-104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440DF7B-7D4B-4761-8805-EB7819D7CE2A}"/>
                  </a:ext>
                </a:extLst>
              </p:cNvPr>
              <p:cNvSpPr txBox="1"/>
              <p:nvPr/>
            </p:nvSpPr>
            <p:spPr>
              <a:xfrm>
                <a:off x="5660251" y="3351404"/>
                <a:ext cx="6708123" cy="760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 </a:t>
                </a:r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</a:t>
                </a:r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        ৭০৪০</a:t>
                </a:r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”     ”      ”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8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  <m:r>
                          <a:rPr lang="en-US" sz="28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28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৭০৪০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 i="0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৮৮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 ”</a:t>
                </a:r>
                <a:endParaRPr lang="en-US" sz="32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440DF7B-7D4B-4761-8805-EB7819D7CE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0251" y="3351404"/>
                <a:ext cx="6708123" cy="760978"/>
              </a:xfrm>
              <a:prstGeom prst="rect">
                <a:avLst/>
              </a:prstGeom>
              <a:blipFill>
                <a:blip r:embed="rId3"/>
                <a:stretch>
                  <a:fillRect l="-1909" b="-104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54B812DD-1A8E-4B80-BFC6-57B5D37D44D7}"/>
                  </a:ext>
                </a:extLst>
              </p:cNvPr>
              <p:cNvSpPr/>
              <p:nvPr/>
            </p:nvSpPr>
            <p:spPr>
              <a:xfrm>
                <a:off x="8990013" y="4239296"/>
                <a:ext cx="2597104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b="1" dirty="0">
                    <a:cs typeface="NikoshBAN" panose="02000000000000000000" pitchFamily="2" charset="0"/>
                  </a:rPr>
                  <a:t>=   </a:t>
                </a:r>
                <a14:m>
                  <m:oMath xmlns:m="http://schemas.openxmlformats.org/officeDocument/2006/math">
                    <m:r>
                      <a:rPr lang="en-US" sz="3600" b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৮</m:t>
                    </m:r>
                    <m:r>
                      <a:rPr lang="en-US" sz="3600" b="1" i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০০০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টাকা</m:t>
                    </m:r>
                  </m:oMath>
                </a14:m>
                <a:endParaRPr lang="en-US" sz="36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54B812DD-1A8E-4B80-BFC6-57B5D37D44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0013" y="4239296"/>
                <a:ext cx="2597104" cy="646331"/>
              </a:xfrm>
              <a:prstGeom prst="rect">
                <a:avLst/>
              </a:prstGeom>
              <a:blipFill>
                <a:blip r:embed="rId4"/>
                <a:stretch>
                  <a:fillRect l="-7277" t="-16038" b="-330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C1655CA2-A325-47F1-A7CD-6BF33439DCDA}"/>
                  </a:ext>
                </a:extLst>
              </p:cNvPr>
              <p:cNvSpPr/>
              <p:nvPr/>
            </p:nvSpPr>
            <p:spPr>
              <a:xfrm>
                <a:off x="6551597" y="5459106"/>
                <a:ext cx="4595312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latin typeface="Cambria Math" panose="02040503050406030204" pitchFamily="18" charset="0"/>
                    <a:cs typeface="NikoshBAN" panose="02000000000000000000" pitchFamily="2" charset="0"/>
                  </a:rPr>
                  <a:t>অর্থাৎ</a:t>
                </a:r>
                <a:r>
                  <a:rPr lang="en-US" sz="3600" b="1" i="1" dirty="0">
                    <a:latin typeface="Cambria Math" panose="02040503050406030204" pitchFamily="18" charset="0"/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ক্রয়মূল্য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৮০০০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টাকা।</m:t>
                    </m:r>
                  </m:oMath>
                </a14:m>
                <a:endParaRPr lang="en-US" sz="3600" b="1" i="1" dirty="0">
                  <a:latin typeface="Cambria Math" panose="02040503050406030204" pitchFamily="18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C1655CA2-A325-47F1-A7CD-6BF33439DC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1597" y="5459106"/>
                <a:ext cx="4595312" cy="646331"/>
              </a:xfrm>
              <a:prstGeom prst="rect">
                <a:avLst/>
              </a:prstGeom>
              <a:blipFill>
                <a:blip r:embed="rId5"/>
                <a:stretch>
                  <a:fillRect l="-4111" t="-13208" b="-367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593A9A45-0D70-4728-ABC0-53928CA81D72}"/>
              </a:ext>
            </a:extLst>
          </p:cNvPr>
          <p:cNvCxnSpPr>
            <a:cxnSpLocks/>
          </p:cNvCxnSpPr>
          <p:nvPr/>
        </p:nvCxnSpPr>
        <p:spPr>
          <a:xfrm>
            <a:off x="5655758" y="1899518"/>
            <a:ext cx="46053" cy="4501282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29050430-5BDA-4EDA-9838-20F26BE5A062}"/>
              </a:ext>
            </a:extLst>
          </p:cNvPr>
          <p:cNvSpPr txBox="1"/>
          <p:nvPr/>
        </p:nvSpPr>
        <p:spPr>
          <a:xfrm>
            <a:off x="4479633" y="298044"/>
            <a:ext cx="32295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মিলিয়ে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F172A15-5342-4AE1-9487-6F505FD088CD}"/>
              </a:ext>
            </a:extLst>
          </p:cNvPr>
          <p:cNvSpPr txBox="1"/>
          <p:nvPr/>
        </p:nvSpPr>
        <p:spPr>
          <a:xfrm>
            <a:off x="4268970" y="2931100"/>
            <a:ext cx="8698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১২%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D32EE36-B8A0-4AF9-91CE-373E0061EE88}"/>
              </a:ext>
            </a:extLst>
          </p:cNvPr>
          <p:cNvCxnSpPr>
            <a:cxnSpLocks/>
          </p:cNvCxnSpPr>
          <p:nvPr/>
        </p:nvCxnSpPr>
        <p:spPr>
          <a:xfrm flipV="1">
            <a:off x="9713289" y="3383120"/>
            <a:ext cx="1268413" cy="29246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DEACA17-8FBE-48A5-B0C2-028CD38549B1}"/>
              </a:ext>
            </a:extLst>
          </p:cNvPr>
          <p:cNvCxnSpPr>
            <a:cxnSpLocks/>
          </p:cNvCxnSpPr>
          <p:nvPr/>
        </p:nvCxnSpPr>
        <p:spPr>
          <a:xfrm flipV="1">
            <a:off x="9229102" y="3878812"/>
            <a:ext cx="1295400" cy="38615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B2FBC898-0503-4B23-B7B8-8B9FF6CC090E}"/>
                  </a:ext>
                </a:extLst>
              </p:cNvPr>
              <p:cNvSpPr/>
              <p:nvPr/>
            </p:nvSpPr>
            <p:spPr>
              <a:xfrm>
                <a:off x="10893433" y="2975158"/>
                <a:ext cx="68961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৮০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B2FBC898-0503-4B23-B7B8-8B9FF6CC09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93433" y="2975158"/>
                <a:ext cx="689612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4FF8B6EF-18FB-4F7D-88E2-DEAEFFE4AF5C}"/>
                  </a:ext>
                </a:extLst>
              </p:cNvPr>
              <p:cNvSpPr/>
              <p:nvPr/>
            </p:nvSpPr>
            <p:spPr>
              <a:xfrm>
                <a:off x="10454154" y="4034135"/>
                <a:ext cx="41229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১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4FF8B6EF-18FB-4F7D-88E2-DEAEFFE4AF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54154" y="4034135"/>
                <a:ext cx="412292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7265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/>
      <p:bldP spid="19" grpId="0" animBg="1"/>
      <p:bldP spid="29" grpId="0"/>
      <p:bldP spid="30" grpId="0"/>
      <p:bldP spid="36" grpId="0" animBg="1"/>
      <p:bldP spid="37" grpId="0" animBg="1"/>
      <p:bldP spid="42" grpId="0"/>
      <p:bldP spid="43" grpId="0"/>
      <p:bldP spid="44" grpId="0"/>
      <p:bldP spid="45" grpId="0"/>
      <p:bldP spid="46" grpId="0"/>
      <p:bldP spid="25" grpId="0"/>
      <p:bldP spid="27" grpId="0"/>
      <p:bldP spid="32" grpId="0"/>
      <p:bldP spid="3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58794755-05A6-440D-987F-B9A4492ACD4C}"/>
              </a:ext>
            </a:extLst>
          </p:cNvPr>
          <p:cNvSpPr txBox="1"/>
          <p:nvPr/>
        </p:nvSpPr>
        <p:spPr>
          <a:xfrm>
            <a:off x="4704272" y="-25052"/>
            <a:ext cx="2879945" cy="68462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prstTxWarp prst="textWave1">
              <a:avLst/>
            </a:prstTxWarp>
            <a:spAutoFit/>
          </a:bodyPr>
          <a:lstStyle/>
          <a:p>
            <a:pPr algn="ctr"/>
            <a:r>
              <a:rPr lang="en-US" sz="1100" dirty="0" err="1">
                <a:ln w="12700"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1100" dirty="0">
              <a:ln w="12700">
                <a:solidFill>
                  <a:schemeClr val="tx1"/>
                </a:solidFill>
              </a:ln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15AECCE-09DE-4613-868E-036DCB7F7F1B}"/>
              </a:ext>
            </a:extLst>
          </p:cNvPr>
          <p:cNvSpPr/>
          <p:nvPr/>
        </p:nvSpPr>
        <p:spPr>
          <a:xfrm>
            <a:off x="755853" y="2065367"/>
            <a:ext cx="1757159" cy="584775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1003">
            <a:schemeClr val="lt1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ক) ১০%</a:t>
            </a:r>
            <a:endParaRPr lang="en-US" sz="40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12DE4B0-4E03-4B31-BDD1-9F5D5FD3E9BB}"/>
              </a:ext>
            </a:extLst>
          </p:cNvPr>
          <p:cNvSpPr/>
          <p:nvPr/>
        </p:nvSpPr>
        <p:spPr>
          <a:xfrm>
            <a:off x="2970212" y="2065366"/>
            <a:ext cx="1757159" cy="584775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1003">
            <a:schemeClr val="lt1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খ) ১২%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5DB2488-3D39-43CA-843C-B3D71925F63C}"/>
              </a:ext>
            </a:extLst>
          </p:cNvPr>
          <p:cNvSpPr/>
          <p:nvPr/>
        </p:nvSpPr>
        <p:spPr>
          <a:xfrm>
            <a:off x="5206742" y="2067738"/>
            <a:ext cx="1757159" cy="584775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1003">
            <a:schemeClr val="lt1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গ) ১৫%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B8B9597-55BE-420C-BE65-827E2D1A664A}"/>
              </a:ext>
            </a:extLst>
          </p:cNvPr>
          <p:cNvSpPr txBox="1"/>
          <p:nvPr/>
        </p:nvSpPr>
        <p:spPr>
          <a:xfrm>
            <a:off x="1548507" y="685800"/>
            <a:ext cx="8452493" cy="646331"/>
          </a:xfrm>
          <a:prstGeom prst="rect">
            <a:avLst/>
          </a:prstGeom>
          <a:noFill/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প্রশ্নগুলোর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উত্তরে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টিক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চিহ্ন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দাও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8AF2475-3D04-4430-9797-67CE4601B7F5}"/>
              </a:ext>
            </a:extLst>
          </p:cNvPr>
          <p:cNvSpPr/>
          <p:nvPr/>
        </p:nvSpPr>
        <p:spPr>
          <a:xfrm>
            <a:off x="7581078" y="1981399"/>
            <a:ext cx="1756961" cy="584775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1003">
            <a:schemeClr val="lt1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ঘ) ২০%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C92196C0-EDCC-49FA-B4D0-C96A0076C2A8}"/>
              </a:ext>
            </a:extLst>
          </p:cNvPr>
          <p:cNvSpPr/>
          <p:nvPr/>
        </p:nvSpPr>
        <p:spPr>
          <a:xfrm>
            <a:off x="9505020" y="1850917"/>
            <a:ext cx="2360917" cy="64624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C238C00-3DD3-4C87-8AE3-5CD69471FA82}"/>
              </a:ext>
            </a:extLst>
          </p:cNvPr>
          <p:cNvSpPr txBox="1"/>
          <p:nvPr/>
        </p:nvSpPr>
        <p:spPr>
          <a:xfrm>
            <a:off x="412007" y="1254600"/>
            <a:ext cx="11541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১।  ৮০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৯৬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করলে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%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লাভ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US" sz="1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58592" y="2659835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92196C0-EDCC-49FA-B4D0-C96A0076C2A8}"/>
              </a:ext>
            </a:extLst>
          </p:cNvPr>
          <p:cNvSpPr/>
          <p:nvPr/>
        </p:nvSpPr>
        <p:spPr>
          <a:xfrm>
            <a:off x="9505020" y="1927918"/>
            <a:ext cx="2650672" cy="646331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চেষ্টা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C15AECCE-09DE-4613-868E-036DCB7F7F1B}"/>
                  </a:ext>
                </a:extLst>
              </p:cNvPr>
              <p:cNvSpPr/>
              <p:nvPr/>
            </p:nvSpPr>
            <p:spPr>
              <a:xfrm>
                <a:off x="574500" y="4084543"/>
                <a:ext cx="1600842" cy="646331"/>
              </a:xfrm>
              <a:prstGeom prst="rect">
                <a:avLst/>
              </a:prstGeom>
              <a:noFill/>
              <a:ln/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ক)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৬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%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C15AECCE-09DE-4613-868E-036DCB7F7F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500" y="4084543"/>
                <a:ext cx="1600842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812DE4B0-4E03-4B31-BDD1-9F5D5FD3E9BB}"/>
                  </a:ext>
                </a:extLst>
              </p:cNvPr>
              <p:cNvSpPr/>
              <p:nvPr/>
            </p:nvSpPr>
            <p:spPr>
              <a:xfrm>
                <a:off x="2654577" y="4069828"/>
                <a:ext cx="1634316" cy="646331"/>
              </a:xfrm>
              <a:prstGeom prst="rect">
                <a:avLst/>
              </a:prstGeom>
              <a:noFill/>
              <a:ln/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খ)</a:t>
                </a:r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  <a:sym typeface="Symbol" panose="05050102010706020507" pitchFamily="18" charset="2"/>
                      </a:rPr>
                      <m:t>৮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  <a:sym typeface="Symbol" panose="05050102010706020507" pitchFamily="18" charset="2"/>
                      </a:rPr>
                      <m:t>%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812DE4B0-4E03-4B31-BDD1-9F5D5FD3E9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4577" y="4069828"/>
                <a:ext cx="1634316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05DB2488-3D39-43CA-843C-B3D71925F63C}"/>
                  </a:ext>
                </a:extLst>
              </p:cNvPr>
              <p:cNvSpPr/>
              <p:nvPr/>
            </p:nvSpPr>
            <p:spPr>
              <a:xfrm>
                <a:off x="4694378" y="4084543"/>
                <a:ext cx="1581255" cy="646331"/>
              </a:xfrm>
              <a:prstGeom prst="rect">
                <a:avLst/>
              </a:prstGeom>
              <a:noFill/>
              <a:ln/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গ)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১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০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%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05DB2488-3D39-43CA-843C-B3D71925F6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4378" y="4084543"/>
                <a:ext cx="1581255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98AF2475-3D04-4430-9797-67CE4601B7F5}"/>
                  </a:ext>
                </a:extLst>
              </p:cNvPr>
              <p:cNvSpPr/>
              <p:nvPr/>
            </p:nvSpPr>
            <p:spPr>
              <a:xfrm>
                <a:off x="6766972" y="4024164"/>
                <a:ext cx="1859427" cy="646331"/>
              </a:xfrm>
              <a:prstGeom prst="rect">
                <a:avLst/>
              </a:prstGeom>
              <a:noFill/>
              <a:ln/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ঘ)</a:t>
                </a:r>
                <a:r>
                  <a:rPr lang="pt-BR" sz="3600" b="1" dirty="0">
                    <a:solidFill>
                      <a:schemeClr val="tx1"/>
                    </a:solidFill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১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২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%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98AF2475-3D04-4430-9797-67CE4601B7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6972" y="4024164"/>
                <a:ext cx="1859427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>
            <a:extLst>
              <a:ext uri="{FF2B5EF4-FFF2-40B4-BE49-F238E27FC236}">
                <a16:creationId xmlns:a16="http://schemas.microsoft.com/office/drawing/2014/main" id="{C92196C0-EDCC-49FA-B4D0-C96A0076C2A8}"/>
              </a:ext>
            </a:extLst>
          </p:cNvPr>
          <p:cNvSpPr/>
          <p:nvPr/>
        </p:nvSpPr>
        <p:spPr>
          <a:xfrm>
            <a:off x="9025780" y="4024164"/>
            <a:ext cx="2360917" cy="64624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C238C00-3DD3-4C87-8AE3-5CD69471FA82}"/>
                  </a:ext>
                </a:extLst>
              </p:cNvPr>
              <p:cNvSpPr txBox="1"/>
              <p:nvPr/>
            </p:nvSpPr>
            <p:spPr>
              <a:xfrm>
                <a:off x="335287" y="2895600"/>
                <a:ext cx="11617914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IN" sz="4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4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২।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৮০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টাকায়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ক্রয়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করে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৭২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টাকায়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বিক্রয়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করলে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কত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%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ক্ষতি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হবে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?</m:t>
                    </m:r>
                  </m:oMath>
                </a14:m>
                <a:endParaRPr lang="en-US" sz="40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C238C00-3DD3-4C87-8AE3-5CD69471FA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287" y="2895600"/>
                <a:ext cx="11617914" cy="769441"/>
              </a:xfrm>
              <a:prstGeom prst="rect">
                <a:avLst/>
              </a:prstGeom>
              <a:blipFill>
                <a:blip r:embed="rId7"/>
                <a:stretch>
                  <a:fillRect l="-2099" t="-15873" b="-373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/>
          <p:cNvSpPr txBox="1"/>
          <p:nvPr/>
        </p:nvSpPr>
        <p:spPr>
          <a:xfrm>
            <a:off x="5485006" y="4834229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92196C0-EDCC-49FA-B4D0-C96A0076C2A8}"/>
              </a:ext>
            </a:extLst>
          </p:cNvPr>
          <p:cNvSpPr/>
          <p:nvPr/>
        </p:nvSpPr>
        <p:spPr>
          <a:xfrm>
            <a:off x="8972860" y="4069828"/>
            <a:ext cx="2650672" cy="646331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চেষ্টা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0468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5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grpId="1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2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9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ntr" presetSubtype="16" fill="hold" grpId="1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3"/>
                                            </p:cond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3" presetClass="entr" presetSubtype="16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0"/>
                                            </p:cond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7"/>
                                            </p:cond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37" grpId="0" animBg="1"/>
      <p:bldP spid="38" grpId="0"/>
      <p:bldP spid="39" grpId="0" animBg="1"/>
      <p:bldP spid="42" grpId="0" animBg="1"/>
      <p:bldP spid="20" grpId="0"/>
      <p:bldP spid="17" grpId="0" animBg="1"/>
      <p:bldP spid="17" grpId="1" animBg="1"/>
      <p:bldP spid="17" grpId="2" animBg="1"/>
      <p:bldP spid="18" grpId="0" animBg="1"/>
      <p:bldP spid="19" grpId="0" animBg="1"/>
      <p:bldP spid="22" grpId="0" animBg="1"/>
      <p:bldP spid="23" grpId="0" animBg="1"/>
      <p:bldP spid="24" grpId="0" animBg="1"/>
      <p:bldP spid="25" grpId="0"/>
      <p:bldP spid="27" grpId="0" animBg="1"/>
      <p:bldP spid="27" grpId="1" animBg="1"/>
      <p:bldP spid="27" grpId="2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26EC8AC-13C0-7804-74FD-0F9CC44E94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89738">
            <a:off x="5042368" y="-1125429"/>
            <a:ext cx="2795673" cy="584739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36CB553-94FB-407E-9610-DB4A410524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9812" y="2286000"/>
            <a:ext cx="5124472" cy="2616835"/>
          </a:xfrm>
          <a:prstGeom prst="rect">
            <a:avLst/>
          </a:prstGeom>
        </p:spPr>
      </p:pic>
      <p:pic>
        <p:nvPicPr>
          <p:cNvPr id="5" name="Picture 4" descr="F:\New folder (2)\Animated gif\img8.gif">
            <a:extLst>
              <a:ext uri="{FF2B5EF4-FFF2-40B4-BE49-F238E27FC236}">
                <a16:creationId xmlns:a16="http://schemas.microsoft.com/office/drawing/2014/main" id="{2031BD29-DBC7-4F08-82F9-E112BB8A753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948" y="970502"/>
            <a:ext cx="3274828" cy="182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F:\New folder (2)\Animated gif\img8.gif">
            <a:extLst>
              <a:ext uri="{FF2B5EF4-FFF2-40B4-BE49-F238E27FC236}">
                <a16:creationId xmlns:a16="http://schemas.microsoft.com/office/drawing/2014/main" id="{F1228068-1FBA-4930-BCD8-AE8397D438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275" y="4093798"/>
            <a:ext cx="3274828" cy="182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F:\New folder (2)\Animated gif\img8.gif">
            <a:extLst>
              <a:ext uri="{FF2B5EF4-FFF2-40B4-BE49-F238E27FC236}">
                <a16:creationId xmlns:a16="http://schemas.microsoft.com/office/drawing/2014/main" id="{71223450-9C09-4527-8E94-47555485484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8999" y="990380"/>
            <a:ext cx="3274828" cy="182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F:\New folder (2)\Animated gif\img8.gif">
            <a:extLst>
              <a:ext uri="{FF2B5EF4-FFF2-40B4-BE49-F238E27FC236}">
                <a16:creationId xmlns:a16="http://schemas.microsoft.com/office/drawing/2014/main" id="{58FDFCD8-C08B-405D-8180-FBA722249EC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912" y="4093798"/>
            <a:ext cx="3274828" cy="182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28129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0CD849F-F864-4BA7-9F65-2A9D8DD479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7" y="-112543"/>
            <a:ext cx="12163863" cy="678780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CC886E7-CF1F-4D8F-9AA0-DCDC59B1429B}"/>
              </a:ext>
            </a:extLst>
          </p:cNvPr>
          <p:cNvSpPr txBox="1"/>
          <p:nvPr/>
        </p:nvSpPr>
        <p:spPr>
          <a:xfrm>
            <a:off x="4266645" y="2209800"/>
            <a:ext cx="2234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D36ABC-7B11-4D94-B9C0-0C015B015BF8}"/>
              </a:ext>
            </a:extLst>
          </p:cNvPr>
          <p:cNvSpPr txBox="1"/>
          <p:nvPr/>
        </p:nvSpPr>
        <p:spPr>
          <a:xfrm>
            <a:off x="8431702" y="2819401"/>
            <a:ext cx="2336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B6A521-4FAC-4263-B097-F1822E454A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646" y="182740"/>
            <a:ext cx="10437812" cy="7289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694158E-0D0B-49DE-B07D-1E3D2F85343B}"/>
              </a:ext>
            </a:extLst>
          </p:cNvPr>
          <p:cNvSpPr txBox="1"/>
          <p:nvPr/>
        </p:nvSpPr>
        <p:spPr>
          <a:xfrm>
            <a:off x="386041" y="1424970"/>
            <a:ext cx="11134179" cy="132343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8000" b="1" dirty="0" err="1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r>
              <a:rPr lang="en-US" sz="8000" b="1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b="1" dirty="0" err="1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ক্লাসে</a:t>
            </a:r>
            <a:r>
              <a:rPr lang="en-US" sz="8000" b="1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b="1" dirty="0" err="1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8000" b="1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b="1" dirty="0" err="1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endParaRPr lang="en-US" sz="9600" b="1" dirty="0">
              <a:ln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1971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53CF8D6-D19E-4580-B8DB-25904A5FE5B8}"/>
              </a:ext>
            </a:extLst>
          </p:cNvPr>
          <p:cNvSpPr txBox="1"/>
          <p:nvPr/>
        </p:nvSpPr>
        <p:spPr>
          <a:xfrm>
            <a:off x="8431702" y="2819401"/>
            <a:ext cx="2336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1ECEFE-8A09-477F-85CB-F8215CC58C27}"/>
              </a:ext>
            </a:extLst>
          </p:cNvPr>
          <p:cNvSpPr txBox="1"/>
          <p:nvPr/>
        </p:nvSpPr>
        <p:spPr>
          <a:xfrm>
            <a:off x="227012" y="3812178"/>
            <a:ext cx="6004366" cy="280076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মোহাম্মদ</a:t>
            </a:r>
            <a:r>
              <a:rPr lang="en-US" sz="36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মনিরুজ্জামান</a:t>
            </a:r>
            <a:endParaRPr lang="en-US" sz="3600" dirty="0">
              <a:ln w="3175">
                <a:solidFill>
                  <a:schemeClr val="tx1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প্রধান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2800" dirty="0">
              <a:ln w="3175">
                <a:solidFill>
                  <a:schemeClr val="tx1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রাজারচর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মোল্যাকান্দি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endParaRPr lang="en-US" sz="2800" dirty="0">
              <a:ln w="3175">
                <a:solidFill>
                  <a:schemeClr val="tx1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শিবচর,মাদারীপুর</a:t>
            </a:r>
            <a:endParaRPr lang="en-US" sz="2800" dirty="0">
              <a:ln w="3175">
                <a:solidFill>
                  <a:schemeClr val="tx1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মোবাইল:01721242319</a:t>
            </a:r>
          </a:p>
          <a:p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Email: mztutul2006@gmail.com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17C88AB-41B9-4F5C-AB70-9470D737A185}"/>
              </a:ext>
            </a:extLst>
          </p:cNvPr>
          <p:cNvGrpSpPr/>
          <p:nvPr/>
        </p:nvGrpSpPr>
        <p:grpSpPr>
          <a:xfrm>
            <a:off x="6475412" y="1617618"/>
            <a:ext cx="527022" cy="4605282"/>
            <a:chOff x="6788179" y="1941341"/>
            <a:chExt cx="1065299" cy="298235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8252E1A-F133-42B6-868F-3A9E6CFD3B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90" t="67328" r="20510" b="651"/>
            <a:stretch/>
          </p:blipFill>
          <p:spPr>
            <a:xfrm rot="16200000">
              <a:off x="6079889" y="3150106"/>
              <a:ext cx="2982353" cy="564824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5B76ED5-C8BB-4158-835E-E1D814D281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90" t="67328" r="20510" b="651"/>
            <a:stretch/>
          </p:blipFill>
          <p:spPr>
            <a:xfrm rot="16200000" flipV="1">
              <a:off x="5648315" y="3081205"/>
              <a:ext cx="2982353" cy="702626"/>
            </a:xfrm>
            <a:prstGeom prst="rect">
              <a:avLst/>
            </a:prstGeom>
          </p:spPr>
        </p:pic>
      </p:grpSp>
      <p:sp>
        <p:nvSpPr>
          <p:cNvPr id="11" name="TextBox 10"/>
          <p:cNvSpPr txBox="1"/>
          <p:nvPr/>
        </p:nvSpPr>
        <p:spPr>
          <a:xfrm>
            <a:off x="4519509" y="0"/>
            <a:ext cx="370850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6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প</a:t>
            </a:r>
            <a:r>
              <a:rPr lang="bn-IN" sz="6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রিচিতি</a:t>
            </a:r>
            <a:endParaRPr lang="en-US" sz="6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161212" y="3810000"/>
            <a:ext cx="4992895" cy="23083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পঞ্চম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পাঠঃ-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শতকরা</a:t>
            </a:r>
            <a:endParaRPr lang="bn-BD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- ৫০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012" y="417444"/>
            <a:ext cx="2657442" cy="29017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1509268-419A-5C43-5D8D-E6DC969641B7}"/>
              </a:ext>
            </a:extLst>
          </p:cNvPr>
          <p:cNvSpPr txBox="1"/>
          <p:nvPr/>
        </p:nvSpPr>
        <p:spPr>
          <a:xfrm>
            <a:off x="6252918" y="1157408"/>
            <a:ext cx="4750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1703" y="756124"/>
            <a:ext cx="2444226" cy="2825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89080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5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2" grpId="0" animBg="1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81466" y="1106358"/>
            <a:ext cx="6514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গত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ক্লাসে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শিখেছি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9" t="9147" r="50301" b="9090"/>
          <a:stretch/>
        </p:blipFill>
        <p:spPr>
          <a:xfrm flipH="1">
            <a:off x="9904412" y="3020214"/>
            <a:ext cx="1440464" cy="317961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AAB7424-B524-4C2C-87A4-B9F229AD3939}"/>
              </a:ext>
            </a:extLst>
          </p:cNvPr>
          <p:cNvSpPr txBox="1"/>
          <p:nvPr/>
        </p:nvSpPr>
        <p:spPr>
          <a:xfrm>
            <a:off x="3286508" y="3003649"/>
            <a:ext cx="5904012" cy="14465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cs typeface="NikoshBAN" panose="02000000000000000000" pitchFamily="2" charset="0"/>
              </a:rPr>
              <a:t>ম্যাম</a:t>
            </a:r>
            <a:r>
              <a:rPr lang="en-US" sz="4400" dirty="0">
                <a:cs typeface="NikoshBAN" panose="02000000000000000000" pitchFamily="2" charset="0"/>
              </a:rPr>
              <a:t>, </a:t>
            </a:r>
            <a:r>
              <a:rPr lang="en-US" sz="4400" dirty="0" err="1">
                <a:cs typeface="NikoshBAN" panose="02000000000000000000" pitchFamily="2" charset="0"/>
              </a:rPr>
              <a:t>শতকরা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সংক্রান্ত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সমস্যার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সমাধান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করেছি</a:t>
            </a:r>
            <a:r>
              <a:rPr lang="en-US" sz="4400" dirty="0">
                <a:cs typeface="NikoshBAN" panose="02000000000000000000" pitchFamily="2" charset="0"/>
              </a:rPr>
              <a:t>।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BF9D71-DC02-4C6F-A7DC-3A6C3FE5F3E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3" r="22222"/>
          <a:stretch/>
        </p:blipFill>
        <p:spPr>
          <a:xfrm>
            <a:off x="322708" y="457200"/>
            <a:ext cx="2606854" cy="4788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75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68646" y="1057076"/>
            <a:ext cx="8097766" cy="120032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7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</a:t>
            </a:r>
            <a:r>
              <a:rPr lang="en-US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শিখব</a:t>
            </a:r>
            <a:r>
              <a:rPr lang="en-US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-	</a:t>
            </a:r>
            <a:endParaRPr lang="bn-BD" sz="7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65212" y="2367171"/>
            <a:ext cx="82296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শতকরা</a:t>
            </a:r>
            <a:r>
              <a:rPr lang="en-US" sz="66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66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লাভক্ষতি</a:t>
            </a:r>
            <a:r>
              <a:rPr lang="en-US" sz="66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সংক্রান্ত</a:t>
            </a:r>
            <a:r>
              <a:rPr lang="en-US" sz="66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সমস্যা</a:t>
            </a:r>
            <a:r>
              <a:rPr lang="en-US" sz="66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66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সমাধান</a:t>
            </a:r>
            <a:endParaRPr lang="en-US" sz="6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50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77247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60800" y="857071"/>
            <a:ext cx="29956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7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5212" y="2590800"/>
            <a:ext cx="10058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৩.৬.৪ </a:t>
            </a:r>
            <a:r>
              <a:rPr lang="as-IN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দৈনন্দিন জীবনে জনসংখ্যা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,</a:t>
            </a:r>
            <a:r>
              <a:rPr lang="as-IN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লাভ-ক্ষতি ও মুনাফা সংক্রান্ত সমস্যার সমাধানে শতকরা ব্যবহার করতে পারবে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0953B5-397F-4ABF-A0B8-87C56FD3EAEB}"/>
              </a:ext>
            </a:extLst>
          </p:cNvPr>
          <p:cNvSpPr txBox="1"/>
          <p:nvPr/>
        </p:nvSpPr>
        <p:spPr>
          <a:xfrm>
            <a:off x="1141412" y="3886200"/>
            <a:ext cx="10058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৩.৬.৪ </a:t>
            </a:r>
            <a:r>
              <a:rPr lang="as-IN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জনসংখ্যা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,</a:t>
            </a:r>
            <a:r>
              <a:rPr lang="as-IN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লাভ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-</a:t>
            </a:r>
            <a:r>
              <a:rPr lang="as-IN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ক্ষতি ও মুনাফা সংক্রান্ত সমস্যা তৈরি করে এর যৌক্তিকতা ব্যাখ্যা করতে পারবে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617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52B7F0A-B132-4C31-8AF2-DA0384E2E67F}"/>
              </a:ext>
            </a:extLst>
          </p:cNvPr>
          <p:cNvSpPr txBox="1"/>
          <p:nvPr/>
        </p:nvSpPr>
        <p:spPr>
          <a:xfrm>
            <a:off x="2817812" y="76200"/>
            <a:ext cx="5892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চলো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সমস্যাটি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BD8287A9-E358-47EC-817F-26B60DDE0EB0}"/>
              </a:ext>
            </a:extLst>
          </p:cNvPr>
          <p:cNvSpPr txBox="1"/>
          <p:nvPr/>
        </p:nvSpPr>
        <p:spPr>
          <a:xfrm>
            <a:off x="608012" y="877020"/>
            <a:ext cx="107753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as-IN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 গ্রামে জনসংখ্যা ছিল ১২০০ জন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as-IN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এ বছর জনসংখ্যা ৫% বৃদ্ধি পেলে বর্তমানে জনসংখ্যা কত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50" name="Picture 149">
            <a:extLst>
              <a:ext uri="{FF2B5EF4-FFF2-40B4-BE49-F238E27FC236}">
                <a16:creationId xmlns:a16="http://schemas.microsoft.com/office/drawing/2014/main" id="{E5BFB7D5-0F1D-40B0-9D51-649C843353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96" t="9119" r="15030" b="9118"/>
          <a:stretch/>
        </p:blipFill>
        <p:spPr>
          <a:xfrm flipH="1">
            <a:off x="285974" y="3308510"/>
            <a:ext cx="986118" cy="2514600"/>
          </a:xfrm>
          <a:prstGeom prst="rect">
            <a:avLst/>
          </a:prstGeom>
        </p:spPr>
      </p:pic>
      <p:pic>
        <p:nvPicPr>
          <p:cNvPr id="152" name="Picture 151">
            <a:extLst>
              <a:ext uri="{FF2B5EF4-FFF2-40B4-BE49-F238E27FC236}">
                <a16:creationId xmlns:a16="http://schemas.microsoft.com/office/drawing/2014/main" id="{E6F1EFF9-7FD8-435C-974B-C1F4356440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9" t="9147" r="50301" b="9090"/>
          <a:stretch/>
        </p:blipFill>
        <p:spPr>
          <a:xfrm flipH="1">
            <a:off x="10895012" y="3479029"/>
            <a:ext cx="1212630" cy="2676708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C89B1B6-2A8C-4D6D-AFEF-769834C8A4ED}"/>
              </a:ext>
            </a:extLst>
          </p:cNvPr>
          <p:cNvGrpSpPr/>
          <p:nvPr/>
        </p:nvGrpSpPr>
        <p:grpSpPr>
          <a:xfrm>
            <a:off x="1643059" y="2428182"/>
            <a:ext cx="4181813" cy="1859067"/>
            <a:chOff x="1643059" y="2428182"/>
            <a:chExt cx="4181813" cy="1859067"/>
          </a:xfrm>
        </p:grpSpPr>
        <p:sp>
          <p:nvSpPr>
            <p:cNvPr id="4" name="Speech Bubble: Oval 3">
              <a:extLst>
                <a:ext uri="{FF2B5EF4-FFF2-40B4-BE49-F238E27FC236}">
                  <a16:creationId xmlns:a16="http://schemas.microsoft.com/office/drawing/2014/main" id="{C20A2CB6-4750-4A5F-9B8E-C9BC67C1FE02}"/>
                </a:ext>
              </a:extLst>
            </p:cNvPr>
            <p:cNvSpPr/>
            <p:nvPr/>
          </p:nvSpPr>
          <p:spPr>
            <a:xfrm rot="5031469" flipH="1">
              <a:off x="2804432" y="1266809"/>
              <a:ext cx="1859067" cy="4181813"/>
            </a:xfrm>
            <a:prstGeom prst="wedgeEllipseCallou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4E176F6-0CA1-42F6-A28B-616071A5751E}"/>
                </a:ext>
              </a:extLst>
            </p:cNvPr>
            <p:cNvSpPr/>
            <p:nvPr/>
          </p:nvSpPr>
          <p:spPr>
            <a:xfrm>
              <a:off x="2378292" y="2834495"/>
              <a:ext cx="289906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?</a:t>
              </a: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50BD98DB-DA15-4154-980B-538A43E75B9A}"/>
              </a:ext>
            </a:extLst>
          </p:cNvPr>
          <p:cNvGrpSpPr/>
          <p:nvPr/>
        </p:nvGrpSpPr>
        <p:grpSpPr>
          <a:xfrm flipH="1">
            <a:off x="6025525" y="2334885"/>
            <a:ext cx="4356720" cy="2410270"/>
            <a:chOff x="1643059" y="2428182"/>
            <a:chExt cx="4181813" cy="1859067"/>
          </a:xfrm>
        </p:grpSpPr>
        <p:sp>
          <p:nvSpPr>
            <p:cNvPr id="154" name="Speech Bubble: Oval 153">
              <a:extLst>
                <a:ext uri="{FF2B5EF4-FFF2-40B4-BE49-F238E27FC236}">
                  <a16:creationId xmlns:a16="http://schemas.microsoft.com/office/drawing/2014/main" id="{18AF57EA-99C7-4D5D-ABF8-5A03A5B1A6D9}"/>
                </a:ext>
              </a:extLst>
            </p:cNvPr>
            <p:cNvSpPr/>
            <p:nvPr/>
          </p:nvSpPr>
          <p:spPr>
            <a:xfrm rot="5031469" flipH="1">
              <a:off x="2804432" y="1266809"/>
              <a:ext cx="1859067" cy="4181813"/>
            </a:xfrm>
            <a:prstGeom prst="wedgeEllipseCallou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154">
              <a:extLst>
                <a:ext uri="{FF2B5EF4-FFF2-40B4-BE49-F238E27FC236}">
                  <a16:creationId xmlns:a16="http://schemas.microsoft.com/office/drawing/2014/main" id="{661EFE8A-2228-493F-A161-2914CB740CF4}"/>
                </a:ext>
              </a:extLst>
            </p:cNvPr>
            <p:cNvSpPr/>
            <p:nvPr/>
          </p:nvSpPr>
          <p:spPr>
            <a:xfrm>
              <a:off x="2193343" y="3070302"/>
              <a:ext cx="3137719" cy="4035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চল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ো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, 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হ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ি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স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া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ব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ট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ি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ক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র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ে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দ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ে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খ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ি।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10518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2FF9692-338E-4841-9C9A-68A857BBBA52}"/>
              </a:ext>
            </a:extLst>
          </p:cNvPr>
          <p:cNvSpPr txBox="1"/>
          <p:nvPr/>
        </p:nvSpPr>
        <p:spPr>
          <a:xfrm>
            <a:off x="2817812" y="76200"/>
            <a:ext cx="5892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এবার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সমস্যাটি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চিন্তা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E19BB0-CFDE-4B73-BF3B-C7D594131870}"/>
              </a:ext>
            </a:extLst>
          </p:cNvPr>
          <p:cNvSpPr txBox="1"/>
          <p:nvPr/>
        </p:nvSpPr>
        <p:spPr>
          <a:xfrm>
            <a:off x="729289" y="877020"/>
            <a:ext cx="10775323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as-IN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একজন ফল বিক্রেতা এক ডজন কলা ৫০ টাকা দরে কিনে বাজারে তা ৫৮ টাকা দরে বিক্রি করলে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তার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শতকরা কত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 লাভ হবে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50AA09-3027-457C-95D6-07B388E28A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96" t="9119" r="15030" b="9118"/>
          <a:stretch/>
        </p:blipFill>
        <p:spPr>
          <a:xfrm flipH="1">
            <a:off x="285974" y="3308510"/>
            <a:ext cx="986118" cy="2514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ECB1EE0-30CE-4BE0-B141-A262F29ED75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9" t="9147" r="50301" b="9090"/>
          <a:stretch/>
        </p:blipFill>
        <p:spPr>
          <a:xfrm flipH="1">
            <a:off x="10895012" y="3479029"/>
            <a:ext cx="1212630" cy="2676708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F8F13DBE-EB46-4D7B-AC6E-06033813F774}"/>
              </a:ext>
            </a:extLst>
          </p:cNvPr>
          <p:cNvGrpSpPr/>
          <p:nvPr/>
        </p:nvGrpSpPr>
        <p:grpSpPr>
          <a:xfrm>
            <a:off x="1643059" y="2428182"/>
            <a:ext cx="4181813" cy="1859067"/>
            <a:chOff x="1643059" y="2428182"/>
            <a:chExt cx="4181813" cy="1859067"/>
          </a:xfrm>
        </p:grpSpPr>
        <p:sp>
          <p:nvSpPr>
            <p:cNvPr id="7" name="Speech Bubble: Oval 6">
              <a:extLst>
                <a:ext uri="{FF2B5EF4-FFF2-40B4-BE49-F238E27FC236}">
                  <a16:creationId xmlns:a16="http://schemas.microsoft.com/office/drawing/2014/main" id="{2E306609-64FA-44E7-8CA5-0FBE6868218F}"/>
                </a:ext>
              </a:extLst>
            </p:cNvPr>
            <p:cNvSpPr/>
            <p:nvPr/>
          </p:nvSpPr>
          <p:spPr>
            <a:xfrm rot="5031469" flipH="1">
              <a:off x="2804432" y="1266809"/>
              <a:ext cx="1859067" cy="4181813"/>
            </a:xfrm>
            <a:prstGeom prst="wedgeEllipseCallou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68962BD-E6E7-457B-80A8-448D603E7C61}"/>
                </a:ext>
              </a:extLst>
            </p:cNvPr>
            <p:cNvSpPr/>
            <p:nvPr/>
          </p:nvSpPr>
          <p:spPr>
            <a:xfrm>
              <a:off x="2055812" y="2834495"/>
              <a:ext cx="3221545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৫০ টাকা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য়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৮ টাকা লাভ হ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য়।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১০০ টাকা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য়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১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৬ টাকা লাভ হবে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51202AD-E973-4527-A206-3833A42B2C76}"/>
              </a:ext>
            </a:extLst>
          </p:cNvPr>
          <p:cNvGrpSpPr/>
          <p:nvPr/>
        </p:nvGrpSpPr>
        <p:grpSpPr>
          <a:xfrm flipH="1">
            <a:off x="6025525" y="2334885"/>
            <a:ext cx="4356720" cy="2410270"/>
            <a:chOff x="1643059" y="2428182"/>
            <a:chExt cx="4181813" cy="1859067"/>
          </a:xfrm>
        </p:grpSpPr>
        <p:sp>
          <p:nvSpPr>
            <p:cNvPr id="10" name="Speech Bubble: Oval 9">
              <a:extLst>
                <a:ext uri="{FF2B5EF4-FFF2-40B4-BE49-F238E27FC236}">
                  <a16:creationId xmlns:a16="http://schemas.microsoft.com/office/drawing/2014/main" id="{9635DFB0-4E41-4B7D-9943-8CDE233F4358}"/>
                </a:ext>
              </a:extLst>
            </p:cNvPr>
            <p:cNvSpPr/>
            <p:nvPr/>
          </p:nvSpPr>
          <p:spPr>
            <a:xfrm rot="5031469" flipH="1">
              <a:off x="2804432" y="1266809"/>
              <a:ext cx="1859067" cy="4181813"/>
            </a:xfrm>
            <a:prstGeom prst="wedgeEllipseCallou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A9102EA-5334-4949-8841-928CF2E96B04}"/>
                </a:ext>
              </a:extLst>
            </p:cNvPr>
            <p:cNvSpPr/>
            <p:nvPr/>
          </p:nvSpPr>
          <p:spPr>
            <a:xfrm>
              <a:off x="2077539" y="2904128"/>
              <a:ext cx="3576239" cy="73591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তাহলে এটাকে আমরা শতকরা 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১৬%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লাভ  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হ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ল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ো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বলতে পারি</a:t>
              </a:r>
              <a:endParaRPr lang="en-US" sz="28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5868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99F66F3-1298-4C49-B365-389A03DDE0F0}"/>
              </a:ext>
            </a:extLst>
          </p:cNvPr>
          <p:cNvSpPr txBox="1"/>
          <p:nvPr/>
        </p:nvSpPr>
        <p:spPr>
          <a:xfrm>
            <a:off x="1979612" y="685800"/>
            <a:ext cx="7391400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চিন্তা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বলি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লাভ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ক্ষতি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হয়েছে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কীভাবে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বুঝব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15B50B-686D-41F9-8DAD-BF7C23953E0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96" t="9119" r="15030" b="9118"/>
          <a:stretch/>
        </p:blipFill>
        <p:spPr>
          <a:xfrm flipH="1">
            <a:off x="285974" y="2650025"/>
            <a:ext cx="986118" cy="2514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F3E47C5-0B17-4B25-9C93-D68E5E0A96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9" t="9147" r="50301" b="9090"/>
          <a:stretch/>
        </p:blipFill>
        <p:spPr>
          <a:xfrm flipH="1">
            <a:off x="10895012" y="2820544"/>
            <a:ext cx="1212630" cy="2676708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35E40FBF-71B9-4DAD-AB9D-A55CD7276643}"/>
              </a:ext>
            </a:extLst>
          </p:cNvPr>
          <p:cNvGrpSpPr/>
          <p:nvPr/>
        </p:nvGrpSpPr>
        <p:grpSpPr>
          <a:xfrm>
            <a:off x="1643059" y="1769697"/>
            <a:ext cx="4181813" cy="1859067"/>
            <a:chOff x="1643059" y="2428182"/>
            <a:chExt cx="4181813" cy="1859067"/>
          </a:xfrm>
        </p:grpSpPr>
        <p:sp>
          <p:nvSpPr>
            <p:cNvPr id="7" name="Speech Bubble: Oval 6">
              <a:extLst>
                <a:ext uri="{FF2B5EF4-FFF2-40B4-BE49-F238E27FC236}">
                  <a16:creationId xmlns:a16="http://schemas.microsoft.com/office/drawing/2014/main" id="{05C48E89-0A83-4DDE-BA2E-52614A83764E}"/>
                </a:ext>
              </a:extLst>
            </p:cNvPr>
            <p:cNvSpPr/>
            <p:nvPr/>
          </p:nvSpPr>
          <p:spPr>
            <a:xfrm rot="5031469" flipH="1">
              <a:off x="2804432" y="1266809"/>
              <a:ext cx="1859067" cy="4181813"/>
            </a:xfrm>
            <a:prstGeom prst="wedgeEllipseCallou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666787E-E56E-4B19-945B-117EBD4C8FB6}"/>
                </a:ext>
              </a:extLst>
            </p:cNvPr>
            <p:cNvSpPr/>
            <p:nvPr/>
          </p:nvSpPr>
          <p:spPr>
            <a:xfrm>
              <a:off x="2055812" y="2834495"/>
              <a:ext cx="3221545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ক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্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র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য়ম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ূ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ল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্যের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চেয়ে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বিক্রয়মূল্য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বেশি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হলে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লাভ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হবে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BC7F17C-4BCC-40A9-A8F7-A2F6CA031E46}"/>
              </a:ext>
            </a:extLst>
          </p:cNvPr>
          <p:cNvGrpSpPr/>
          <p:nvPr/>
        </p:nvGrpSpPr>
        <p:grpSpPr>
          <a:xfrm flipH="1">
            <a:off x="6025525" y="1676400"/>
            <a:ext cx="4356720" cy="2410270"/>
            <a:chOff x="1643059" y="2428182"/>
            <a:chExt cx="4181813" cy="1859067"/>
          </a:xfrm>
        </p:grpSpPr>
        <p:sp>
          <p:nvSpPr>
            <p:cNvPr id="10" name="Speech Bubble: Oval 9">
              <a:extLst>
                <a:ext uri="{FF2B5EF4-FFF2-40B4-BE49-F238E27FC236}">
                  <a16:creationId xmlns:a16="http://schemas.microsoft.com/office/drawing/2014/main" id="{BA2F5FDD-D060-4610-84D6-EB4CFC144C87}"/>
                </a:ext>
              </a:extLst>
            </p:cNvPr>
            <p:cNvSpPr/>
            <p:nvPr/>
          </p:nvSpPr>
          <p:spPr>
            <a:xfrm rot="5031469" flipH="1">
              <a:off x="2804432" y="1266809"/>
              <a:ext cx="1859067" cy="4181813"/>
            </a:xfrm>
            <a:prstGeom prst="wedgeEllipseCallou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637D6FA-9BE3-4711-967A-E27505AA1F3F}"/>
                </a:ext>
              </a:extLst>
            </p:cNvPr>
            <p:cNvSpPr/>
            <p:nvPr/>
          </p:nvSpPr>
          <p:spPr>
            <a:xfrm>
              <a:off x="2077539" y="2904128"/>
              <a:ext cx="3576239" cy="73591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ক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্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র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য়ম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ূ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ল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্যের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চেয়ে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বিক্রয়মূল্য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কম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হলে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ক্ষতি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হবে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0F73C87D-4E79-4C45-BE9F-6AF2649AE16F}"/>
              </a:ext>
            </a:extLst>
          </p:cNvPr>
          <p:cNvSpPr txBox="1"/>
          <p:nvPr/>
        </p:nvSpPr>
        <p:spPr>
          <a:xfrm>
            <a:off x="1917932" y="2763865"/>
            <a:ext cx="8583613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লাভ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=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বিক্রয়মূল্য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–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ক্রয়মূল্য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(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যখন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বিক্রয়মূল্য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&gt;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ক্রয়মূল্য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50B60D8-8C5E-4BBD-91EA-BFA75C7BF86E}"/>
              </a:ext>
            </a:extLst>
          </p:cNvPr>
          <p:cNvSpPr txBox="1"/>
          <p:nvPr/>
        </p:nvSpPr>
        <p:spPr>
          <a:xfrm>
            <a:off x="1915072" y="3660944"/>
            <a:ext cx="8583613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ক্ষতি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=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ক্রয়মূল্য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–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বিক্রয়মূল্য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(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যখন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বিক্রয়মূল্য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&lt;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ক্রয়মূল্য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158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6104</TotalTime>
  <Words>721</Words>
  <Application>Microsoft Office PowerPoint</Application>
  <PresentationFormat>Custom</PresentationFormat>
  <Paragraphs>128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Calibri</vt:lpstr>
      <vt:lpstr>Cambria Math</vt:lpstr>
      <vt:lpstr>Harlow Solid Italic</vt:lpstr>
      <vt:lpstr>NikoshBAN</vt:lpstr>
      <vt:lpstr>Symbol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MUSHFIKAH</dc:creator>
  <cp:lastModifiedBy>Huzayfa LC</cp:lastModifiedBy>
  <cp:revision>430</cp:revision>
  <dcterms:created xsi:type="dcterms:W3CDTF">2006-08-16T00:00:00Z</dcterms:created>
  <dcterms:modified xsi:type="dcterms:W3CDTF">2026-07-31T03:21:57Z</dcterms:modified>
</cp:coreProperties>
</file>