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7"/>
  </p:notesMasterIdLst>
  <p:sldIdLst>
    <p:sldId id="278" r:id="rId2"/>
    <p:sldId id="257" r:id="rId3"/>
    <p:sldId id="304" r:id="rId4"/>
    <p:sldId id="305" r:id="rId5"/>
    <p:sldId id="270" r:id="rId6"/>
    <p:sldId id="273" r:id="rId7"/>
    <p:sldId id="271" r:id="rId8"/>
    <p:sldId id="306" r:id="rId9"/>
    <p:sldId id="301" r:id="rId10"/>
    <p:sldId id="272" r:id="rId11"/>
    <p:sldId id="303" r:id="rId12"/>
    <p:sldId id="274" r:id="rId13"/>
    <p:sldId id="300" r:id="rId14"/>
    <p:sldId id="269" r:id="rId15"/>
    <p:sldId id="29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91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75F7B-D1D2-4CBB-8E08-14FFD093612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B39E4-D667-4F04-81F6-21EFC70C9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33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3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85749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694792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531310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4867073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84671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70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43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89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7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5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2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6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5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3/5/2026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0CF819-7D84-412D-8F3C-F1032D00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22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763" y="1083212"/>
            <a:ext cx="4740812" cy="5555260"/>
          </a:xfrm>
          <a:prstGeom prst="rect">
            <a:avLst/>
          </a:prstGeom>
        </p:spPr>
      </p:pic>
      <p:sp>
        <p:nvSpPr>
          <p:cNvPr id="8" name="Title 14"/>
          <p:cNvSpPr txBox="1">
            <a:spLocks/>
          </p:cNvSpPr>
          <p:nvPr/>
        </p:nvSpPr>
        <p:spPr>
          <a:xfrm>
            <a:off x="201637" y="0"/>
            <a:ext cx="5181600" cy="2438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dirty="0">
                <a:solidFill>
                  <a:srgbClr val="002060"/>
                </a:solidFill>
              </a:rPr>
              <a:t>السلام عليكم ورحمة الله</a:t>
            </a:r>
            <a:r>
              <a:rPr lang="bn-BD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01638" y="3429000"/>
            <a:ext cx="6106390" cy="3209472"/>
          </a:xfrm>
          <a:prstGeom prst="ellipse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8800" b="1" dirty="0">
                <a:solidFill>
                  <a:srgbClr val="002060"/>
                </a:solidFill>
              </a:rPr>
              <a:t>اَهْلاً وَسَهْلاً</a:t>
            </a:r>
            <a:endParaRPr lang="en-US" sz="8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9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B12F48F-606F-6BF5-271A-133F31325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39FA05C-3B83-FE06-64FA-16D7D656A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464" y="1611049"/>
            <a:ext cx="7950598" cy="34109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C5DBCA3-2609-EFFE-DE12-7336836F4B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464" y="5023929"/>
            <a:ext cx="8117072" cy="15965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A53B22-5482-9555-B01F-DC760F4CD3E8}"/>
              </a:ext>
            </a:extLst>
          </p:cNvPr>
          <p:cNvSpPr txBox="1"/>
          <p:nvPr/>
        </p:nvSpPr>
        <p:spPr>
          <a:xfrm>
            <a:off x="3305908" y="590843"/>
            <a:ext cx="3899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F0"/>
                </a:solidFill>
              </a:rPr>
              <a:t>ক্রোধ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এর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অপকারিতা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35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A7BA2E6-A758-6B12-9639-C3F105197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xmlns="" id="{DA897E95-C4AF-375F-2482-597102432D94}"/>
              </a:ext>
            </a:extLst>
          </p:cNvPr>
          <p:cNvSpPr/>
          <p:nvPr/>
        </p:nvSpPr>
        <p:spPr>
          <a:xfrm>
            <a:off x="1547446" y="1125415"/>
            <a:ext cx="6457071" cy="1280160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xmlns="" id="{C24A9BC9-6182-2931-B783-EE34E0068FC4}"/>
              </a:ext>
            </a:extLst>
          </p:cNvPr>
          <p:cNvSpPr/>
          <p:nvPr/>
        </p:nvSpPr>
        <p:spPr>
          <a:xfrm>
            <a:off x="1434904" y="1005840"/>
            <a:ext cx="3573194" cy="759655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দলীয়</a:t>
            </a:r>
            <a:r>
              <a:rPr lang="en-US" sz="3200" dirty="0"/>
              <a:t> </a:t>
            </a:r>
            <a:r>
              <a:rPr lang="en-US" sz="3200" dirty="0" err="1"/>
              <a:t>কাজ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006E186-FD49-ABDE-63D5-72A8A9F0530D}"/>
              </a:ext>
            </a:extLst>
          </p:cNvPr>
          <p:cNvSpPr txBox="1"/>
          <p:nvPr/>
        </p:nvSpPr>
        <p:spPr>
          <a:xfrm>
            <a:off x="1306103" y="4707785"/>
            <a:ext cx="9369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B050"/>
                </a:solidFill>
              </a:rPr>
              <a:t>রাগ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নিয়ন্ত্রণের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পাঁচটি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কৌশল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লিখ</a:t>
            </a:r>
            <a:r>
              <a:rPr lang="en-US" sz="4400" dirty="0">
                <a:solidFill>
                  <a:srgbClr val="00B050"/>
                </a:solidFill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CA4CE6E-ECEB-DD7B-ED47-9ED82B84EAAD}"/>
              </a:ext>
            </a:extLst>
          </p:cNvPr>
          <p:cNvSpPr txBox="1"/>
          <p:nvPr/>
        </p:nvSpPr>
        <p:spPr>
          <a:xfrm>
            <a:off x="2101932" y="3429000"/>
            <a:ext cx="6935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পাঁচজন</a:t>
            </a:r>
            <a:r>
              <a:rPr lang="en-US" sz="4000" dirty="0"/>
              <a:t> </a:t>
            </a:r>
            <a:r>
              <a:rPr lang="en-US" sz="4000" dirty="0" err="1"/>
              <a:t>করে</a:t>
            </a:r>
            <a:r>
              <a:rPr lang="en-US" sz="4000" dirty="0"/>
              <a:t> </a:t>
            </a:r>
            <a:r>
              <a:rPr lang="en-US" sz="4000" dirty="0" err="1"/>
              <a:t>দলবদ্ধ</a:t>
            </a:r>
            <a:r>
              <a:rPr lang="en-US" sz="4000" dirty="0"/>
              <a:t> </a:t>
            </a:r>
            <a:r>
              <a:rPr lang="en-US" sz="4000" dirty="0" err="1"/>
              <a:t>হয়ে</a:t>
            </a:r>
            <a:r>
              <a:rPr lang="en-US" sz="4000" dirty="0"/>
              <a:t> </a:t>
            </a:r>
            <a:r>
              <a:rPr lang="en-US" sz="4000" dirty="0" err="1"/>
              <a:t>বস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2679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C68445E-9578-B9A5-7DE7-F8321F237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F4981F39-ADB6-5D0D-4DDD-38A543E66C05}"/>
              </a:ext>
            </a:extLst>
          </p:cNvPr>
          <p:cNvSpPr/>
          <p:nvPr/>
        </p:nvSpPr>
        <p:spPr>
          <a:xfrm>
            <a:off x="1603717" y="1526662"/>
            <a:ext cx="7188591" cy="506302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err="1"/>
              <a:t>আউযুবিল্লাহি</a:t>
            </a:r>
            <a:r>
              <a:rPr lang="en-US" sz="2400" dirty="0"/>
              <a:t> </a:t>
            </a:r>
            <a:r>
              <a:rPr lang="en-US" sz="2400" dirty="0" err="1"/>
              <a:t>মিনসসাইতানির</a:t>
            </a:r>
            <a:r>
              <a:rPr lang="en-US" sz="2400" dirty="0"/>
              <a:t> </a:t>
            </a:r>
            <a:r>
              <a:rPr lang="en-US" sz="2400" dirty="0" err="1"/>
              <a:t>রাজীম</a:t>
            </a:r>
            <a:r>
              <a:rPr lang="en-US" sz="2400" dirty="0"/>
              <a:t> </a:t>
            </a:r>
            <a:r>
              <a:rPr lang="en-US" sz="2400" dirty="0" err="1"/>
              <a:t>পড়া</a:t>
            </a:r>
            <a:endParaRPr lang="en-US" sz="2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err="1"/>
              <a:t>নিরবতা</a:t>
            </a:r>
            <a:r>
              <a:rPr lang="en-US" sz="2400" dirty="0"/>
              <a:t> </a:t>
            </a:r>
            <a:r>
              <a:rPr lang="en-US" sz="2400" dirty="0" err="1"/>
              <a:t>অবলম্বন</a:t>
            </a:r>
            <a:r>
              <a:rPr lang="en-US" sz="2400" dirty="0"/>
              <a:t> </a:t>
            </a:r>
            <a:r>
              <a:rPr lang="en-US" sz="2400" dirty="0" err="1"/>
              <a:t>করা</a:t>
            </a:r>
            <a:endParaRPr lang="en-US" sz="2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err="1"/>
              <a:t>দাঁড়িয়ে</a:t>
            </a:r>
            <a:r>
              <a:rPr lang="en-US" sz="2400" dirty="0"/>
              <a:t> </a:t>
            </a:r>
            <a:r>
              <a:rPr lang="en-US" sz="2400" dirty="0" err="1"/>
              <a:t>থাকলে</a:t>
            </a:r>
            <a:r>
              <a:rPr lang="en-US" sz="2400" dirty="0"/>
              <a:t> </a:t>
            </a:r>
            <a:r>
              <a:rPr lang="en-US" sz="2400" dirty="0" err="1"/>
              <a:t>বসে</a:t>
            </a:r>
            <a:r>
              <a:rPr lang="en-US" sz="2400" dirty="0"/>
              <a:t> </a:t>
            </a:r>
            <a:r>
              <a:rPr lang="en-US" sz="2400" dirty="0" err="1"/>
              <a:t>যাওয়া</a:t>
            </a:r>
            <a:endParaRPr lang="en-US" sz="2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err="1"/>
              <a:t>বসে</a:t>
            </a:r>
            <a:r>
              <a:rPr lang="en-US" sz="2400" dirty="0"/>
              <a:t> </a:t>
            </a:r>
            <a:r>
              <a:rPr lang="en-US" sz="2400" dirty="0" err="1"/>
              <a:t>থাকলে</a:t>
            </a:r>
            <a:r>
              <a:rPr lang="en-US" sz="2400" dirty="0"/>
              <a:t> </a:t>
            </a:r>
            <a:r>
              <a:rPr lang="en-US" sz="2400" dirty="0" err="1"/>
              <a:t>শুয়ে</a:t>
            </a:r>
            <a:r>
              <a:rPr lang="en-US" sz="2400" dirty="0"/>
              <a:t> </a:t>
            </a:r>
            <a:r>
              <a:rPr lang="en-US" sz="2400" dirty="0" err="1"/>
              <a:t>যাওয়া</a:t>
            </a:r>
            <a:endParaRPr lang="en-US" sz="2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err="1"/>
              <a:t>অজু</a:t>
            </a:r>
            <a:r>
              <a:rPr lang="en-US" sz="2400" dirty="0"/>
              <a:t> </a:t>
            </a:r>
            <a:r>
              <a:rPr lang="en-US" sz="2400" dirty="0" err="1"/>
              <a:t>করা</a:t>
            </a:r>
            <a:endParaRPr lang="en-US" sz="2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err="1"/>
              <a:t>পরিনতির</a:t>
            </a:r>
            <a:r>
              <a:rPr lang="en-US" sz="2400" dirty="0"/>
              <a:t> </a:t>
            </a:r>
            <a:r>
              <a:rPr lang="en-US" sz="2400" dirty="0" err="1"/>
              <a:t>কথা</a:t>
            </a:r>
            <a:r>
              <a:rPr lang="en-US" sz="2400" dirty="0"/>
              <a:t> </a:t>
            </a:r>
            <a:r>
              <a:rPr lang="en-US" sz="2400" dirty="0" err="1"/>
              <a:t>করা</a:t>
            </a:r>
            <a:r>
              <a:rPr lang="en-US" sz="2400" dirty="0"/>
              <a:t>।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595A760F-6994-93F4-78D6-3C024A40011F}"/>
              </a:ext>
            </a:extLst>
          </p:cNvPr>
          <p:cNvSpPr/>
          <p:nvPr/>
        </p:nvSpPr>
        <p:spPr>
          <a:xfrm>
            <a:off x="1842867" y="268316"/>
            <a:ext cx="5528603" cy="10399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70C0"/>
                </a:solidFill>
              </a:rPr>
              <a:t>রাগ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দমনের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উপায়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070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F3491C3-9EF4-6C4A-3F28-C6B6C84FA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4C78E7-1EE7-59D0-BEF3-9933FD331000}"/>
              </a:ext>
            </a:extLst>
          </p:cNvPr>
          <p:cNvSpPr txBox="1"/>
          <p:nvPr/>
        </p:nvSpPr>
        <p:spPr>
          <a:xfrm>
            <a:off x="3291840" y="717452"/>
            <a:ext cx="254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মুল্যায়ন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DB11A958-60E8-CC94-F39D-0DED695B5067}"/>
              </a:ext>
            </a:extLst>
          </p:cNvPr>
          <p:cNvSpPr/>
          <p:nvPr/>
        </p:nvSpPr>
        <p:spPr>
          <a:xfrm>
            <a:off x="1420837" y="1885071"/>
            <a:ext cx="8876714" cy="36435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dirty="0" err="1"/>
              <a:t>আবু</a:t>
            </a:r>
            <a:r>
              <a:rPr lang="en-US" sz="2400" dirty="0"/>
              <a:t> </a:t>
            </a:r>
            <a:r>
              <a:rPr lang="en-US" sz="2400" dirty="0" err="1"/>
              <a:t>হুরায়রা</a:t>
            </a:r>
            <a:r>
              <a:rPr lang="en-US" sz="2400" dirty="0"/>
              <a:t> </a:t>
            </a:r>
            <a:r>
              <a:rPr lang="en-US" sz="2400" dirty="0" err="1"/>
              <a:t>রা</a:t>
            </a:r>
            <a:r>
              <a:rPr lang="en-US" sz="2400" dirty="0"/>
              <a:t>. </a:t>
            </a:r>
            <a:r>
              <a:rPr lang="en-US" sz="2400" dirty="0" err="1"/>
              <a:t>কে</a:t>
            </a:r>
            <a:r>
              <a:rPr lang="en-US" sz="2400" dirty="0"/>
              <a:t> </a:t>
            </a:r>
            <a:r>
              <a:rPr lang="en-US" sz="2400" dirty="0" err="1"/>
              <a:t>ছিলেন</a:t>
            </a:r>
            <a:r>
              <a:rPr lang="en-US" sz="2400" dirty="0"/>
              <a:t> ?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dirty="0" err="1"/>
              <a:t>হাদিসখানা</a:t>
            </a:r>
            <a:r>
              <a:rPr lang="en-US" sz="2400" dirty="0"/>
              <a:t> </a:t>
            </a:r>
            <a:r>
              <a:rPr lang="en-US" sz="2400" dirty="0" err="1"/>
              <a:t>সিহাসিত্তার</a:t>
            </a:r>
            <a:r>
              <a:rPr lang="en-US" sz="2400" dirty="0"/>
              <a:t> </a:t>
            </a:r>
            <a:r>
              <a:rPr lang="en-US" sz="2400" dirty="0" err="1"/>
              <a:t>কোন</a:t>
            </a:r>
            <a:r>
              <a:rPr lang="en-US" sz="2400" dirty="0"/>
              <a:t> </a:t>
            </a:r>
            <a:r>
              <a:rPr lang="en-US" sz="2400" dirty="0" err="1"/>
              <a:t>কিতাব</a:t>
            </a:r>
            <a:r>
              <a:rPr lang="en-US" sz="2400" dirty="0"/>
              <a:t> </a:t>
            </a:r>
            <a:r>
              <a:rPr lang="en-US" sz="2400" dirty="0" err="1"/>
              <a:t>থেকে</a:t>
            </a:r>
            <a:r>
              <a:rPr lang="en-US" sz="2400" dirty="0"/>
              <a:t> </a:t>
            </a:r>
            <a:r>
              <a:rPr lang="en-US" sz="2400" dirty="0" err="1"/>
              <a:t>নেওয়া</a:t>
            </a:r>
            <a:r>
              <a:rPr lang="en-US" sz="2400" dirty="0"/>
              <a:t> </a:t>
            </a:r>
            <a:r>
              <a:rPr lang="en-US" sz="2400" dirty="0" err="1"/>
              <a:t>হয়েছে</a:t>
            </a:r>
            <a:r>
              <a:rPr lang="en-US" sz="2400" dirty="0"/>
              <a:t>?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dirty="0" err="1"/>
              <a:t>দাঁড়ানো</a:t>
            </a:r>
            <a:r>
              <a:rPr lang="en-US" sz="2400" dirty="0"/>
              <a:t> </a:t>
            </a:r>
            <a:r>
              <a:rPr lang="en-US" sz="2400" dirty="0" err="1"/>
              <a:t>অবস্থায়</a:t>
            </a:r>
            <a:r>
              <a:rPr lang="en-US" sz="2400" dirty="0"/>
              <a:t> </a:t>
            </a:r>
            <a:r>
              <a:rPr lang="en-US" sz="2400" dirty="0" err="1"/>
              <a:t>রাগ</a:t>
            </a:r>
            <a:r>
              <a:rPr lang="en-US" sz="2400" dirty="0"/>
              <a:t> </a:t>
            </a:r>
            <a:r>
              <a:rPr lang="en-US" sz="2400" dirty="0" err="1"/>
              <a:t>আসলে</a:t>
            </a:r>
            <a:r>
              <a:rPr lang="en-US" sz="2400" dirty="0"/>
              <a:t> </a:t>
            </a:r>
            <a:r>
              <a:rPr lang="en-US" sz="2400" dirty="0" err="1"/>
              <a:t>কী</a:t>
            </a:r>
            <a:r>
              <a:rPr lang="en-US" sz="2400" dirty="0"/>
              <a:t> </a:t>
            </a:r>
            <a:r>
              <a:rPr lang="en-US" sz="2400" dirty="0" err="1"/>
              <a:t>করা</a:t>
            </a:r>
            <a:r>
              <a:rPr lang="en-US" sz="2400" dirty="0"/>
              <a:t> </a:t>
            </a:r>
            <a:r>
              <a:rPr lang="en-US" sz="2400" dirty="0" err="1"/>
              <a:t>উচিত</a:t>
            </a:r>
            <a:r>
              <a:rPr lang="en-US" sz="2400" dirty="0"/>
              <a:t>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7972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1513" y="1119081"/>
            <a:ext cx="3066367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GB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GB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8176"/>
            <a:ext cx="5026487" cy="227171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FDD819DB-1BE3-A035-B267-C4726E67B90C}"/>
              </a:ext>
            </a:extLst>
          </p:cNvPr>
          <p:cNvSpPr/>
          <p:nvPr/>
        </p:nvSpPr>
        <p:spPr>
          <a:xfrm>
            <a:off x="1811800" y="3654112"/>
            <a:ext cx="5852159" cy="2138289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3600" dirty="0" err="1"/>
              <a:t>রাগ</a:t>
            </a:r>
            <a:r>
              <a:rPr lang="en-US" sz="3600" dirty="0"/>
              <a:t> </a:t>
            </a:r>
            <a:r>
              <a:rPr lang="en-US" sz="3600" dirty="0" err="1"/>
              <a:t>নিয়ন্ত্রনের</a:t>
            </a:r>
            <a:r>
              <a:rPr lang="en-US" sz="3600" dirty="0"/>
              <a:t> </a:t>
            </a:r>
            <a:r>
              <a:rPr lang="en-US" sz="3600" dirty="0" err="1"/>
              <a:t>পাঁচটি</a:t>
            </a:r>
            <a:r>
              <a:rPr lang="en-US" sz="3600" dirty="0"/>
              <a:t> </a:t>
            </a:r>
          </a:p>
          <a:p>
            <a:pPr algn="ctr">
              <a:lnSpc>
                <a:spcPct val="200000"/>
              </a:lnSpc>
            </a:pPr>
            <a:r>
              <a:rPr lang="en-US" sz="3600" dirty="0" err="1"/>
              <a:t>উপায়</a:t>
            </a:r>
            <a:r>
              <a:rPr lang="en-US" sz="3600" dirty="0"/>
              <a:t> </a:t>
            </a:r>
            <a:r>
              <a:rPr lang="en-US" sz="3600" dirty="0" err="1"/>
              <a:t>লিখে</a:t>
            </a:r>
            <a:r>
              <a:rPr lang="en-US" sz="3600" dirty="0"/>
              <a:t> </a:t>
            </a:r>
            <a:r>
              <a:rPr lang="en-US" sz="3600" dirty="0" err="1"/>
              <a:t>আনবে</a:t>
            </a:r>
            <a:r>
              <a:rPr lang="en-US" sz="36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12639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1977" y="156688"/>
            <a:ext cx="9070922" cy="75151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86612DB-8B47-31E8-58EE-16CF2F78A6EB}"/>
              </a:ext>
            </a:extLst>
          </p:cNvPr>
          <p:cNvSpPr txBox="1"/>
          <p:nvPr/>
        </p:nvSpPr>
        <p:spPr>
          <a:xfrm>
            <a:off x="5694004" y="4445391"/>
            <a:ext cx="4932593" cy="147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/>
              <a:t>পরবর্তি</a:t>
            </a:r>
            <a:r>
              <a:rPr lang="en-US" sz="3200" dirty="0"/>
              <a:t> </a:t>
            </a:r>
            <a:r>
              <a:rPr lang="en-US" sz="3200" dirty="0" err="1"/>
              <a:t>ক্লাসে</a:t>
            </a:r>
            <a:r>
              <a:rPr lang="en-US" sz="3200" dirty="0"/>
              <a:t> </a:t>
            </a:r>
            <a:r>
              <a:rPr lang="en-US" sz="3200" dirty="0" err="1"/>
              <a:t>আবার</a:t>
            </a:r>
            <a:r>
              <a:rPr lang="en-US" sz="3200" dirty="0"/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/>
              <a:t>দেখা</a:t>
            </a:r>
            <a:r>
              <a:rPr lang="en-US" sz="3200" dirty="0"/>
              <a:t> </a:t>
            </a:r>
            <a:r>
              <a:rPr lang="en-US" sz="3200" dirty="0" err="1"/>
              <a:t>হবে</a:t>
            </a:r>
            <a:r>
              <a:rPr lang="en-US" sz="3200" dirty="0"/>
              <a:t>.......</a:t>
            </a:r>
            <a:r>
              <a:rPr lang="en-US" sz="3200" dirty="0" err="1"/>
              <a:t>ইনশাআল্লাহ</a:t>
            </a:r>
            <a:endParaRPr lang="en-US" sz="3200" dirty="0"/>
          </a:p>
        </p:txBody>
      </p:sp>
      <p:sp>
        <p:nvSpPr>
          <p:cNvPr id="3" name="Title 14">
            <a:extLst>
              <a:ext uri="{FF2B5EF4-FFF2-40B4-BE49-F238E27FC236}">
                <a16:creationId xmlns:a16="http://schemas.microsoft.com/office/drawing/2014/main" xmlns="" id="{7C5963C9-4716-748A-E643-F4BB7F63AAB6}"/>
              </a:ext>
            </a:extLst>
          </p:cNvPr>
          <p:cNvSpPr txBox="1">
            <a:spLocks/>
          </p:cNvSpPr>
          <p:nvPr/>
        </p:nvSpPr>
        <p:spPr>
          <a:xfrm>
            <a:off x="5618794" y="941810"/>
            <a:ext cx="4586068" cy="22837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dirty="0">
                <a:solidFill>
                  <a:srgbClr val="FF0000"/>
                </a:solidFill>
              </a:rPr>
              <a:t> </a:t>
            </a:r>
            <a:r>
              <a:rPr lang="ar-SA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شكرا لكم</a:t>
            </a:r>
            <a:r>
              <a:rPr lang="bn-BD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343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V="1">
            <a:off x="1986720" y="3408098"/>
            <a:ext cx="674317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মো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কাউসার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তালুকদার</a:t>
            </a:r>
            <a:endParaRPr lang="en-US" sz="4000" dirty="0">
              <a:solidFill>
                <a:prstClr val="black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lvl="0" algn="ctr">
              <a:defRPr/>
            </a:pP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পদবী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: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সহকারী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মৌলভী</a:t>
            </a:r>
            <a:r>
              <a:rPr lang="en-US" sz="40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</a:p>
          <a:p>
            <a:pPr lvl="0" algn="ctr">
              <a:defRPr/>
            </a:pP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দেওড়া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আজগরিয়া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দাখিল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মাদ্রসা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বরুড়া</a:t>
            </a: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,</a:t>
            </a:r>
            <a:r>
              <a:rPr lang="en-US" sz="3600" dirty="0" err="1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কুমিল্লা</a:t>
            </a:r>
            <a:endParaRPr lang="en-US" sz="3600" dirty="0">
              <a:solidFill>
                <a:prstClr val="black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মোবাইল-০১৮৬৩২৪৬৭৩৭</a:t>
            </a:r>
            <a:endParaRPr lang="en-US" sz="3600" dirty="0">
              <a:solidFill>
                <a:prstClr val="black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9BC806E8-38B4-1E46-DA8F-6E34604B6F30}"/>
              </a:ext>
            </a:extLst>
          </p:cNvPr>
          <p:cNvSpPr/>
          <p:nvPr/>
        </p:nvSpPr>
        <p:spPr>
          <a:xfrm>
            <a:off x="368710" y="2806911"/>
            <a:ext cx="2625213" cy="839971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E64B13B-F82F-46FE-8782-EB0CF3EFB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753" y="36939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853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29D8B6E-0D40-6CCE-C173-B50D50C07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6D8E7C-30BC-C3F2-4F20-BBF514193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588" y="760555"/>
            <a:ext cx="3728161" cy="4860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4D3DFB-050C-7ECA-AE51-94E304201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8691"/>
            <a:ext cx="3803480" cy="32722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190FFE2-D3A4-376C-9392-8D64DB06D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7" r="20675"/>
          <a:stretch>
            <a:fillRect/>
          </a:stretch>
        </p:blipFill>
        <p:spPr>
          <a:xfrm>
            <a:off x="4486921" y="3191012"/>
            <a:ext cx="3803480" cy="3396020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xmlns="" id="{EB3127E8-FF2D-3B2E-86E6-81BB52E1CDC1}"/>
              </a:ext>
            </a:extLst>
          </p:cNvPr>
          <p:cNvSpPr/>
          <p:nvPr/>
        </p:nvSpPr>
        <p:spPr>
          <a:xfrm>
            <a:off x="95002" y="476396"/>
            <a:ext cx="3613475" cy="266849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err="1"/>
              <a:t>রাগে</a:t>
            </a:r>
            <a:r>
              <a:rPr lang="en-US" sz="3200" dirty="0"/>
              <a:t> </a:t>
            </a:r>
            <a:r>
              <a:rPr lang="en-US" sz="3200" dirty="0" err="1"/>
              <a:t>কান্না</a:t>
            </a:r>
            <a:r>
              <a:rPr lang="en-US" sz="3200" dirty="0"/>
              <a:t> </a:t>
            </a:r>
            <a:r>
              <a:rPr lang="en-US" sz="3200" dirty="0" err="1"/>
              <a:t>করছে</a:t>
            </a:r>
            <a:endParaRPr lang="en-US" sz="3200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452E2EFE-ECFB-5119-4E83-F5A0AF2C322B}"/>
              </a:ext>
            </a:extLst>
          </p:cNvPr>
          <p:cNvSpPr/>
          <p:nvPr/>
        </p:nvSpPr>
        <p:spPr>
          <a:xfrm>
            <a:off x="4165672" y="522514"/>
            <a:ext cx="3613475" cy="266849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/>
              <a:t>রাগে</a:t>
            </a:r>
            <a:r>
              <a:rPr lang="en-US" sz="2000" dirty="0"/>
              <a:t> </a:t>
            </a:r>
            <a:r>
              <a:rPr lang="en-US" sz="2000" dirty="0" err="1"/>
              <a:t>উত্তেজিত</a:t>
            </a:r>
            <a:r>
              <a:rPr lang="en-US" sz="2000" dirty="0"/>
              <a:t> </a:t>
            </a:r>
            <a:r>
              <a:rPr lang="en-US" sz="2000" dirty="0" err="1"/>
              <a:t>হয়ে</a:t>
            </a:r>
            <a:r>
              <a:rPr lang="en-US" sz="2000" dirty="0"/>
              <a:t> </a:t>
            </a:r>
            <a:r>
              <a:rPr lang="en-US" sz="2000" dirty="0" err="1"/>
              <a:t>ঘুষি</a:t>
            </a:r>
            <a:r>
              <a:rPr lang="en-US" sz="2000" dirty="0"/>
              <a:t> </a:t>
            </a:r>
            <a:r>
              <a:rPr lang="en-US" sz="2000" dirty="0" err="1"/>
              <a:t>মারার</a:t>
            </a:r>
            <a:r>
              <a:rPr lang="en-US" sz="2000" dirty="0"/>
              <a:t> </a:t>
            </a:r>
            <a:r>
              <a:rPr lang="en-US" sz="2000" dirty="0" err="1"/>
              <a:t>চেষ্ঠা</a:t>
            </a:r>
            <a:r>
              <a:rPr lang="en-US" sz="2000" dirty="0"/>
              <a:t> </a:t>
            </a:r>
            <a:r>
              <a:rPr lang="en-US" sz="2000" dirty="0" err="1"/>
              <a:t>করছে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241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43176F2-34D5-B65F-BFF4-464ABE24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3866248-8F91-1AE6-C9AA-287C58428075}"/>
              </a:ext>
            </a:extLst>
          </p:cNvPr>
          <p:cNvSpPr txBox="1"/>
          <p:nvPr/>
        </p:nvSpPr>
        <p:spPr>
          <a:xfrm>
            <a:off x="2028256" y="381034"/>
            <a:ext cx="6836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/>
              <a:t>আজকের</a:t>
            </a:r>
            <a:r>
              <a:rPr lang="en-US" sz="6600" dirty="0"/>
              <a:t> </a:t>
            </a:r>
            <a:r>
              <a:rPr lang="en-US" sz="6600" dirty="0" err="1"/>
              <a:t>পাঠ</a:t>
            </a:r>
            <a:endParaRPr lang="en-US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725F0FF-29B8-653E-FF41-76EF5D4662C4}"/>
              </a:ext>
            </a:extLst>
          </p:cNvPr>
          <p:cNvSpPr txBox="1"/>
          <p:nvPr/>
        </p:nvSpPr>
        <p:spPr>
          <a:xfrm>
            <a:off x="2028256" y="2744280"/>
            <a:ext cx="6499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rgbClr val="FF0000"/>
                </a:solidFill>
              </a:rPr>
              <a:t>ক্রোধ</a:t>
            </a:r>
            <a:r>
              <a:rPr lang="en-US" sz="7200" dirty="0">
                <a:solidFill>
                  <a:srgbClr val="FF0000"/>
                </a:solidFill>
              </a:rPr>
              <a:t> </a:t>
            </a:r>
            <a:r>
              <a:rPr lang="en-US" sz="7200" dirty="0" err="1">
                <a:solidFill>
                  <a:srgbClr val="FF0000"/>
                </a:solidFill>
              </a:rPr>
              <a:t>বা</a:t>
            </a:r>
            <a:r>
              <a:rPr lang="en-US" sz="7200" dirty="0">
                <a:solidFill>
                  <a:srgbClr val="FF0000"/>
                </a:solidFill>
              </a:rPr>
              <a:t> </a:t>
            </a:r>
            <a:r>
              <a:rPr lang="en-US" sz="7200" dirty="0" err="1">
                <a:solidFill>
                  <a:srgbClr val="FF0000"/>
                </a:solidFill>
              </a:rPr>
              <a:t>রাগ</a:t>
            </a:r>
            <a:r>
              <a:rPr lang="en-US" sz="72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768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38D7264-70CB-A8DB-122A-8BABB420A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12A9082-F6CE-CEF1-DEBE-C3C9053BFC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046" y="662529"/>
            <a:ext cx="4693660" cy="6022088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61DABE19-D11F-85C5-E744-46E3F4804C9C}"/>
              </a:ext>
            </a:extLst>
          </p:cNvPr>
          <p:cNvSpPr/>
          <p:nvPr/>
        </p:nvSpPr>
        <p:spPr>
          <a:xfrm>
            <a:off x="1288210" y="409517"/>
            <a:ext cx="3961878" cy="9182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</a:rPr>
              <a:t>পাঠ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পরিচিতি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D7930E6-F5C3-AAF5-CA81-24AE0CDD5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2" y="4610324"/>
            <a:ext cx="5993539" cy="21851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427E160-A0D3-3ED8-5F0F-16504C0E519B}"/>
              </a:ext>
            </a:extLst>
          </p:cNvPr>
          <p:cNvSpPr/>
          <p:nvPr/>
        </p:nvSpPr>
        <p:spPr>
          <a:xfrm>
            <a:off x="1214772" y="1853779"/>
            <a:ext cx="4248183" cy="22082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C00000"/>
                </a:solidFill>
              </a:rPr>
              <a:t>উনবিংশ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অধ্যায়</a:t>
            </a:r>
            <a:endParaRPr lang="en-US" sz="4000" dirty="0">
              <a:solidFill>
                <a:srgbClr val="C00000"/>
              </a:solidFill>
            </a:endParaRPr>
          </a:p>
          <a:p>
            <a:pPr algn="ctr"/>
            <a:r>
              <a:rPr lang="en-US" sz="4000" dirty="0">
                <a:solidFill>
                  <a:srgbClr val="C00000"/>
                </a:solidFill>
              </a:rPr>
              <a:t>২৪৭ </a:t>
            </a:r>
            <a:r>
              <a:rPr lang="en-US" sz="4000" dirty="0" err="1">
                <a:solidFill>
                  <a:srgbClr val="C00000"/>
                </a:solidFill>
              </a:rPr>
              <a:t>পৃষ্ঠা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40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7630778-9DC0-2CAD-25AF-E790AC9D4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5A58C6D-CABB-C990-E329-F1EA5A0BE4AD}"/>
              </a:ext>
            </a:extLst>
          </p:cNvPr>
          <p:cNvSpPr txBox="1"/>
          <p:nvPr/>
        </p:nvSpPr>
        <p:spPr>
          <a:xfrm>
            <a:off x="2250831" y="379827"/>
            <a:ext cx="2733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B050"/>
                </a:solidFill>
              </a:rPr>
              <a:t>শিখন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ফল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85815D-27AD-5AA4-C856-34D65A3922BD}"/>
              </a:ext>
            </a:extLst>
          </p:cNvPr>
          <p:cNvSpPr txBox="1"/>
          <p:nvPr/>
        </p:nvSpPr>
        <p:spPr>
          <a:xfrm>
            <a:off x="1744394" y="2009757"/>
            <a:ext cx="7974029" cy="4214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 dirty="0" err="1"/>
              <a:t>ক্রোধ</a:t>
            </a:r>
            <a:r>
              <a:rPr lang="en-US" sz="2800" dirty="0"/>
              <a:t> </a:t>
            </a:r>
            <a:r>
              <a:rPr lang="en-US" sz="2800" dirty="0" err="1"/>
              <a:t>কিভাবে</a:t>
            </a:r>
            <a:r>
              <a:rPr lang="en-US" sz="2800" dirty="0"/>
              <a:t> </a:t>
            </a:r>
            <a:r>
              <a:rPr lang="en-US" sz="2800" dirty="0" err="1"/>
              <a:t>সৃষ্টি</a:t>
            </a:r>
            <a:r>
              <a:rPr lang="en-US" sz="2800" dirty="0"/>
              <a:t> </a:t>
            </a:r>
            <a:r>
              <a:rPr lang="en-US" sz="2800" dirty="0" err="1"/>
              <a:t>হয়</a:t>
            </a:r>
            <a:r>
              <a:rPr lang="en-US" sz="2800" dirty="0"/>
              <a:t> </a:t>
            </a:r>
            <a:r>
              <a:rPr lang="en-US" sz="2800" dirty="0" err="1"/>
              <a:t>বলতে</a:t>
            </a:r>
            <a:r>
              <a:rPr lang="en-US" sz="2800" dirty="0"/>
              <a:t> </a:t>
            </a:r>
            <a:r>
              <a:rPr lang="en-US" sz="2800" dirty="0" err="1"/>
              <a:t>পারবে</a:t>
            </a:r>
            <a:r>
              <a:rPr lang="en-US" sz="2800" dirty="0"/>
              <a:t>;</a:t>
            </a:r>
          </a:p>
          <a:p>
            <a:pPr marL="285750" indent="-285750">
              <a:lnSpc>
                <a:spcPct val="25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 </a:t>
            </a:r>
            <a:r>
              <a:rPr lang="en-US" sz="2800" dirty="0" err="1"/>
              <a:t>ক্রোধের</a:t>
            </a:r>
            <a:r>
              <a:rPr lang="en-US" sz="2800" dirty="0"/>
              <a:t> </a:t>
            </a:r>
            <a:r>
              <a:rPr lang="en-US" sz="2800" dirty="0" err="1"/>
              <a:t>পরিনতি</a:t>
            </a:r>
            <a:r>
              <a:rPr lang="en-US" sz="2800" dirty="0"/>
              <a:t> </a:t>
            </a:r>
            <a:r>
              <a:rPr lang="en-US" sz="2800" dirty="0" err="1"/>
              <a:t>বর্ণনা</a:t>
            </a:r>
            <a:r>
              <a:rPr lang="en-US" sz="2800" dirty="0"/>
              <a:t> </a:t>
            </a:r>
            <a:r>
              <a:rPr lang="en-US" sz="2800" dirty="0" err="1"/>
              <a:t>করতে</a:t>
            </a:r>
            <a:r>
              <a:rPr lang="en-US" sz="2800" dirty="0"/>
              <a:t> </a:t>
            </a:r>
            <a:r>
              <a:rPr lang="en-US" sz="2800" dirty="0" err="1"/>
              <a:t>পারবে</a:t>
            </a:r>
            <a:r>
              <a:rPr lang="en-US" sz="2800" dirty="0"/>
              <a:t>;</a:t>
            </a:r>
          </a:p>
          <a:p>
            <a:pPr marL="285750" indent="-285750">
              <a:lnSpc>
                <a:spcPct val="25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 dirty="0" err="1"/>
              <a:t>ক্রোধ</a:t>
            </a:r>
            <a:r>
              <a:rPr lang="en-US" sz="2800" dirty="0"/>
              <a:t> </a:t>
            </a:r>
            <a:r>
              <a:rPr lang="en-US" sz="2800" dirty="0" err="1"/>
              <a:t>দমনের</a:t>
            </a:r>
            <a:r>
              <a:rPr lang="en-US" sz="2800" dirty="0"/>
              <a:t> </a:t>
            </a:r>
            <a:r>
              <a:rPr lang="en-US" sz="2800" dirty="0" err="1"/>
              <a:t>কৌশল</a:t>
            </a:r>
            <a:r>
              <a:rPr lang="en-US" sz="2800" dirty="0"/>
              <a:t> </a:t>
            </a:r>
            <a:r>
              <a:rPr lang="en-US" sz="2800" dirty="0" err="1"/>
              <a:t>লিখতে</a:t>
            </a:r>
            <a:r>
              <a:rPr lang="en-US" sz="2800" dirty="0"/>
              <a:t> </a:t>
            </a:r>
            <a:r>
              <a:rPr lang="en-US" sz="2800" dirty="0" err="1"/>
              <a:t>পারবে</a:t>
            </a:r>
            <a:r>
              <a:rPr lang="en-US" sz="2800" dirty="0"/>
              <a:t>।</a:t>
            </a:r>
          </a:p>
          <a:p>
            <a:pPr>
              <a:lnSpc>
                <a:spcPct val="250000"/>
              </a:lnSpc>
              <a:buClr>
                <a:srgbClr val="FF0000"/>
              </a:buClr>
            </a:pP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3A7584-1BDF-A832-C799-2B2960268F06}"/>
              </a:ext>
            </a:extLst>
          </p:cNvPr>
          <p:cNvSpPr txBox="1"/>
          <p:nvPr/>
        </p:nvSpPr>
        <p:spPr>
          <a:xfrm>
            <a:off x="2250831" y="1434905"/>
            <a:ext cx="5547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</a:rPr>
              <a:t>এই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পাঠ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শেষে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শিক্ষার্থীরা</a:t>
            </a:r>
            <a:r>
              <a:rPr lang="en-US" sz="3600" dirty="0">
                <a:solidFill>
                  <a:srgbClr val="7030A0"/>
                </a:solidFill>
              </a:rPr>
              <a:t> ...</a:t>
            </a:r>
          </a:p>
          <a:p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857FB84-7929-5367-84C2-3FD299872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8C067B1-DCF0-BFFB-3DA0-07F0329C9B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 r="56961" b="32488"/>
          <a:stretch/>
        </p:blipFill>
        <p:spPr>
          <a:xfrm>
            <a:off x="4463666" y="3841141"/>
            <a:ext cx="4543865" cy="14255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0CBDA8-4F28-B197-31C8-DEF164AB73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0" b="42321"/>
          <a:stretch/>
        </p:blipFill>
        <p:spPr>
          <a:xfrm>
            <a:off x="2048713" y="2593676"/>
            <a:ext cx="6958818" cy="1230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F5B8C74-5697-CC6E-3285-04B9A065C4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12" r="93967" b="43374"/>
          <a:stretch/>
        </p:blipFill>
        <p:spPr>
          <a:xfrm>
            <a:off x="8117072" y="5266650"/>
            <a:ext cx="890459" cy="957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8A93DEE-7D4B-8B98-9121-98653E52F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9" t="54664" r="1751"/>
          <a:stretch/>
        </p:blipFill>
        <p:spPr>
          <a:xfrm>
            <a:off x="1409130" y="5266650"/>
            <a:ext cx="6707942" cy="9572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77CD31F-0C35-4FE2-6438-9E92FE085DEA}"/>
              </a:ext>
            </a:extLst>
          </p:cNvPr>
          <p:cNvSpPr txBox="1"/>
          <p:nvPr/>
        </p:nvSpPr>
        <p:spPr>
          <a:xfrm>
            <a:off x="4463666" y="1800283"/>
            <a:ext cx="2461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হাদীসখানা</a:t>
            </a:r>
            <a:r>
              <a:rPr lang="en-US" sz="2800" dirty="0"/>
              <a:t> </a:t>
            </a:r>
            <a:r>
              <a:rPr lang="en-US" sz="2800" dirty="0" err="1"/>
              <a:t>পড়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0288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44E1A3C-8EED-4E9D-BA94-AE23BC7FB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101333E-873D-50EB-F722-5F8187FB1259}"/>
              </a:ext>
            </a:extLst>
          </p:cNvPr>
          <p:cNvSpPr txBox="1"/>
          <p:nvPr/>
        </p:nvSpPr>
        <p:spPr>
          <a:xfrm>
            <a:off x="2681844" y="3249558"/>
            <a:ext cx="68283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লাল</a:t>
            </a:r>
            <a:r>
              <a:rPr lang="en-US" sz="4000" dirty="0"/>
              <a:t> </a:t>
            </a:r>
            <a:r>
              <a:rPr lang="en-US" sz="4000" dirty="0" err="1"/>
              <a:t>দাগ</a:t>
            </a:r>
            <a:r>
              <a:rPr lang="en-US" sz="4000" dirty="0"/>
              <a:t> </a:t>
            </a:r>
            <a:r>
              <a:rPr lang="en-US" sz="4000" dirty="0" err="1"/>
              <a:t>দেওয়া</a:t>
            </a:r>
            <a:r>
              <a:rPr lang="en-US" sz="4000" dirty="0"/>
              <a:t> </a:t>
            </a:r>
            <a:r>
              <a:rPr lang="en-US" sz="4000" dirty="0" err="1"/>
              <a:t>শব্দগুলোর</a:t>
            </a:r>
            <a:r>
              <a:rPr lang="en-US" sz="4000" dirty="0"/>
              <a:t> </a:t>
            </a:r>
            <a:r>
              <a:rPr lang="en-US" sz="4000" dirty="0" err="1"/>
              <a:t>অর্থ</a:t>
            </a:r>
            <a:r>
              <a:rPr lang="en-US" sz="4000" dirty="0"/>
              <a:t> </a:t>
            </a:r>
            <a:r>
              <a:rPr lang="en-US" sz="4000" dirty="0" err="1"/>
              <a:t>লিখ</a:t>
            </a:r>
            <a:endParaRPr lang="en-US" sz="4000" dirty="0"/>
          </a:p>
          <a:p>
            <a:pPr algn="ctr"/>
            <a:endParaRPr lang="en-US" sz="40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AA8BD5C9-8DD8-F7AA-9CED-73360B27EDC7}"/>
              </a:ext>
            </a:extLst>
          </p:cNvPr>
          <p:cNvSpPr/>
          <p:nvPr/>
        </p:nvSpPr>
        <p:spPr>
          <a:xfrm>
            <a:off x="1543792" y="534390"/>
            <a:ext cx="5661341" cy="14962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একক</a:t>
            </a:r>
            <a:r>
              <a:rPr lang="en-US" sz="4000" dirty="0"/>
              <a:t> </a:t>
            </a:r>
            <a:r>
              <a:rPr lang="en-US" sz="4000" dirty="0" err="1"/>
              <a:t>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6903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9C73107-501E-C2FA-002C-A628E3B5A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3/5/2026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CA2ADF3F-98E8-F3B2-BCD9-8FC24DE19448}"/>
              </a:ext>
            </a:extLst>
          </p:cNvPr>
          <p:cNvSpPr/>
          <p:nvPr/>
        </p:nvSpPr>
        <p:spPr>
          <a:xfrm>
            <a:off x="1791300" y="957950"/>
            <a:ext cx="4304700" cy="75830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হাদিসের</a:t>
            </a:r>
            <a:r>
              <a:rPr lang="en-US" sz="2800" dirty="0"/>
              <a:t> </a:t>
            </a:r>
            <a:r>
              <a:rPr lang="en-US" sz="2800" dirty="0" err="1"/>
              <a:t>অনুবাদ</a:t>
            </a:r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22D4BF7-4A5B-10AE-B306-75294DB926D0}"/>
              </a:ext>
            </a:extLst>
          </p:cNvPr>
          <p:cNvSpPr/>
          <p:nvPr/>
        </p:nvSpPr>
        <p:spPr>
          <a:xfrm>
            <a:off x="1259044" y="2180492"/>
            <a:ext cx="9136981" cy="43328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</a:rPr>
              <a:t>আবু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হুরায়রা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রা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r>
              <a:rPr lang="en-US" sz="2800" dirty="0" err="1">
                <a:solidFill>
                  <a:srgbClr val="7030A0"/>
                </a:solidFill>
              </a:rPr>
              <a:t>হতে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বর্ণিত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এক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ব্যক্তি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</a:rPr>
              <a:t>রাসূল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সাল্লাহু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আলাইহি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অসাল্লামকে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বললেন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আমাকে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আমাকে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কিছু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উপদেশ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দিন</a:t>
            </a:r>
            <a:r>
              <a:rPr lang="en-US" sz="2800" dirty="0">
                <a:solidFill>
                  <a:srgbClr val="7030A0"/>
                </a:solidFill>
              </a:rPr>
              <a:t>। 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</a:rPr>
              <a:t>রাসুল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বললেন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তুমি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রাগ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করিওনা</a:t>
            </a:r>
            <a:r>
              <a:rPr lang="en-US" sz="2800" dirty="0">
                <a:solidFill>
                  <a:srgbClr val="7030A0"/>
                </a:solidFill>
              </a:rPr>
              <a:t>।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</a:rPr>
              <a:t>লোকটি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বারবার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এই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প্রশ্নটি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করল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</a:rPr>
              <a:t>রাসুল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প্রতিবারই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বললেন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তুমি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রাগ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করিওনা</a:t>
            </a:r>
            <a:r>
              <a:rPr lang="en-US" sz="2800" dirty="0">
                <a:solidFill>
                  <a:srgbClr val="7030A0"/>
                </a:solidFill>
              </a:rPr>
              <a:t>। </a:t>
            </a:r>
            <a:r>
              <a:rPr lang="en-US" sz="2800" dirty="0" err="1">
                <a:solidFill>
                  <a:srgbClr val="7030A0"/>
                </a:solidFill>
              </a:rPr>
              <a:t>বুখারী</a:t>
            </a:r>
            <a:endParaRPr lang="en-US" sz="2800" dirty="0"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980945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978</TotalTime>
  <Words>222</Words>
  <Application>Microsoft Office PowerPoint</Application>
  <PresentationFormat>Custom</PresentationFormat>
  <Paragraphs>63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*</cp:lastModifiedBy>
  <cp:revision>103</cp:revision>
  <dcterms:created xsi:type="dcterms:W3CDTF">2025-12-24T07:55:58Z</dcterms:created>
  <dcterms:modified xsi:type="dcterms:W3CDTF">2026-07-31T04:01:45Z</dcterms:modified>
</cp:coreProperties>
</file>