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1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52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710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82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48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7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99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7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24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404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50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1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E9603-00AA-4AFB-868B-AF2F54F4FFC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E691F-9332-4E68-95A2-203ABD79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33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16621" y="212993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bn-I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উপস্থিত</a:t>
            </a:r>
            <a:endParaRPr lang="en-US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Flower PNG Transparent Images Free Download | Vector File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78" y="1424221"/>
            <a:ext cx="4481213" cy="448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lower PNG Transparent Images Free Download | Vector File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03477" y="1334316"/>
            <a:ext cx="3998378" cy="466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4781130" y="4450080"/>
            <a:ext cx="2838870" cy="451102"/>
            <a:chOff x="4781130" y="4450080"/>
            <a:chExt cx="2838870" cy="451102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4781130" y="4669536"/>
              <a:ext cx="2838870" cy="1219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310549" y="4450080"/>
              <a:ext cx="178003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310549" y="4888991"/>
              <a:ext cx="1780032" cy="12191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35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62657" y="491990"/>
            <a:ext cx="5577840" cy="9233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বলোঃ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4633" y="2083848"/>
            <a:ext cx="10765876" cy="3107712"/>
            <a:chOff x="484633" y="2083848"/>
            <a:chExt cx="10765876" cy="3107712"/>
          </a:xfrm>
        </p:grpSpPr>
        <p:pic>
          <p:nvPicPr>
            <p:cNvPr id="3" name="Picture 18" descr="Sun png images | PNGW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633" y="2083849"/>
              <a:ext cx="3342068" cy="3107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4" name="Picture 2" descr="যমজ শিশু জন্মের রহস্য!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2317" y="2083848"/>
              <a:ext cx="3364865" cy="3107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6" name="Picture 4" descr="Download Bamboo Stick Photos HQ PNG Image in different resolution | FreePNGim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798" y="2083848"/>
              <a:ext cx="3107711" cy="3107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3128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2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3701" y="514144"/>
            <a:ext cx="4708478" cy="101566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IN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কাজঃ</a:t>
            </a:r>
            <a:endParaRPr lang="bn-IN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61609" y="1860096"/>
            <a:ext cx="2211917" cy="70788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দল- এ</a:t>
            </a:r>
            <a:endParaRPr lang="b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70493" y="2923452"/>
            <a:ext cx="4192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শব্দগুলো থেকে বর্ণ শনাক্ত করো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b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36194" y="1921651"/>
            <a:ext cx="1903839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দল-বি</a:t>
            </a:r>
            <a:endParaRPr lang="bn-I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41462" y="2923451"/>
            <a:ext cx="4192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শব্দগুলো থেকে বর্ণ শনাক্ত করো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b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8668" y="3776961"/>
            <a:ext cx="42593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বর্ণটি শনাক্ত করো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bn-IN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ওরা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যমজ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</a:t>
            </a:r>
          </a:p>
          <a:p>
            <a:endParaRPr lang="bn-IN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IN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বর্ণটি শনাক্ত করো-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পুব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আকাশে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রবি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ওঠে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22465" y="3765465"/>
            <a:ext cx="42416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IN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বর্ণটি শনাক্ত করো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bn-IN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দশের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লাঠি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একের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বোঝা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bn-I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I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bn-I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বর্ণটি শনাক্ত করো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bn-I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যব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কেটে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/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ভাইজান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78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1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100"/>
                            </p:stCondLst>
                            <p:childTnLst>
                              <p:par>
                                <p:cTn id="1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100"/>
                            </p:stCondLst>
                            <p:childTnLst>
                              <p:par>
                                <p:cTn id="2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100"/>
                            </p:stCondLst>
                            <p:childTnLst>
                              <p:par>
                                <p:cTn id="3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100"/>
                            </p:stCondLst>
                            <p:childTnLst>
                              <p:par>
                                <p:cTn id="4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100"/>
                            </p:stCondLst>
                            <p:childTnLst>
                              <p:par>
                                <p:cTn id="5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76437" y="422184"/>
            <a:ext cx="4519650" cy="1015663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25824" y="2077311"/>
            <a:ext cx="79724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লেখঃ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120412"/>
              </p:ext>
            </p:extLst>
          </p:nvPr>
        </p:nvGraphicFramePr>
        <p:xfrm>
          <a:off x="2835619" y="3390056"/>
          <a:ext cx="7155099" cy="1834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5033"/>
                <a:gridCol w="2385033"/>
                <a:gridCol w="2385033"/>
              </a:tblGrid>
              <a:tr h="425230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6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33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Red Rose , #roses #reels | Roses Roja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71" y="604911"/>
            <a:ext cx="2154941" cy="48252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004199" y="828432"/>
            <a:ext cx="5905689" cy="4601697"/>
            <a:chOff x="3004199" y="828432"/>
            <a:chExt cx="6046236" cy="4711211"/>
          </a:xfrm>
        </p:grpSpPr>
        <p:sp>
          <p:nvSpPr>
            <p:cNvPr id="3" name="Rectangle 2"/>
            <p:cNvSpPr/>
            <p:nvPr/>
          </p:nvSpPr>
          <p:spPr>
            <a:xfrm>
              <a:off x="3282095" y="2645429"/>
              <a:ext cx="5545867" cy="135493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457200" indent="-457200" algn="ctr">
                <a:buFont typeface="Wingdings" panose="05000000000000000000" pitchFamily="2" charset="2"/>
                <a:buChar char="Ø"/>
              </a:pPr>
              <a:r>
                <a:rPr lang="en-US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এলোমেলো</a:t>
              </a:r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বর্ণগুলো</a:t>
              </a:r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সাজিয়ে</a:t>
              </a:r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en-US" sz="40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লেখ</a:t>
              </a:r>
              <a:r>
                <a:rPr lang="en-US" sz="4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40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বলো</a:t>
              </a:r>
              <a:r>
                <a:rPr lang="en-US" sz="4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162621" y="3998782"/>
              <a:ext cx="3729389" cy="11343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র , য , ল</a:t>
              </a:r>
            </a:p>
            <a:p>
              <a:endParaRPr lang="en-US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3004199" y="828432"/>
              <a:ext cx="6046236" cy="4711211"/>
              <a:chOff x="3143746" y="75736"/>
              <a:chExt cx="5506759" cy="4711211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4198807" y="384070"/>
                <a:ext cx="3294198" cy="1200329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7200" b="1" dirty="0" err="1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মূল্যায়নঃ</a:t>
                </a:r>
                <a:endParaRPr lang="en-US" sz="7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3143746" y="75736"/>
                <a:ext cx="5506759" cy="4711211"/>
              </a:xfrm>
              <a:prstGeom prst="ellipse">
                <a:avLst/>
              </a:prstGeom>
              <a:no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0" name="Picture 22" descr="Red Rose , #roses #reels | Roses Roja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92118" y="604911"/>
            <a:ext cx="2233821" cy="48252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1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400" decel="100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400" decel="100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00" decel="100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4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17633" y="1918574"/>
            <a:ext cx="3998259" cy="193899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50" name="Picture 2" descr="Balloons PNG Transparent Background, Free Download #28085 - FreeIcons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08" y="606976"/>
            <a:ext cx="3197067" cy="45621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Balloons PNG Transparent Background, Free Download #28085 - FreeIcons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51" y="606975"/>
            <a:ext cx="3058171" cy="45621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6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600"/>
                            </p:stCondLst>
                            <p:childTnLst>
                              <p:par>
                                <p:cTn id="1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4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4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600"/>
                            </p:stCondLst>
                            <p:childTnLst>
                              <p:par>
                                <p:cTn id="2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38272" y="530010"/>
            <a:ext cx="5437632" cy="1015663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82063" y="2751834"/>
            <a:ext cx="59131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শেখ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সালাহ্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‌ </a:t>
            </a: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উদ্দিন</a:t>
            </a:r>
            <a:endParaRPr lang="en-US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defRPr/>
            </a:pP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defRPr/>
            </a:pP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খলদবাড়ী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lvl="0">
              <a:defRPr/>
            </a:pP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টাঙ্গাইল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সদর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7"/>
          <a:stretch/>
        </p:blipFill>
        <p:spPr>
          <a:xfrm>
            <a:off x="877637" y="2201311"/>
            <a:ext cx="2664304" cy="3224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" name="Group 10"/>
          <p:cNvGrpSpPr/>
          <p:nvPr/>
        </p:nvGrpSpPr>
        <p:grpSpPr>
          <a:xfrm>
            <a:off x="4263992" y="2425566"/>
            <a:ext cx="403157" cy="2983831"/>
            <a:chOff x="4263992" y="2425566"/>
            <a:chExt cx="403157" cy="2983831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4456497" y="2425566"/>
              <a:ext cx="9625" cy="2983831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4657523" y="2751834"/>
              <a:ext cx="9626" cy="2253303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263992" y="2751834"/>
              <a:ext cx="19250" cy="2253303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613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1894" y="501995"/>
            <a:ext cx="4620410" cy="101566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46821" y="2089824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শিখি</a:t>
            </a:r>
            <a:endParaRPr lang="bn-IN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পাঠ্যাংশ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য, র, ল 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620127" y="2319688"/>
            <a:ext cx="403157" cy="2983831"/>
            <a:chOff x="4263992" y="2425566"/>
            <a:chExt cx="403157" cy="2983831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4456497" y="2425566"/>
              <a:ext cx="9625" cy="2983831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4657523" y="2751834"/>
              <a:ext cx="9626" cy="2253303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4263992" y="2751834"/>
              <a:ext cx="19250" cy="2253303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 descr="https://scontent.fdac24-5.fna.fbcdn.net/v/t39.30808-6/597838716_1270300598449512_2591478940261041507_n.jpg?stp=dst-jpg_tt6&amp;cstp=mx1547x2048&amp;ctp=s590x590&amp;_nc_cat=105&amp;ccb=1-7&amp;_nc_sid=833d8c&amp;_nc_ohc=oQe-d3jYHCIQ7kNvwHvYgpD&amp;_nc_oc=Adoa0UbErDopfkSYUna9U2kUvIuYsP8zIJ5XW7edOksrTffD59qiPMmYr7SOuz4KVCY&amp;_nc_zt=23&amp;_nc_ht=scontent.fdac24-5.fna&amp;_nc_gid=O04PQhg_zJFu4PfRYwlGHw&amp;_nc_ss=7a289&amp;oh=00_AQHX8PHdB20ijtLkiyuVxzVnJNJwZ8_psqvJ7bnll6VO5Q&amp;oe=6A70D9C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81" y="1767157"/>
            <a:ext cx="2898809" cy="383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11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02024" y="560341"/>
            <a:ext cx="3768017" cy="1015663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</a:p>
        </p:txBody>
      </p:sp>
      <p:sp>
        <p:nvSpPr>
          <p:cNvPr id="3" name="Rectangle 2"/>
          <p:cNvSpPr/>
          <p:nvPr/>
        </p:nvSpPr>
        <p:spPr>
          <a:xfrm>
            <a:off x="1515066" y="2246299"/>
            <a:ext cx="92108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শোনাঃ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১.১.২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ব্যঞ্জনধ্বনি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মনযোগ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সাজাতে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15066" y="3137500"/>
            <a:ext cx="87569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বলাঃ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৫.১.১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শুদ্ধভাবে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15066" y="3862538"/>
            <a:ext cx="92108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পড়াঃ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9.1.2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ব্যঞ্জনবর্ণ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স্বরে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15067" y="4587576"/>
            <a:ext cx="8287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লেখাঃ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১৩.১.১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আকৃতিতে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বর্ণমালা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28400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7472" y="336542"/>
            <a:ext cx="11585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প্রিয় শিক্ষার্থীরা,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bn-IN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দেখিঃ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13979" y="1606043"/>
            <a:ext cx="9052433" cy="4895341"/>
            <a:chOff x="1527048" y="1468883"/>
            <a:chExt cx="9052433" cy="4895341"/>
          </a:xfrm>
        </p:grpSpPr>
        <p:pic>
          <p:nvPicPr>
            <p:cNvPr id="4098" name="Picture 2" descr="ধানের বোঝা মাথায় নেওয়ার কৃষকের অসাধারণ টেকনিক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79"/>
            <a:stretch/>
          </p:blipFill>
          <p:spPr bwMode="auto">
            <a:xfrm>
              <a:off x="1527048" y="1468883"/>
              <a:ext cx="2528471" cy="2216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খেজুর গাছ থেকে রস সংগ্রহ করার সুন্দর দৃশ্য। - FewLoo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5968" y="1468884"/>
              <a:ext cx="2796009" cy="2216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নাগরিক কোলাহলে হারাচ্ছে খেজুরের রসের 'জৌলুস' | Suprobhat Bangladesh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9" r="4855"/>
            <a:stretch/>
          </p:blipFill>
          <p:spPr bwMode="auto">
            <a:xfrm>
              <a:off x="7434071" y="1468884"/>
              <a:ext cx="3145409" cy="2216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0" name="Picture 14" descr="মানি প্ল্যান্টে বেঁধে দিন এই রঙের সুতো, টাকায় ভরে উঠবে ঘর - Tie red ribbon to money plant see what changes happen in your life sb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7048" y="3857784"/>
              <a:ext cx="2528471" cy="2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2" name="Picture 16" descr="মৌমাছি এবং মধু: সরিষা ফুলের থেকে সংরক্ষণ পদ্ধতি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5968" y="3894361"/>
              <a:ext cx="2796009" cy="246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4" name="Picture 18" descr="Sun png images | PNGWi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4072" y="3894361"/>
              <a:ext cx="3145409" cy="2396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0577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35808" y="809846"/>
            <a:ext cx="6601968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564299" y="2770267"/>
            <a:ext cx="3820749" cy="2478589"/>
            <a:chOff x="3513221" y="2752825"/>
            <a:chExt cx="3753853" cy="2435192"/>
          </a:xfrm>
        </p:grpSpPr>
        <p:sp>
          <p:nvSpPr>
            <p:cNvPr id="4" name="Rectangle 3"/>
            <p:cNvSpPr/>
            <p:nvPr/>
          </p:nvSpPr>
          <p:spPr>
            <a:xfrm>
              <a:off x="3672171" y="3359838"/>
              <a:ext cx="3469773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বর্ণ</a:t>
              </a:r>
              <a:r>
                <a:rPr lang="en-US" sz="6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শিখি</a:t>
              </a:r>
              <a:endPara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endPara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3513221" y="2752825"/>
              <a:ext cx="3753853" cy="2435192"/>
            </a:xfrm>
            <a:prstGeom prst="ellipse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Class One Bangla Book | P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64" y="2156777"/>
            <a:ext cx="2978056" cy="397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95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ধানের বোঝা মাথায় নেওয়ার কৃষকের অসাধারণ টেকনিক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9"/>
          <a:stretch/>
        </p:blipFill>
        <p:spPr bwMode="auto">
          <a:xfrm>
            <a:off x="1047153" y="571093"/>
            <a:ext cx="4436376" cy="388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3651" y="4950936"/>
            <a:ext cx="6223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bn-I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 কেটে ভাইজান</a:t>
            </a:r>
          </a:p>
          <a:p>
            <a:pPr algn="ctr"/>
            <a:r>
              <a:rPr lang="bn-I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আঁটি বেঁধে বাড়ি যান।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800490" y="976995"/>
            <a:ext cx="19856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9022784" y="4814598"/>
            <a:ext cx="15411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2974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খেজুর গাছ থেকে রস সংগ্রহ করার সুন্দর দৃশ্য। - FewL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87" y="453900"/>
            <a:ext cx="4298806" cy="411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9182" y="4742162"/>
            <a:ext cx="6346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খেতে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মজা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ভারি</a:t>
            </a:r>
            <a:endParaRPr lang="en-US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খেজুর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গাছে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রসের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হাঁড়ি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9984526" y="623523"/>
            <a:ext cx="16308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endParaRPr lang="en-US" sz="6000" dirty="0"/>
          </a:p>
        </p:txBody>
      </p:sp>
      <p:sp>
        <p:nvSpPr>
          <p:cNvPr id="5" name="Rectangle 4"/>
          <p:cNvSpPr/>
          <p:nvPr/>
        </p:nvSpPr>
        <p:spPr>
          <a:xfrm>
            <a:off x="10166518" y="4926827"/>
            <a:ext cx="126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endParaRPr lang="en-US" sz="7200" dirty="0"/>
          </a:p>
        </p:txBody>
      </p:sp>
      <p:pic>
        <p:nvPicPr>
          <p:cNvPr id="1026" name="Picture 2" descr="খেজুরের রস | khatir baz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656" y="453901"/>
            <a:ext cx="3950172" cy="411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14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4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09295" y="296161"/>
            <a:ext cx="4422011" cy="4599432"/>
            <a:chOff x="850455" y="352044"/>
            <a:chExt cx="3547809" cy="4599432"/>
          </a:xfrm>
        </p:grpSpPr>
        <p:pic>
          <p:nvPicPr>
            <p:cNvPr id="5122" name="Picture 2" descr="লতা পাতা png | PNGEg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455" y="352044"/>
              <a:ext cx="3547809" cy="4599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Group 9"/>
            <p:cNvGrpSpPr/>
            <p:nvPr/>
          </p:nvGrpSpPr>
          <p:grpSpPr>
            <a:xfrm>
              <a:off x="1797276" y="905256"/>
              <a:ext cx="1042417" cy="3584448"/>
              <a:chOff x="1486380" y="905256"/>
              <a:chExt cx="1042417" cy="3584448"/>
            </a:xfrm>
          </p:grpSpPr>
          <p:cxnSp>
            <p:nvCxnSpPr>
              <p:cNvPr id="3" name="Straight Connector 2"/>
              <p:cNvCxnSpPr/>
              <p:nvPr/>
            </p:nvCxnSpPr>
            <p:spPr>
              <a:xfrm flipH="1">
                <a:off x="1486380" y="905256"/>
                <a:ext cx="941832" cy="35844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Connector 4"/>
              <p:cNvCxnSpPr/>
              <p:nvPr/>
            </p:nvCxnSpPr>
            <p:spPr>
              <a:xfrm flipH="1">
                <a:off x="1632685" y="950976"/>
                <a:ext cx="896112" cy="3493008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36478" y="5088636"/>
            <a:ext cx="5600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I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 ওঠে লাঠি বেয়ে</a:t>
            </a:r>
          </a:p>
          <a:p>
            <a:pPr algn="ctr"/>
            <a:r>
              <a:rPr lang="bn-I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অলি ছোটে মধু খেয়ে।</a:t>
            </a:r>
          </a:p>
        </p:txBody>
      </p:sp>
      <p:sp>
        <p:nvSpPr>
          <p:cNvPr id="8" name="Rectangle 7"/>
          <p:cNvSpPr/>
          <p:nvPr/>
        </p:nvSpPr>
        <p:spPr>
          <a:xfrm>
            <a:off x="9668961" y="676659"/>
            <a:ext cx="22236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endParaRPr lang="en-US" sz="6000" dirty="0"/>
          </a:p>
        </p:txBody>
      </p:sp>
      <p:sp>
        <p:nvSpPr>
          <p:cNvPr id="9" name="Rectangle 8"/>
          <p:cNvSpPr/>
          <p:nvPr/>
        </p:nvSpPr>
        <p:spPr>
          <a:xfrm>
            <a:off x="9989797" y="4895593"/>
            <a:ext cx="1581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endParaRPr lang="en-US" sz="7200" dirty="0"/>
          </a:p>
        </p:txBody>
      </p:sp>
      <p:pic>
        <p:nvPicPr>
          <p:cNvPr id="12" name="Picture 16" descr="মৌমাছি এবং মধু: সরিষা ফুলের থেকে সংরক্ষণ পদ্ধতি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507" y="309465"/>
            <a:ext cx="4462454" cy="45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18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247</Words>
  <Application>Microsoft Office PowerPoint</Application>
  <PresentationFormat>Widescreen</PresentationFormat>
  <Paragraphs>60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KBGPS</dc:creator>
  <cp:lastModifiedBy>Md. Salahuddin</cp:lastModifiedBy>
  <cp:revision>89</cp:revision>
  <dcterms:created xsi:type="dcterms:W3CDTF">2026-07-30T07:41:16Z</dcterms:created>
  <dcterms:modified xsi:type="dcterms:W3CDTF">2026-07-31T05:02:33Z</dcterms:modified>
</cp:coreProperties>
</file>