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76" r:id="rId8"/>
    <p:sldId id="274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4A09-79D3-2797-13E6-DDE42990D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74572-88B9-F4D0-5B13-662C7B65C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16AA5-A963-C06A-E138-981E3731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4ACF-EC63-41B3-92BD-637B8FD9B7A6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89A7F-2EF2-B83E-8529-4AD7D48D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277B9-16FA-1D2B-2BEC-0FD5FE1C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697-3DD1-46C1-81C4-CCB07767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9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200C-07F1-E102-5039-7AD16CFC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C279C-0490-E57C-BDB3-D03DE3649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FB628-2336-7E32-4879-49680F2D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4ACF-EC63-41B3-92BD-637B8FD9B7A6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3917D-CCD8-D87F-AD0F-691D3AED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BA4ED-7E19-FB44-E9DA-A894A527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697-3DD1-46C1-81C4-CCB07767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C74EBA-F265-CF8D-B06B-B6903C033A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06589-FA2F-1F79-7DA2-BA36382E4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CD968-E7F7-F259-8DC7-F068ECDEF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4ACF-EC63-41B3-92BD-637B8FD9B7A6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672C-8483-9FCD-71AF-41630888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25CAA-6F90-527A-20AD-33745036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697-3DD1-46C1-81C4-CCB07767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5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1E468-EB41-FFAA-1BB3-2F72869D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03DCF-4AFB-E97E-7A20-D7A6DBA5D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A4C11-7283-A363-7C69-7A2FA6E3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4ACF-EC63-41B3-92BD-637B8FD9B7A6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F5882-1FE7-20D1-28DF-4D8DEAF3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F77EE-A5D1-1E5A-CBBD-ABFE25CC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697-3DD1-46C1-81C4-CCB07767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8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1643-D79F-DEE4-7E43-64203D63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79580-A99F-E98F-FC06-61035EF66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A1919-8699-A38C-79AD-368EF8E2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4ACF-EC63-41B3-92BD-637B8FD9B7A6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1AAC8-4AF4-FC45-D420-7D3F8BC6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60E58-6CC2-E03D-D62F-29D50B14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697-3DD1-46C1-81C4-CCB07767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0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6B14-3AED-51E8-DF7B-C64A1041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CDD59-7ECB-5942-66C3-C2E3D2B44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2376E-BDD1-09AE-2103-561D1A53C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D1938-344A-3762-19D4-163875091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4ACF-EC63-41B3-92BD-637B8FD9B7A6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2F312-7A63-92EC-1FD8-58E56470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15296-0F3E-7EFC-8958-8860EBFB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697-3DD1-46C1-81C4-CCB07767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F5C0-3C20-C090-AA6A-092DA20B7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E5EF8-45CF-1760-0C0E-A08D7DDB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41747-3D68-A7FB-A0C2-26A8F6C35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8E7F4-7E95-E89C-CB59-7635251CF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D0C00-737D-DAB4-E32D-BEF1CEB5B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CCDC8-E18B-BC3D-AAC2-3E55ADFA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4ACF-EC63-41B3-92BD-637B8FD9B7A6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66A9E-49C5-D921-EAFC-DACACB3C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C8D3C-98C9-EC0C-AAD5-0F3A13A9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697-3DD1-46C1-81C4-CCB07767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6083-D4E2-7A4F-E7E8-3E7DF262E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5BC747-6FC6-97FE-CFA8-20C196F6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4ACF-EC63-41B3-92BD-637B8FD9B7A6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F76724-5125-2A29-4827-17408FC4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649AB-E0A5-DEEA-0275-8D94F473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697-3DD1-46C1-81C4-CCB07767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8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B1E2A-9F92-F7F0-D0BD-F237FA49F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4ACF-EC63-41B3-92BD-637B8FD9B7A6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842A8-9F4C-8539-3F50-71A7D41B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5EFE5-930F-8290-50CA-56DB3B77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697-3DD1-46C1-81C4-CCB07767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1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2D2B-6D8F-B602-E445-75128A76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A7D69-C747-38A6-4DBE-D0D5F98A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52AB1-D317-2BB8-21CC-8C7BAD0F1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B8ED0-187D-FE46-9C62-301CF133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4ACF-EC63-41B3-92BD-637B8FD9B7A6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CFD3-863D-1B00-1898-B8168682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6D578-3218-1F89-DE08-3167B5AF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697-3DD1-46C1-81C4-CCB07767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3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2020-39E3-6EB0-CE02-01F4E5CD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1EC5D-ACE4-5E63-7F07-3E338C332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59D31-0812-1ED5-7DDD-ACB90B95B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193C2-B5ED-2DCB-88A6-CE4B90E1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4ACF-EC63-41B3-92BD-637B8FD9B7A6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666ED-7B11-9952-639B-F66F0767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CD1A8-06F6-4C8D-B695-8D3821F5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8697-3DD1-46C1-81C4-CCB07767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7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EBA906-E5F8-63E6-A28B-F0DB1666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8353F-1944-B120-1296-8421FF3F3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1E12F-537A-EBD1-7FDF-E0AAA75C9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54ACF-EC63-41B3-92BD-637B8FD9B7A6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3AC01-31F6-08E7-737D-CDACBE578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C0D58-DFD1-827D-67EC-F33C4CAEC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8697-3DD1-46C1-81C4-CCB07767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A56208-7E93-A104-13C2-FD214FF16C3D}"/>
              </a:ext>
            </a:extLst>
          </p:cNvPr>
          <p:cNvSpPr txBox="1"/>
          <p:nvPr/>
        </p:nvSpPr>
        <p:spPr>
          <a:xfrm>
            <a:off x="135467" y="44026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6884B5-BAE2-4448-9722-6E799C68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496" y="2268203"/>
            <a:ext cx="6194073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43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672AB1-F6A9-2FE0-C182-CDA1CCD806E6}"/>
              </a:ext>
            </a:extLst>
          </p:cNvPr>
          <p:cNvSpPr txBox="1"/>
          <p:nvPr/>
        </p:nvSpPr>
        <p:spPr>
          <a:xfrm>
            <a:off x="428978" y="0"/>
            <a:ext cx="11029244" cy="35317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440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as-IN" dirty="0">
                <a:solidFill>
                  <a:schemeClr val="accent6"/>
                </a:solidFill>
              </a:rPr>
              <a:t>রোগের প্রধান লক্ষণসমূহ</a:t>
            </a:r>
            <a:endParaRPr lang="as-IN" dirty="0"/>
          </a:p>
          <a:p>
            <a:r>
              <a:rPr lang="as-IN" sz="3600" dirty="0">
                <a:solidFill>
                  <a:srgbClr val="FF0000"/>
                </a:solidFill>
              </a:rPr>
              <a:t>লক্ষণ ৩: মলের সাথে শ্লেষ্মা (আম) বের হওয়া।</a:t>
            </a:r>
          </a:p>
          <a:p>
            <a:r>
              <a:rPr lang="as-IN" sz="3600" dirty="0">
                <a:solidFill>
                  <a:srgbClr val="FF0000"/>
                </a:solidFill>
              </a:rPr>
              <a:t>লক্ষণ ৪: জটিল ক্ষেত্রে মলের সাথে রক্ত যাওয়া (রক্ত আমাশয়)।</a:t>
            </a:r>
          </a:p>
          <a:p>
            <a:r>
              <a:rPr lang="as-IN" sz="3600" dirty="0">
                <a:solidFill>
                  <a:srgbClr val="FF0000"/>
                </a:solidFill>
              </a:rPr>
              <a:t>লক্ষণ ৫: দুধ বা দুগ্ধজাত খাবার সহজে হজম না হওয়া।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14A96-EC35-E977-54AA-A8EAE08B7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62" y="3910012"/>
            <a:ext cx="39528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B4876-5D4D-3AC3-2289-02D34F176270}"/>
              </a:ext>
            </a:extLst>
          </p:cNvPr>
          <p:cNvSpPr txBox="1"/>
          <p:nvPr/>
        </p:nvSpPr>
        <p:spPr>
          <a:xfrm>
            <a:off x="417687" y="282222"/>
            <a:ext cx="11638845" cy="35317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440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as-IN" dirty="0">
                <a:solidFill>
                  <a:srgbClr val="FF0000"/>
                </a:solidFill>
              </a:rPr>
              <a:t>অবহেলা করলে কী হতে পারে?</a:t>
            </a:r>
          </a:p>
          <a:p>
            <a:r>
              <a:rPr lang="as-IN" sz="3600" dirty="0"/>
              <a:t>সতর্কতা: আমাশয়কে সাধারণ পেটের রোগ ভেবে অবহেলা করা যাবে না।</a:t>
            </a:r>
          </a:p>
          <a:p>
            <a:r>
              <a:rPr lang="as-IN" sz="3600" dirty="0"/>
              <a:t>ঝুঁকি: সময়মতো সঠিক চিকিৎসা না করালে শরীরের মারাত্মক ক্ষতি হতে পারে।</a:t>
            </a:r>
          </a:p>
          <a:p>
            <a:r>
              <a:rPr lang="as-IN" sz="3600" dirty="0"/>
              <a:t>জরুরি পদক্ষেপ: লক্ষণ দেখা দিলেই রেজিস্টার্ড চিকিৎসকের পরামর্শ নিতে হবে।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340CF5-9CAA-5784-DD15-9B8081F86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757" y="3429000"/>
            <a:ext cx="2610556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7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22F2-00E8-AFF2-7135-B7ACC574F9A2}"/>
              </a:ext>
            </a:extLst>
          </p:cNvPr>
          <p:cNvSpPr txBox="1"/>
          <p:nvPr/>
        </p:nvSpPr>
        <p:spPr>
          <a:xfrm>
            <a:off x="237066" y="394845"/>
            <a:ext cx="1171786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4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as-IN" dirty="0"/>
              <a:t>প্রতিরোধ ও প্রতিকার (আমাদের করণীয়)</a:t>
            </a:r>
          </a:p>
          <a:p>
            <a:r>
              <a:rPr lang="as-IN" sz="3600" dirty="0">
                <a:solidFill>
                  <a:schemeClr val="accent6">
                    <a:lumMod val="75000"/>
                  </a:schemeClr>
                </a:solidFill>
              </a:rPr>
              <a:t>নিরাপদ পানি: </a:t>
            </a:r>
            <a:r>
              <a:rPr lang="as-IN" sz="3600" dirty="0">
                <a:solidFill>
                  <a:srgbClr val="7030A0"/>
                </a:solidFill>
              </a:rPr>
              <a:t>সবসময় ফুটানো বা বিশুদ্ধ পানি পান করতে হবে।</a:t>
            </a:r>
          </a:p>
          <a:p>
            <a:r>
              <a:rPr lang="as-IN" sz="3200" dirty="0">
                <a:solidFill>
                  <a:schemeClr val="accent6">
                    <a:lumMod val="75000"/>
                  </a:schemeClr>
                </a:solidFill>
              </a:rPr>
              <a:t>পরিষ্কার খাবার: </a:t>
            </a:r>
            <a:r>
              <a:rPr lang="as-IN" sz="3200" dirty="0">
                <a:solidFill>
                  <a:srgbClr val="7030A0"/>
                </a:solidFill>
              </a:rPr>
              <a:t>খাওয়ার আগে শাকসবজি ও ফলমূল ভালো পানি দিয়ে ধুয়ে নিতে হবে।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FA11EB-4452-7F8C-2D08-08EA295EC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78" y="3429000"/>
            <a:ext cx="4267377" cy="2839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2A759F-B41E-52DC-2B48-2FC1BA894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162" y="3410596"/>
            <a:ext cx="2821341" cy="28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96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F0BD1-C0A2-CCDA-708E-690387863295}"/>
              </a:ext>
            </a:extLst>
          </p:cNvPr>
          <p:cNvSpPr txBox="1"/>
          <p:nvPr/>
        </p:nvSpPr>
        <p:spPr>
          <a:xfrm>
            <a:off x="474132" y="213141"/>
            <a:ext cx="11243735" cy="35317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4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as-IN" dirty="0"/>
              <a:t>প্রতিরোধ ও প্রতিকার (আমাদের করণীয়</a:t>
            </a:r>
            <a:r>
              <a:rPr lang="en-US" dirty="0"/>
              <a:t>)</a:t>
            </a:r>
            <a:endParaRPr lang="as-IN" dirty="0"/>
          </a:p>
          <a:p>
            <a:pPr marL="0" lvl="1">
              <a:lnSpc>
                <a:spcPct val="150000"/>
              </a:lnSpc>
            </a:pP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মলত্যাগের পর হাত সাবান দিয়ে ভালো করে ধুতে হবে।</a:t>
            </a:r>
          </a:p>
          <a:p>
            <a:pPr marL="0" lvl="1">
              <a:lnSpc>
                <a:spcPct val="150000"/>
              </a:lnSpc>
            </a:pPr>
            <a:r>
              <a:rPr lang="as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খাওয়ার আগে হাত ও থালাবাসন পরিষ্কার করতে হবে।</a:t>
            </a:r>
          </a:p>
          <a:p>
            <a:r>
              <a:rPr lang="as-IN" sz="3600" dirty="0">
                <a:solidFill>
                  <a:srgbClr val="7030A0"/>
                </a:solidFill>
              </a:rPr>
              <a:t>সঠিক স্যানিটেশন: সবসময় স্বাস্থ্যসম্মত পায়খানা ব্যবহার করতে হবে।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434960-3262-C231-BDB2-05C2212BC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224" y="3898230"/>
            <a:ext cx="4114800" cy="2746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418A-7AE7-1F3A-EDB1-A61399B21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27" y="3744877"/>
            <a:ext cx="4349973" cy="28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1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extBox 1041">
            <a:extLst>
              <a:ext uri="{FF2B5EF4-FFF2-40B4-BE49-F238E27FC236}">
                <a16:creationId xmlns:a16="http://schemas.microsoft.com/office/drawing/2014/main" id="{3E776064-B279-71A1-7F32-E7A1248E7050}"/>
              </a:ext>
            </a:extLst>
          </p:cNvPr>
          <p:cNvSpPr txBox="1"/>
          <p:nvPr/>
        </p:nvSpPr>
        <p:spPr>
          <a:xfrm>
            <a:off x="474133" y="310328"/>
            <a:ext cx="11243733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4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0" lvl="1">
              <a:lnSpc>
                <a:spcPct val="150000"/>
              </a:lnSpc>
              <a:defRPr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</a:lstStyle>
          <a:p>
            <a:r>
              <a:rPr lang="as-IN" dirty="0"/>
              <a:t>দলগত কাজ </a:t>
            </a:r>
            <a:endParaRPr lang="en-US" dirty="0"/>
          </a:p>
          <a:p>
            <a:r>
              <a:rPr lang="as-IN" sz="3200" dirty="0">
                <a:solidFill>
                  <a:schemeClr val="accent6">
                    <a:lumMod val="75000"/>
                  </a:schemeClr>
                </a:solidFill>
              </a:rPr>
              <a:t>লক্ষণ দল: </a:t>
            </a:r>
            <a:r>
              <a:rPr lang="as-IN" sz="3200" dirty="0">
                <a:solidFill>
                  <a:srgbClr val="7030A0"/>
                </a:solidFill>
              </a:rPr>
              <a:t>আমাশয় হলে শরীরে কী কী সমস্যা হয় তা আলোচনা করে একটি চার্ট তৈরি করা।</a:t>
            </a:r>
          </a:p>
          <a:p>
            <a:r>
              <a:rPr lang="as-IN" sz="3200" dirty="0">
                <a:solidFill>
                  <a:schemeClr val="accent6">
                    <a:lumMod val="75000"/>
                  </a:schemeClr>
                </a:solidFill>
              </a:rPr>
              <a:t>প্রতিরোধ দল: </a:t>
            </a:r>
            <a:r>
              <a:rPr lang="as-IN" sz="3200" dirty="0">
                <a:solidFill>
                  <a:srgbClr val="7030A0"/>
                </a:solidFill>
              </a:rPr>
              <a:t>বিদ্যালয়ে আমাশয় ছড়ানো বন্ধ করতে কী কী পদক্ষেপ নেওয়া যায় তার একটি পোস্টার বানানো।</a:t>
            </a:r>
          </a:p>
          <a:p>
            <a:r>
              <a:rPr lang="as-IN" sz="3200" dirty="0">
                <a:solidFill>
                  <a:schemeClr val="accent6">
                    <a:lumMod val="75000"/>
                  </a:schemeClr>
                </a:solidFill>
              </a:rPr>
              <a:t>সচেতনতা দল: </a:t>
            </a:r>
            <a:r>
              <a:rPr lang="as-IN" sz="3200" dirty="0">
                <a:solidFill>
                  <a:srgbClr val="7030A0"/>
                </a:solidFill>
              </a:rPr>
              <a:t>ক্লাসের অন্য শিক্ষার্থীদের হাত ধোয়ার সঠিক নিয়মটি অভিনয়ের (</a:t>
            </a:r>
            <a:r>
              <a:rPr lang="en-US" sz="3200" dirty="0">
                <a:solidFill>
                  <a:srgbClr val="7030A0"/>
                </a:solidFill>
              </a:rPr>
              <a:t>Role Play) </a:t>
            </a:r>
            <a:r>
              <a:rPr lang="as-IN" sz="3200" dirty="0">
                <a:solidFill>
                  <a:srgbClr val="7030A0"/>
                </a:solidFill>
              </a:rPr>
              <a:t>মাধ্যমে দেখানো।</a:t>
            </a:r>
          </a:p>
        </p:txBody>
      </p:sp>
    </p:spTree>
    <p:extLst>
      <p:ext uri="{BB962C8B-B14F-4D97-AF65-F5344CB8AC3E}">
        <p14:creationId xmlns:p14="http://schemas.microsoft.com/office/powerpoint/2010/main" val="260333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1050771-BA6C-29DC-01CC-94E6ABFDCD0B}"/>
              </a:ext>
            </a:extLst>
          </p:cNvPr>
          <p:cNvSpPr txBox="1"/>
          <p:nvPr/>
        </p:nvSpPr>
        <p:spPr>
          <a:xfrm>
            <a:off x="660400" y="458956"/>
            <a:ext cx="996808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4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0" lvl="1">
              <a:lnSpc>
                <a:spcPct val="150000"/>
              </a:lnSpc>
              <a:defRPr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</a:lstStyle>
          <a:p>
            <a:r>
              <a:rPr lang="en-US" sz="3200" dirty="0"/>
              <a:t>📝 </a:t>
            </a:r>
            <a:r>
              <a:rPr lang="as-IN" sz="3200" dirty="0">
                <a:solidFill>
                  <a:srgbClr val="7030A0"/>
                </a:solidFill>
              </a:rPr>
              <a:t>মূল্যায়ন (</a:t>
            </a:r>
            <a:r>
              <a:rPr lang="en-US" sz="3200" dirty="0">
                <a:solidFill>
                  <a:srgbClr val="7030A0"/>
                </a:solidFill>
              </a:rPr>
              <a:t>Evaluation)</a:t>
            </a:r>
          </a:p>
          <a:p>
            <a:pPr marL="514350" indent="-514350">
              <a:buAutoNum type="arabicPeriod"/>
            </a:pPr>
            <a:r>
              <a:rPr lang="as-IN" sz="3200" dirty="0">
                <a:solidFill>
                  <a:srgbClr val="00B050"/>
                </a:solidFill>
              </a:rPr>
              <a:t>কোন প্রোটোজোয়ার সংক্রমণে আমাশয় রোগ হয়?</a:t>
            </a:r>
            <a:br>
              <a:rPr lang="as-IN" sz="3200" dirty="0"/>
            </a:br>
            <a:r>
              <a:rPr lang="as-IN" sz="3200" dirty="0"/>
              <a:t>ক) </a:t>
            </a:r>
            <a:r>
              <a:rPr lang="en-US" sz="3200" dirty="0"/>
              <a:t>Shigella    </a:t>
            </a:r>
            <a:r>
              <a:rPr lang="as-IN" sz="3200" dirty="0"/>
              <a:t>খ) </a:t>
            </a:r>
            <a:r>
              <a:rPr lang="en-US" sz="3200" dirty="0"/>
              <a:t>Entamoeba histolytica</a:t>
            </a:r>
            <a:br>
              <a:rPr lang="en-US" sz="3200" dirty="0"/>
            </a:br>
            <a:r>
              <a:rPr lang="as-IN" sz="3200" dirty="0"/>
              <a:t>গ) </a:t>
            </a:r>
            <a:r>
              <a:rPr lang="en-US" sz="3200" dirty="0"/>
              <a:t>Amoeba     </a:t>
            </a:r>
            <a:r>
              <a:rPr lang="as-IN" sz="3200" dirty="0"/>
              <a:t>ঘ) </a:t>
            </a:r>
            <a:r>
              <a:rPr lang="en-US" sz="3200" dirty="0"/>
              <a:t>Plasmodium</a:t>
            </a:r>
          </a:p>
          <a:p>
            <a:endParaRPr lang="en-US" sz="3200" dirty="0"/>
          </a:p>
          <a:p>
            <a:r>
              <a:rPr lang="as-IN" sz="3200" dirty="0">
                <a:solidFill>
                  <a:srgbClr val="00B050"/>
                </a:solidFill>
              </a:rPr>
              <a:t>২. আমাশয় রোগটি প্রধানত কিসের মাধ্যমে ছড়ায়?</a:t>
            </a:r>
            <a:br>
              <a:rPr lang="as-IN" sz="3200" dirty="0"/>
            </a:br>
            <a:r>
              <a:rPr lang="as-IN" sz="3200" dirty="0"/>
              <a:t>ক) দূষিত বাতাস</a:t>
            </a:r>
            <a:r>
              <a:rPr lang="en-US" sz="3200" dirty="0"/>
              <a:t>      </a:t>
            </a:r>
            <a:r>
              <a:rPr lang="as-IN" sz="3200" dirty="0"/>
              <a:t>খ) মশার কামড়</a:t>
            </a:r>
            <a:br>
              <a:rPr lang="as-IN" sz="3200" dirty="0"/>
            </a:br>
            <a:r>
              <a:rPr lang="as-IN" sz="3200" dirty="0"/>
              <a:t>গ) দূষিত পানি ও খাবার</a:t>
            </a:r>
            <a:r>
              <a:rPr lang="en-US" sz="3200" dirty="0"/>
              <a:t>     </a:t>
            </a:r>
            <a:r>
              <a:rPr lang="as-IN" sz="3200" dirty="0"/>
              <a:t>ঘ) ত্বকের স্পর্শ</a:t>
            </a:r>
          </a:p>
        </p:txBody>
      </p:sp>
    </p:spTree>
    <p:extLst>
      <p:ext uri="{BB962C8B-B14F-4D97-AF65-F5344CB8AC3E}">
        <p14:creationId xmlns:p14="http://schemas.microsoft.com/office/powerpoint/2010/main" val="32801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75AAF-C510-9BE3-E6BD-7171A1D75E15}"/>
              </a:ext>
            </a:extLst>
          </p:cNvPr>
          <p:cNvSpPr txBox="1"/>
          <p:nvPr/>
        </p:nvSpPr>
        <p:spPr>
          <a:xfrm>
            <a:off x="383823" y="458956"/>
            <a:ext cx="1142435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32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0" lvl="1">
              <a:lnSpc>
                <a:spcPct val="150000"/>
              </a:lnSpc>
              <a:defRPr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</a:lstStyle>
          <a:p>
            <a:r>
              <a:rPr lang="as-IN" dirty="0"/>
              <a:t>৩. </a:t>
            </a:r>
            <a:r>
              <a:rPr lang="as-IN" dirty="0">
                <a:solidFill>
                  <a:srgbClr val="00B050"/>
                </a:solidFill>
              </a:rPr>
              <a:t>নিচের কোনটি আমাশয় রোগের একটি প্রধান লক্ষণ?</a:t>
            </a:r>
            <a:br>
              <a:rPr lang="as-IN" dirty="0">
                <a:solidFill>
                  <a:srgbClr val="00B050"/>
                </a:solidFill>
              </a:rPr>
            </a:br>
            <a:r>
              <a:rPr lang="as-IN" dirty="0"/>
              <a:t>ক) তীব্র জ্বর ও কাশি</a:t>
            </a:r>
            <a:r>
              <a:rPr lang="en-US" dirty="0"/>
              <a:t>   </a:t>
            </a:r>
            <a:r>
              <a:rPr lang="as-IN" dirty="0"/>
              <a:t>খ) মলের সাথে শ্লেষ্মা বা আম যাওয়া</a:t>
            </a:r>
            <a:br>
              <a:rPr lang="as-IN" dirty="0"/>
            </a:br>
            <a:r>
              <a:rPr lang="as-IN" dirty="0"/>
              <a:t>গ) শরীর ঠাণ্ডা হয়ে যাওয়া</a:t>
            </a:r>
            <a:r>
              <a:rPr lang="en-US" dirty="0"/>
              <a:t>    </a:t>
            </a:r>
            <a:r>
              <a:rPr lang="as-IN" dirty="0"/>
              <a:t>ঘ) পিঠে ও কোমরে ব্যথা</a:t>
            </a:r>
            <a:endParaRPr lang="en-US" dirty="0"/>
          </a:p>
          <a:p>
            <a:endParaRPr lang="as-IN" dirty="0"/>
          </a:p>
          <a:p>
            <a:r>
              <a:rPr lang="as-IN" dirty="0">
                <a:solidFill>
                  <a:srgbClr val="00B050"/>
                </a:solidFill>
              </a:rPr>
              <a:t>৪. আমাশয় রোগ প্রতিরোধের সবচেয়ে কার্যকর উপায় কোনটি?</a:t>
            </a:r>
            <a:br>
              <a:rPr lang="as-IN" dirty="0"/>
            </a:br>
            <a:r>
              <a:rPr lang="as-IN" dirty="0"/>
              <a:t>ক) বাসি খাবার খাওয়া</a:t>
            </a:r>
            <a:r>
              <a:rPr lang="en-US" dirty="0"/>
              <a:t>      </a:t>
            </a:r>
            <a:r>
              <a:rPr lang="as-IN" dirty="0"/>
              <a:t>খ) খোলা পাত্রে পানি রাখা</a:t>
            </a:r>
            <a:br>
              <a:rPr lang="as-IN" dirty="0"/>
            </a:br>
            <a:r>
              <a:rPr lang="as-IN" dirty="0"/>
              <a:t>গ) সাবান দিয়ে ভালোভাবে হাত ধোয়া ও বিশুদ্ধ পানি পান করা</a:t>
            </a:r>
            <a:r>
              <a:rPr lang="en-US" dirty="0"/>
              <a:t>   </a:t>
            </a:r>
            <a:r>
              <a:rPr lang="as-IN" dirty="0"/>
              <a:t>ঘ) কোমল পানীয় বেশি খাওয়া</a:t>
            </a:r>
          </a:p>
        </p:txBody>
      </p:sp>
    </p:spTree>
    <p:extLst>
      <p:ext uri="{BB962C8B-B14F-4D97-AF65-F5344CB8AC3E}">
        <p14:creationId xmlns:p14="http://schemas.microsoft.com/office/powerpoint/2010/main" val="34632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4B1642-9D3E-8078-1F71-9BFF580A8D56}"/>
              </a:ext>
            </a:extLst>
          </p:cNvPr>
          <p:cNvSpPr txBox="1"/>
          <p:nvPr/>
        </p:nvSpPr>
        <p:spPr>
          <a:xfrm>
            <a:off x="496708" y="884576"/>
            <a:ext cx="10972801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4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0" lvl="1">
              <a:lnSpc>
                <a:spcPct val="150000"/>
              </a:lnSpc>
              <a:defRPr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</a:lstStyle>
          <a:p>
            <a:pPr>
              <a:lnSpc>
                <a:spcPct val="200000"/>
              </a:lnSpc>
            </a:pPr>
            <a:r>
              <a:rPr lang="as-IN" sz="4000" dirty="0">
                <a:solidFill>
                  <a:srgbClr val="00B050"/>
                </a:solidFill>
              </a:rPr>
              <a:t>বাড়ির কাজ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১. </a:t>
            </a:r>
            <a:r>
              <a:rPr lang="as-IN" sz="2800" dirty="0"/>
              <a:t>নিজের বাড়ির পানির উৎস ও স্বাস্থ্যবিধি পর্যবেক্ষণ করে একটি সংক্ষিপ্ত প্রতিবেদন তৈরি কর।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২. </a:t>
            </a:r>
            <a:r>
              <a:rPr lang="as-IN" sz="2800" dirty="0"/>
              <a:t>পরিবারকে আমাশয় থেকে মুক্ত রাখতে ৫টি করণীয় নিয়মের একটি স্থায়ী ‘স্বাস্থ্য চার্ট’ তৈরি কর।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৩. </a:t>
            </a:r>
            <a:r>
              <a:rPr lang="as-IN" sz="2800" dirty="0"/>
              <a:t>খাবার ও পানির পরিচ্ছন্নতা নিয়ে প্রতিবেশীদের সচেতন করার একটি পরিকল্পনা লিখে আন।</a:t>
            </a:r>
          </a:p>
        </p:txBody>
      </p:sp>
    </p:spTree>
    <p:extLst>
      <p:ext uri="{BB962C8B-B14F-4D97-AF65-F5344CB8AC3E}">
        <p14:creationId xmlns:p14="http://schemas.microsoft.com/office/powerpoint/2010/main" val="3124164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684DA9-CFF8-F52F-63F7-A46FCDD8518B}"/>
              </a:ext>
            </a:extLst>
          </p:cNvPr>
          <p:cNvSpPr txBox="1"/>
          <p:nvPr/>
        </p:nvSpPr>
        <p:spPr>
          <a:xfrm>
            <a:off x="135467" y="44026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23E1B-81E8-0812-F05D-16E2BAD57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409" y="2089148"/>
            <a:ext cx="3418769" cy="45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0DA2FC-6203-F06E-1F90-0AD48CC44718}"/>
              </a:ext>
            </a:extLst>
          </p:cNvPr>
          <p:cNvSpPr txBox="1"/>
          <p:nvPr/>
        </p:nvSpPr>
        <p:spPr>
          <a:xfrm>
            <a:off x="338667" y="1416755"/>
            <a:ext cx="495582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মোঃ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সাইফুল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ইসলাম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সহকারী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শিক্ষক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(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বিজ্ঞান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)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সোনাইমুড়ি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উচ্চ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বিদ্যালয়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4A807D-558E-6557-63A1-ACA0D5D9BA1B}"/>
              </a:ext>
            </a:extLst>
          </p:cNvPr>
          <p:cNvSpPr txBox="1"/>
          <p:nvPr/>
        </p:nvSpPr>
        <p:spPr>
          <a:xfrm>
            <a:off x="5898444" y="1416755"/>
            <a:ext cx="5627512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শ্রেণিঃ</a:t>
            </a:r>
            <a:r>
              <a:rPr lang="en-US" sz="4400" dirty="0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নবম</a:t>
            </a:r>
            <a:r>
              <a:rPr lang="en-US" sz="4400" dirty="0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বিষয়ঃ</a:t>
            </a:r>
            <a:r>
              <a:rPr lang="en-US" sz="4400" dirty="0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জীব</a:t>
            </a:r>
            <a:r>
              <a:rPr lang="en-US" sz="4400" dirty="0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বিজ্ঞান</a:t>
            </a:r>
            <a:endParaRPr lang="en-US" sz="4400" dirty="0">
              <a:solidFill>
                <a:srgbClr val="C0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অধ্যায়ঃ</a:t>
            </a:r>
            <a:r>
              <a:rPr lang="en-US" sz="4400" dirty="0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পঞ্চম</a:t>
            </a:r>
            <a:r>
              <a:rPr lang="en-US" sz="4400" dirty="0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, </a:t>
            </a:r>
            <a:r>
              <a:rPr lang="en-US" sz="4400" dirty="0" err="1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পাঠঃ</a:t>
            </a:r>
            <a:r>
              <a:rPr lang="en-US" sz="4400" dirty="0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 </a:t>
            </a:r>
            <a:r>
              <a:rPr lang="as-IN" sz="4400" dirty="0">
                <a:solidFill>
                  <a:srgbClr val="C00000"/>
                </a:solidFill>
                <a:latin typeface="Kalpana Unicode" panose="02000506000000020003" pitchFamily="2" charset="0"/>
                <a:cs typeface="Kalpana Unicode" panose="02000506000000020003" pitchFamily="2" charset="0"/>
              </a:rPr>
              <a:t>আমাশয়</a:t>
            </a:r>
            <a:endParaRPr lang="en-US" sz="4400" dirty="0">
              <a:solidFill>
                <a:srgbClr val="C00000"/>
              </a:solidFill>
              <a:latin typeface="Kalpana Unicode" panose="02000506000000020003" pitchFamily="2" charset="0"/>
              <a:cs typeface="Kalpana Unicode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2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62D939-243D-6B7C-BFFC-34134BBC4EFB}"/>
              </a:ext>
            </a:extLst>
          </p:cNvPr>
          <p:cNvSpPr txBox="1"/>
          <p:nvPr/>
        </p:nvSpPr>
        <p:spPr>
          <a:xfrm>
            <a:off x="395109" y="677334"/>
            <a:ext cx="112324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……….  </a:t>
            </a:r>
          </a:p>
          <a:p>
            <a:pPr>
              <a:lnSpc>
                <a:spcPct val="2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2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2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উপায়গুলো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55523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4786D2-92F3-5B8E-04ED-838C869B7F0B}"/>
              </a:ext>
            </a:extLst>
          </p:cNvPr>
          <p:cNvSpPr txBox="1"/>
          <p:nvPr/>
        </p:nvSpPr>
        <p:spPr>
          <a:xfrm>
            <a:off x="666044" y="3142790"/>
            <a:ext cx="1107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আমাশয় রোগের কারন লক্ষণ প্রতিকার ও প্রতিরোধ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7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18B3BF-C72A-4AEF-6254-7C21BED576ED}"/>
              </a:ext>
            </a:extLst>
          </p:cNvPr>
          <p:cNvSpPr txBox="1"/>
          <p:nvPr/>
        </p:nvSpPr>
        <p:spPr>
          <a:xfrm>
            <a:off x="801510" y="4813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আমাশয়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354B6-276F-4330-7D3D-92E5D5DDE6B9}"/>
              </a:ext>
            </a:extLst>
          </p:cNvPr>
          <p:cNvSpPr txBox="1"/>
          <p:nvPr/>
        </p:nvSpPr>
        <p:spPr>
          <a:xfrm>
            <a:off x="1535290" y="58887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মারাত্মক পরিপাকতন্ত্রের রোগ।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607F54-2642-E486-45D9-3A34CA83B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847" y="1127709"/>
            <a:ext cx="3133020" cy="40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4F6C4C-7B25-A84B-79A0-5C89769A7484}"/>
              </a:ext>
            </a:extLst>
          </p:cNvPr>
          <p:cNvSpPr txBox="1"/>
          <p:nvPr/>
        </p:nvSpPr>
        <p:spPr>
          <a:xfrm>
            <a:off x="327378" y="622490"/>
            <a:ext cx="11356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as-IN" dirty="0"/>
              <a:t>প্রধান কারণ: দূষিত পানি এবং বাসি-খোলা খাবারের মাধ্যমে ছড়ায়।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13D0F-1257-B24D-E3CF-7A6C90B0B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02" y="2174523"/>
            <a:ext cx="5181600" cy="388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0B880E-F379-D977-C6C9-D736EEB33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061" y="2174523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477D95-49FD-FB68-DA79-4DC8E90BB704}"/>
              </a:ext>
            </a:extLst>
          </p:cNvPr>
          <p:cNvSpPr txBox="1"/>
          <p:nvPr/>
        </p:nvSpPr>
        <p:spPr>
          <a:xfrm>
            <a:off x="654050" y="3923635"/>
            <a:ext cx="10679289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as-IN" dirty="0"/>
              <a:t>জীবাণুর প্রকারভেদ: দুটি প্রধান জীবাণু এর জন্য দায়ী: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i="1" dirty="0"/>
              <a:t>Entamoeba histolytica </a:t>
            </a:r>
            <a:r>
              <a:rPr lang="en-US" dirty="0"/>
              <a:t>(</a:t>
            </a:r>
            <a:r>
              <a:rPr lang="as-IN" dirty="0"/>
              <a:t>প্রোটোজোয়া)</a:t>
            </a:r>
          </a:p>
          <a:p>
            <a:pPr>
              <a:lnSpc>
                <a:spcPct val="150000"/>
              </a:lnSpc>
            </a:pPr>
            <a:r>
              <a:rPr lang="en-US" i="1" dirty="0"/>
              <a:t>Shigella</a:t>
            </a:r>
            <a:r>
              <a:rPr lang="en-US" dirty="0"/>
              <a:t> (</a:t>
            </a:r>
            <a:r>
              <a:rPr lang="as-IN" dirty="0"/>
              <a:t>ব্যাকটেরিয়া)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4F7D83-E60B-11CE-B845-AE02276E1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418292"/>
            <a:ext cx="5025319" cy="33287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CAC9CC-EEEC-5C7F-0811-C51EDE6C4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839" y="418292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F0D6EF-321F-0E4E-EBFB-B8FEC25AA45D}"/>
              </a:ext>
            </a:extLst>
          </p:cNvPr>
          <p:cNvSpPr txBox="1"/>
          <p:nvPr/>
        </p:nvSpPr>
        <p:spPr>
          <a:xfrm>
            <a:off x="440267" y="815582"/>
            <a:ext cx="10645423" cy="35317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as-IN" sz="4400" dirty="0">
                <a:solidFill>
                  <a:srgbClr val="00B050"/>
                </a:solidFill>
              </a:rPr>
              <a:t>একক কাজ</a:t>
            </a:r>
            <a:endParaRPr lang="en-US" sz="44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1.</a:t>
            </a:r>
            <a:r>
              <a:rPr lang="as-IN" dirty="0"/>
              <a:t>আমাশয় রোগ সৃষ্টিকারী জীবাণু দুটির নাম খাতায় লেখ।</a:t>
            </a:r>
          </a:p>
          <a:p>
            <a:pPr>
              <a:lnSpc>
                <a:spcPct val="150000"/>
              </a:lnSpc>
            </a:pPr>
            <a:r>
              <a:rPr lang="en-US" dirty="0"/>
              <a:t>2.</a:t>
            </a:r>
            <a:r>
              <a:rPr lang="as-IN" dirty="0"/>
              <a:t>নিজের জানা আমাশয়ের তিনটি প্রধান লক্ষণ তালিকাভুক্ত কর।</a:t>
            </a:r>
          </a:p>
          <a:p>
            <a:pPr>
              <a:lnSpc>
                <a:spcPct val="150000"/>
              </a:lnSpc>
            </a:pPr>
            <a:r>
              <a:rPr lang="en-US" dirty="0"/>
              <a:t>3.</a:t>
            </a:r>
            <a:r>
              <a:rPr lang="as-IN" dirty="0"/>
              <a:t>রোগটি অবহেলা করলে কী ক্ষতি হতে পারে তা এক বাক্যে লেখ।</a:t>
            </a:r>
          </a:p>
        </p:txBody>
      </p:sp>
    </p:spTree>
    <p:extLst>
      <p:ext uri="{BB962C8B-B14F-4D97-AF65-F5344CB8AC3E}">
        <p14:creationId xmlns:p14="http://schemas.microsoft.com/office/powerpoint/2010/main" val="401735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B1400A-02E6-A599-36A5-BF7ED05A5D8E}"/>
              </a:ext>
            </a:extLst>
          </p:cNvPr>
          <p:cNvSpPr txBox="1"/>
          <p:nvPr/>
        </p:nvSpPr>
        <p:spPr>
          <a:xfrm>
            <a:off x="321734" y="168323"/>
            <a:ext cx="11232444" cy="27007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44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as-IN" dirty="0">
                <a:solidFill>
                  <a:schemeClr val="accent2">
                    <a:lumMod val="75000"/>
                  </a:schemeClr>
                </a:solidFill>
              </a:rPr>
              <a:t>রোগের প্রধান লক্ষণসমূহ</a:t>
            </a:r>
          </a:p>
          <a:p>
            <a:r>
              <a:rPr lang="as-IN" sz="3600" dirty="0"/>
              <a:t>লক্ষণ ১: ঘন ঘন মলত্যাগ বা পায়খানার বেগ হওয়া।</a:t>
            </a:r>
          </a:p>
          <a:p>
            <a:r>
              <a:rPr lang="as-IN" sz="3600" dirty="0"/>
              <a:t>লক্ষণ ২: পেটে তীব্র কামড় দিয়ে ব্যথা হওয়া।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863F54-C04C-E9CA-B143-BA9F5DC75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910" y="2981949"/>
            <a:ext cx="3539067" cy="35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564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Kalpana Unicode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saiful isolam</dc:creator>
  <cp:lastModifiedBy>saiful isolam</cp:lastModifiedBy>
  <cp:revision>64</cp:revision>
  <dcterms:created xsi:type="dcterms:W3CDTF">2026-06-01T09:34:23Z</dcterms:created>
  <dcterms:modified xsi:type="dcterms:W3CDTF">2026-06-01T12:28:48Z</dcterms:modified>
</cp:coreProperties>
</file>