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8" r:id="rId1"/>
  </p:sldMasterIdLst>
  <p:notesMasterIdLst>
    <p:notesMasterId r:id="rId27"/>
  </p:notesMasterIdLst>
  <p:sldIdLst>
    <p:sldId id="256" r:id="rId2"/>
    <p:sldId id="276" r:id="rId3"/>
    <p:sldId id="257" r:id="rId4"/>
    <p:sldId id="258" r:id="rId5"/>
    <p:sldId id="259" r:id="rId6"/>
    <p:sldId id="271" r:id="rId7"/>
    <p:sldId id="264" r:id="rId8"/>
    <p:sldId id="282" r:id="rId9"/>
    <p:sldId id="279" r:id="rId10"/>
    <p:sldId id="268" r:id="rId11"/>
    <p:sldId id="280" r:id="rId12"/>
    <p:sldId id="283" r:id="rId13"/>
    <p:sldId id="284" r:id="rId14"/>
    <p:sldId id="261" r:id="rId15"/>
    <p:sldId id="272" r:id="rId16"/>
    <p:sldId id="281" r:id="rId17"/>
    <p:sldId id="263" r:id="rId18"/>
    <p:sldId id="277" r:id="rId19"/>
    <p:sldId id="278" r:id="rId20"/>
    <p:sldId id="265" r:id="rId21"/>
    <p:sldId id="273" r:id="rId22"/>
    <p:sldId id="270" r:id="rId23"/>
    <p:sldId id="275" r:id="rId24"/>
    <p:sldId id="274" r:id="rId25"/>
    <p:sldId id="267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7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4C6E5C-D793-4FC0-AC21-C022CEAB6CB0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9CE3E1-1644-4526-A0E2-331C354E1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480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9CE3E1-1644-4526-A0E2-331C354E12B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402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1"/>
            <a:ext cx="104648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3398520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5"/>
            <a:ext cx="103632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975360" y="4599432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741949" y="4045691"/>
            <a:ext cx="4709160" cy="105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3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912152" y="3579942"/>
            <a:ext cx="5577840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480"/>
            <a:ext cx="2856907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7039-0AB0-4802-A760-82A146C55CDA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18288"/>
            <a:ext cx="3860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5A67039-0AB0-4802-A760-82A146C55CDA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18288"/>
            <a:ext cx="5486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18288"/>
            <a:ext cx="1422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4F4AC5E-6A38-451F-BEFB-53622E242BF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9" r:id="rId1"/>
    <p:sldLayoutId id="2147483980" r:id="rId2"/>
    <p:sldLayoutId id="2147483981" r:id="rId3"/>
    <p:sldLayoutId id="2147483982" r:id="rId4"/>
    <p:sldLayoutId id="2147483983" r:id="rId5"/>
    <p:sldLayoutId id="2147483984" r:id="rId6"/>
    <p:sldLayoutId id="2147483985" r:id="rId7"/>
    <p:sldLayoutId id="2147483986" r:id="rId8"/>
    <p:sldLayoutId id="2147483987" r:id="rId9"/>
    <p:sldLayoutId id="2147483988" r:id="rId10"/>
    <p:sldLayoutId id="2147483989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f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f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f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f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f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mailto:ayeasin564@gmail.com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f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8DADF18-236F-CD86-ACE8-A3215D21B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3345" y="389297"/>
            <a:ext cx="10377055" cy="4348958"/>
          </a:xfrm>
        </p:spPr>
        <p:txBody>
          <a:bodyPr>
            <a:noAutofit/>
          </a:bodyPr>
          <a:lstStyle/>
          <a:p>
            <a:r>
              <a:rPr lang="en-US" sz="15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সকল শিক্ষার্থীদের আন্তরিক শুভেচ্ছা </a:t>
            </a:r>
            <a:endParaRPr lang="en-US" sz="15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62462"/>
            <a:ext cx="12192000" cy="2395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564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852" y="0"/>
            <a:ext cx="101600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প্রশ্নের সমাধান :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84327" y="813347"/>
                <a:ext cx="10058400" cy="5618450"/>
              </a:xfrm>
            </p:spPr>
            <p:txBody>
              <a:bodyPr>
                <a:noAutofit/>
              </a:bodyPr>
              <a:lstStyle/>
              <a:p>
                <a:r>
                  <a:rPr lang="en-US" sz="3200" dirty="0" smtClean="0">
                    <a:solidFill>
                      <a:srgbClr val="0070C0"/>
                    </a:solidFill>
                    <a:latin typeface="NikoshBAN" pitchFamily="2" charset="0"/>
                    <a:cs typeface="NikoshBAN" pitchFamily="2" charset="0"/>
                  </a:rPr>
                  <a:t>ক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.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আমরা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জানি, ঘর্নকের সমগ্রতলের ক্ষেত্রফল  = 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6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  <a:ea typeface="Cambria Math"/>
                        <a:cs typeface="Times New Roman" pitchFamily="18" charset="0"/>
                      </a:rPr>
                      <m:t>×</m:t>
                    </m:r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বাহু</m:t>
                        </m:r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3200" i="1" dirty="0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ঘন</a:t>
                </a:r>
                <a:r>
                  <a:rPr lang="en-US" sz="40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একক</a:t>
                </a:r>
              </a:p>
              <a:p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                                                     = 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6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  <a:ea typeface="Cambria Math"/>
                        <a:cs typeface="Times New Roman" pitchFamily="18" charset="0"/>
                      </a:rPr>
                      <m:t>×</m:t>
                    </m:r>
                  </m:oMath>
                </a14:m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  <m:r>
                          <a:rPr lang="en-US" sz="2800" i="1" dirty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2800" i="1" dirty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ea typeface="Cambria Math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ea typeface="Cambria Math"/>
                    <a:cs typeface="NikoshBAN" pitchFamily="2" charset="0"/>
                  </a:rPr>
                  <a:t>ঘন </a:t>
                </a:r>
                <a:r>
                  <a:rPr lang="en-US" sz="3200" dirty="0">
                    <a:latin typeface="NikoshBAN" pitchFamily="2" charset="0"/>
                    <a:ea typeface="Cambria Math"/>
                    <a:cs typeface="NikoshBAN" pitchFamily="2" charset="0"/>
                  </a:rPr>
                  <a:t>সেন্টিমিটার </a:t>
                </a:r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44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                                =</a:t>
                </a:r>
                <a14:m>
                  <m:oMath xmlns:m="http://schemas.openxmlformats.org/officeDocument/2006/math">
                    <m:r>
                      <a:rPr lang="en-US" sz="4400" dirty="0">
                        <a:latin typeface="Cambria Math"/>
                        <a:cs typeface="Times New Roman" pitchFamily="18" charset="0"/>
                      </a:rPr>
                      <m:t>6</m:t>
                    </m:r>
                    <m:r>
                      <a:rPr lang="en-US" sz="4400" b="0" i="0" dirty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4400" i="1" dirty="0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  <m:r>
                      <a:rPr lang="en-US" sz="4400" b="0" i="0" dirty="0" smtClean="0">
                        <a:latin typeface="Cambria Math"/>
                        <a:ea typeface="Cambria Math"/>
                        <a:cs typeface="NikoshBAN" pitchFamily="2" charset="0"/>
                      </a:rPr>
                      <m:t>25</m:t>
                    </m:r>
                    <m:r>
                      <a:rPr lang="en-US" sz="4400" b="0" i="0" dirty="0" smtClean="0">
                        <a:latin typeface="Cambria Math"/>
                        <a:ea typeface="Cambria Math"/>
                        <a:cs typeface="NikoshBAN" pitchFamily="2" charset="0"/>
                      </a:rPr>
                      <m:t>   </m:t>
                    </m:r>
                  </m:oMath>
                </a14:m>
                <a:r>
                  <a:rPr lang="en-US" sz="4400" b="0" dirty="0" smtClean="0">
                    <a:latin typeface="NikoshBAN" pitchFamily="2" charset="0"/>
                    <a:ea typeface="Cambria Math"/>
                    <a:cs typeface="NikoshBAN" pitchFamily="2" charset="0"/>
                  </a:rPr>
                  <a:t>ঘন সেন্টিমিটার </a:t>
                </a:r>
              </a:p>
              <a:p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                                    = </a:t>
                </a:r>
                <a:r>
                  <a:rPr lang="en-US" sz="4400" dirty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4400" dirty="0" smtClean="0">
                    <a:latin typeface="Times New Roman" pitchFamily="18" charset="0"/>
                    <a:cs typeface="Times New Roman" pitchFamily="18" charset="0"/>
                  </a:rPr>
                  <a:t>50</a:t>
                </a:r>
                <a14:m>
                  <m:oMath xmlns:m="http://schemas.openxmlformats.org/officeDocument/2006/math">
                    <m:r>
                      <a:rPr lang="en-US" sz="4400" dirty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sz="4400" dirty="0">
                    <a:latin typeface="NikoshBAN" pitchFamily="2" charset="0"/>
                    <a:ea typeface="Cambria Math"/>
                    <a:cs typeface="NikoshBAN" pitchFamily="2" charset="0"/>
                  </a:rPr>
                  <a:t>ঘন সেন্টিমিটার </a:t>
                </a:r>
                <a:endParaRPr lang="en-US" sz="44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44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              </a:t>
                </a:r>
                <a:endParaRPr lang="en-US" sz="4800" dirty="0">
                  <a:latin typeface="NikoshBAN" pitchFamily="2" charset="0"/>
                  <a:cs typeface="NikoshBAN" pitchFamily="2" charset="0"/>
                </a:endParaRPr>
              </a:p>
              <a:p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4327" y="813347"/>
                <a:ext cx="10058400" cy="5618450"/>
              </a:xfrm>
              <a:blipFill rotWithShape="1">
                <a:blip r:embed="rId3"/>
                <a:stretch>
                  <a:fillRect l="-1758" t="-1844" r="-4545" b="-6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7222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সমাধান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8873" y="1080655"/>
                <a:ext cx="10972800" cy="5777346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en-US" sz="4000" dirty="0" smtClean="0">
                    <a:latin typeface="NikoshBAN" pitchFamily="2" charset="0"/>
                    <a:cs typeface="NikoshBAN" pitchFamily="2" charset="0"/>
                  </a:rPr>
                  <a:t>খ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. একটি পাইপের ভিতরের ব্যাস 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3200" dirty="0" smtClean="0">
                    <a:cs typeface="NikoshBAN" pitchFamily="2" charset="0"/>
                  </a:rPr>
                  <a:t>16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মি</a:t>
                </a:r>
                <a14:m>
                  <m:oMath xmlns:m="http://schemas.openxmlformats.org/officeDocument/2006/math"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সেন্টিমিটার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</m:oMath>
                </a14:m>
                <a:endParaRPr lang="en-US" sz="3200" dirty="0">
                  <a:cs typeface="NikoshBAN" pitchFamily="2" charset="0"/>
                </a:endParaRPr>
              </a:p>
              <a:p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                   ভিতরের ব্যাসার্ধ 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den>
                    </m:f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সেন্টিমিটার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</m:oMath>
                </a14:m>
                <a:endParaRPr lang="en-US" sz="3200" dirty="0">
                  <a:cs typeface="NikoshBAN" pitchFamily="2" charset="0"/>
                </a:endParaRPr>
              </a:p>
              <a:p>
                <a:pPr marL="0" indent="0">
                  <a:buNone/>
                </a:pPr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                                           = </a:t>
                </a:r>
                <a:r>
                  <a:rPr lang="en-US" sz="3200" dirty="0">
                    <a:cs typeface="NikoshBAN" pitchFamily="2" charset="0"/>
                  </a:rPr>
                  <a:t>8</a:t>
                </a:r>
                <a:r>
                  <a:rPr lang="en-US" sz="3200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সেন্টিমিটার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</m:oMath>
                </a14:m>
                <a:endParaRPr lang="en-US" sz="3200" dirty="0">
                  <a:cs typeface="NikoshBAN" pitchFamily="2" charset="0"/>
                </a:endParaRPr>
              </a:p>
              <a:p>
                <a:pPr marL="0" indent="0">
                  <a:buNone/>
                </a:pP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endParaRPr lang="en-US" sz="3200" dirty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এবং পাইপের বাইরের ব্যাস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 =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0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/>
                        <a:ea typeface="Cambria Math"/>
                        <a:cs typeface="NikoshBAN" pitchFamily="2" charset="0"/>
                      </a:rPr>
                      <m:t>সেন্টিমিটার</m:t>
                    </m:r>
                    <m:r>
                      <a:rPr lang="en-US" sz="28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</m:oMath>
                </a14:m>
                <a:endParaRPr lang="en-US" sz="2800" dirty="0">
                  <a:cs typeface="NikoshBAN" pitchFamily="2" charset="0"/>
                </a:endParaRPr>
              </a:p>
              <a:p>
                <a:pPr marL="114300" indent="0">
                  <a:buNone/>
                </a:pPr>
                <a:endParaRPr lang="en-US" sz="28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              বাইরের ব্যাসার্ধ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20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den>
                    </m:f>
                    <m:r>
                      <a:rPr lang="en-US" sz="2800">
                        <a:latin typeface="Cambria Math"/>
                        <a:ea typeface="Cambria Math"/>
                        <a:cs typeface="NikoshBAN" pitchFamily="2" charset="0"/>
                      </a:rPr>
                      <m:t>সেন্টিমিটার</m:t>
                    </m:r>
                    <m:r>
                      <a:rPr lang="en-US" sz="28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</m:oMath>
                </a14:m>
                <a:endParaRPr lang="en-US" sz="2800" dirty="0">
                  <a:cs typeface="NikoshBAN" pitchFamily="2" charset="0"/>
                </a:endParaRPr>
              </a:p>
              <a:p>
                <a:pPr marL="114300" indent="0">
                  <a:buNone/>
                </a:pPr>
                <a:endParaRPr lang="en-US" sz="2800" dirty="0" smtClean="0">
                  <a:cs typeface="NikoshBAN" pitchFamily="2" charset="0"/>
                </a:endParaRPr>
              </a:p>
              <a:p>
                <a:pPr marL="114300" indent="0">
                  <a:buNone/>
                </a:pPr>
                <a:r>
                  <a:rPr lang="en-US" sz="2800" dirty="0">
                    <a:cs typeface="NikoshBAN" pitchFamily="2" charset="0"/>
                  </a:rPr>
                  <a:t> </a:t>
                </a:r>
                <a:r>
                  <a:rPr lang="en-US" sz="2800" dirty="0" smtClean="0">
                    <a:cs typeface="NikoshBAN" pitchFamily="2" charset="0"/>
                  </a:rPr>
                  <a:t>                                = </a:t>
                </a:r>
                <a:r>
                  <a:rPr lang="en-US" sz="2800" dirty="0">
                    <a:cs typeface="NikoshBAN" pitchFamily="2" charset="0"/>
                  </a:rPr>
                  <a:t>1</a:t>
                </a:r>
                <a:r>
                  <a:rPr lang="en-US" sz="2800" dirty="0" smtClean="0">
                    <a:cs typeface="NikoshBAN" pitchFamily="2" charset="0"/>
                  </a:rPr>
                  <a:t>0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/>
                        <a:ea typeface="Cambria Math"/>
                        <a:cs typeface="NikoshBAN" pitchFamily="2" charset="0"/>
                      </a:rPr>
                      <m:t>মিটার</m:t>
                    </m:r>
                    <m:r>
                      <a:rPr lang="en-US" sz="28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</m:oMath>
                </a14:m>
                <a:endParaRPr lang="en-US" sz="2800" dirty="0">
                  <a:cs typeface="NikoshBAN" pitchFamily="2" charset="0"/>
                </a:endParaRPr>
              </a:p>
              <a:p>
                <a:pPr marL="114300" indent="0">
                  <a:buNone/>
                </a:pPr>
                <a:endParaRPr lang="en-US" sz="2800" dirty="0" smtClean="0">
                  <a:cs typeface="NikoshBAN" pitchFamily="2" charset="0"/>
                </a:endParaRPr>
              </a:p>
              <a:p>
                <a:pPr marL="114300" indent="0">
                  <a:buNone/>
                </a:pPr>
                <a:r>
                  <a:rPr lang="en-US" sz="2800" dirty="0">
                    <a:cs typeface="NikoshBAN" pitchFamily="2" charset="0"/>
                  </a:rPr>
                  <a:t>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পাইপের উচ্চতা   =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10</a:t>
                </a:r>
                <a:r>
                  <a:rPr lang="en-US" sz="2800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/>
                        <a:ea typeface="Cambria Math"/>
                        <a:cs typeface="NikoshBAN" pitchFamily="2" charset="0"/>
                      </a:rPr>
                      <m:t>মিটার</m:t>
                    </m:r>
                    <m:r>
                      <a:rPr lang="en-US" sz="28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</m:oMath>
                </a14:m>
                <a:endParaRPr lang="en-US" sz="2800" dirty="0">
                  <a:cs typeface="NikoshBAN" pitchFamily="2" charset="0"/>
                </a:endParaRPr>
              </a:p>
              <a:p>
                <a:pPr marL="114300" indent="0">
                  <a:buNone/>
                </a:pPr>
                <a:r>
                  <a:rPr lang="en-US" sz="2800" dirty="0" smtClean="0">
                    <a:cs typeface="NikoshBAN" pitchFamily="2" charset="0"/>
                  </a:rPr>
                  <a:t> </a:t>
                </a:r>
              </a:p>
              <a:p>
                <a:pPr marL="114300" indent="0">
                  <a:buNone/>
                </a:pPr>
                <a:r>
                  <a:rPr lang="en-US" sz="2800" dirty="0">
                    <a:cs typeface="NikoshBAN" pitchFamily="2" charset="0"/>
                  </a:rPr>
                  <a:t> </a:t>
                </a:r>
                <a:r>
                  <a:rPr lang="en-US" sz="2800" dirty="0" smtClean="0">
                    <a:cs typeface="NikoshBAN" pitchFamily="2" charset="0"/>
                  </a:rPr>
                  <a:t>                   = </a:t>
                </a:r>
                <a:r>
                  <a:rPr lang="en-US" sz="2800" dirty="0" smtClean="0">
                    <a:cs typeface="NikoshBAN" pitchFamily="2" charset="0"/>
                  </a:rPr>
                  <a:t>10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  <m:r>
                      <a:rPr lang="en-US" sz="28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100</m:t>
                    </m:r>
                    <m:r>
                      <a:rPr lang="en-US" sz="28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সেন্টিমিটার</m:t>
                    </m:r>
                    <m:r>
                      <a:rPr lang="en-US" sz="28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sz="2800" dirty="0" smtClean="0">
                    <a:cs typeface="NikoshBAN" pitchFamily="2" charset="0"/>
                  </a:rPr>
                  <a:t>   </a:t>
                </a:r>
                <a:r>
                  <a:rPr lang="en-US" sz="2800" dirty="0" smtClean="0">
                    <a:cs typeface="NikoshBAN" pitchFamily="2" charset="0"/>
                  </a:rPr>
                  <a:t>=1000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/>
                        <a:ea typeface="Cambria Math"/>
                        <a:cs typeface="NikoshBAN" pitchFamily="2" charset="0"/>
                      </a:rPr>
                      <m:t>সেন্টিমিটার</m:t>
                    </m:r>
                    <m:r>
                      <a:rPr lang="en-US" sz="28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</m:oMath>
                </a14:m>
                <a:endParaRPr lang="en-US" sz="2800" dirty="0">
                  <a:cs typeface="NikoshBAN" pitchFamily="2" charset="0"/>
                </a:endParaRPr>
              </a:p>
              <a:p>
                <a:pPr marL="114300" indent="0">
                  <a:buNone/>
                </a:pPr>
                <a:endParaRPr lang="en-US" sz="2800" dirty="0">
                  <a:cs typeface="NikoshBAN" pitchFamily="2" charset="0"/>
                </a:endParaRPr>
              </a:p>
              <a:p>
                <a:pPr marL="114300" indent="0">
                  <a:buNone/>
                </a:pPr>
                <a:endParaRPr lang="en-US" sz="2800" dirty="0" smtClean="0">
                  <a:cs typeface="NikoshBAN" pitchFamily="2" charset="0"/>
                </a:endParaRPr>
              </a:p>
              <a:p>
                <a:pPr marL="114300" indent="0">
                  <a:buNone/>
                </a:pPr>
                <a:endParaRPr lang="en-US" sz="44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endParaRPr lang="en-US" sz="4400" dirty="0">
                  <a:latin typeface="NikoshBAN" pitchFamily="2" charset="0"/>
                  <a:cs typeface="NikoshBAN" pitchFamily="2" charset="0"/>
                </a:endParaRPr>
              </a:p>
              <a:p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8873" y="1080655"/>
                <a:ext cx="10972800" cy="5777346"/>
              </a:xfrm>
              <a:blipFill rotWithShape="1">
                <a:blip r:embed="rId2"/>
                <a:stretch>
                  <a:fillRect l="-889" t="-2532" b="-409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28936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সমাধান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খ পাইপেরর ভিতরের আয়তন 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𝜋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𝑟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h</m:t>
                    </m:r>
                    <m:r>
                      <a:rPr lang="en-US" b="0" i="0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cs typeface="NikoshBAN" pitchFamily="2" charset="0"/>
                      </a:rPr>
                      <m:t>ঘন</m:t>
                    </m:r>
                    <m:r>
                      <a:rPr lang="en-US" b="0" i="0" smtClean="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cs typeface="NikoshBAN" pitchFamily="2" charset="0"/>
                      </a:rPr>
                      <m:t>একক</m:t>
                    </m:r>
                  </m:oMath>
                </a14:m>
                <a:endParaRPr lang="en-US" b="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                               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𝜋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( 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8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  <a:cs typeface="NikoshBAN" pitchFamily="2" charset="0"/>
                      </a:rPr>
                      <m:t>h</m:t>
                    </m:r>
                    <m:r>
                      <a:rPr lang="en-US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ঘন সেন্টিমিটার </a:t>
                </a: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                                 =  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  <a:cs typeface="NikoshBAN" pitchFamily="2" charset="0"/>
                      </a:rPr>
                      <m:t>𝜋</m:t>
                    </m:r>
                    <m:r>
                      <a:rPr lang="en-US" i="1" smtClean="0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6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4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×</m:t>
                    </m:r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NikoshBAN" pitchFamily="2" charset="0"/>
                      </a:rPr>
                      <m:t>h</m:t>
                    </m:r>
                    <m:r>
                      <a:rPr lang="en-US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ঘন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সেন্টিমিটার</a:t>
                </a: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                                =</a:t>
                </a:r>
                <a:r>
                  <a:rPr lang="en-US" dirty="0">
                    <a:ea typeface="Cambria Math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𝜋</m:t>
                    </m:r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64</m:t>
                    </m:r>
                    <m:r>
                      <a:rPr lang="en-US" i="1" dirty="0">
                        <a:latin typeface="Cambria Math"/>
                        <a:ea typeface="Cambria Math"/>
                        <a:cs typeface="Times New Roman" pitchFamily="18" charset="0"/>
                      </a:rPr>
                      <m:t>×</m:t>
                    </m:r>
                    <m:r>
                      <a:rPr lang="en-US" b="0" i="0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10</m:t>
                    </m:r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00 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ঘন সেন্টিমিটার</a:t>
                </a: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                               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dirty="0">
                    <a:ea typeface="Cambria Math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𝜋</m:t>
                    </m:r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64000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ঘন সেন্টিমিটার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</a:t>
                </a:r>
                <a:endParaRPr lang="en-US" dirty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পাইপেরর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বাইরের আয়তন 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𝜋</m:t>
                        </m:r>
                        <m:r>
                          <a:rPr lang="en-US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𝑟</m:t>
                        </m:r>
                      </m:e>
                      <m:sup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  <a:cs typeface="NikoshBAN" pitchFamily="2" charset="0"/>
                      </a:rPr>
                      <m:t>h</m:t>
                    </m:r>
                    <m:r>
                      <a:rPr lang="en-US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>
                        <a:latin typeface="Cambria Math"/>
                        <a:cs typeface="NikoshBAN" pitchFamily="2" charset="0"/>
                      </a:rPr>
                      <m:t>ঘন</m:t>
                    </m:r>
                    <m:r>
                      <a:rPr lang="en-US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>
                        <a:latin typeface="Cambria Math"/>
                        <a:cs typeface="NikoshBAN" pitchFamily="2" charset="0"/>
                      </a:rPr>
                      <m:t>একক</m:t>
                    </m:r>
                  </m:oMath>
                </a14:m>
                <a:endParaRPr lang="en-US" dirty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                                  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𝜋</m:t>
                        </m:r>
                        <m:r>
                          <a:rPr lang="en-US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( 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10</m:t>
                        </m:r>
                        <m:r>
                          <a:rPr lang="en-US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  <a:cs typeface="NikoshBAN" pitchFamily="2" charset="0"/>
                      </a:rPr>
                      <m:t>h</m:t>
                    </m:r>
                    <m:r>
                      <a:rPr lang="en-US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ঘন সেন্টিমিটার </a:t>
                </a: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                                    =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𝜋</m:t>
                    </m:r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00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  <a:ea typeface="Cambria Math"/>
                        <a:cs typeface="Times New Roman" pitchFamily="18" charset="0"/>
                      </a:rPr>
                      <m:t>×</m:t>
                    </m:r>
                  </m:oMath>
                </a14:m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NikoshBAN" pitchFamily="2" charset="0"/>
                      </a:rPr>
                      <m:t>h</m:t>
                    </m:r>
                    <m:r>
                      <a:rPr lang="en-US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 ঘন সেন্টিমিটার</a:t>
                </a: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                                    =</a:t>
                </a:r>
                <a:r>
                  <a:rPr lang="en-US" dirty="0">
                    <a:ea typeface="Cambria Math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𝜋</m:t>
                    </m:r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00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  <a:ea typeface="Cambria Math"/>
                        <a:cs typeface="Times New Roman" pitchFamily="18" charset="0"/>
                      </a:rPr>
                      <m:t>×</m:t>
                    </m:r>
                    <m:r>
                      <a:rPr lang="en-US" b="0" i="0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10</m:t>
                    </m:r>
                  </m:oMath>
                </a14:m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00 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ঘন সেন্টিমিটার</a:t>
                </a: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                                   =</a:t>
                </a:r>
                <a:r>
                  <a:rPr lang="en-US" dirty="0">
                    <a:ea typeface="Cambria Math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𝜋</m:t>
                    </m:r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  <a:ea typeface="Cambria Math"/>
                        <a:cs typeface="Times New Roman" pitchFamily="18" charset="0"/>
                      </a:rPr>
                      <m:t>1</m:t>
                    </m:r>
                    <m:r>
                      <a:rPr lang="en-US" b="0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0</m:t>
                    </m:r>
                    <m:r>
                      <a:rPr lang="en-US" b="0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00</m:t>
                    </m:r>
                  </m:oMath>
                </a14:m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00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ঘন সেন্টিমিটার   </a:t>
                </a:r>
              </a:p>
              <a:p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388" t="-748" b="-1995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2414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সমাধান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খ</a:t>
                </a: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                =</a:t>
                </a:r>
                <a:r>
                  <a:rPr lang="en-US" dirty="0">
                    <a:ea typeface="Cambria Math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𝜋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(</m:t>
                    </m:r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</a:t>
                </a:r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444" t="-1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762000" y="1108365"/>
                <a:ext cx="10972800" cy="55210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18288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88720" indent="-13716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itchFamily="34" charset="0"/>
                  <a:buChar char="•"/>
                  <a:defRPr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37160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55448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73736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92024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সুতরাং লোহার ওজন / আয়তন  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dirty="0">
                    <a:ea typeface="Cambria Math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𝜋</m:t>
                    </m:r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(</m:t>
                    </m:r>
                    <m:r>
                      <a:rPr lang="en-US" b="0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100</m:t>
                    </m:r>
                    <m:r>
                      <a:rPr lang="en-US" b="0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00</m:t>
                    </m:r>
                  </m:oMath>
                </a14:m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ঘন সেন্টিমিটার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  <a:cs typeface="NikoshBAN" pitchFamily="2" charset="0"/>
                      </a:rPr>
                      <m:t>−</m:t>
                    </m:r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  <a:cs typeface="NikoshBAN" pitchFamily="2" charset="0"/>
                      </a:rPr>
                      <m:t>64</m:t>
                    </m:r>
                    <m:r>
                      <a:rPr lang="en-US" b="0" i="0" dirty="0" smtClean="0">
                        <a:latin typeface="Cambria Math"/>
                        <a:cs typeface="NikoshBAN" pitchFamily="2" charset="0"/>
                      </a:rPr>
                      <m:t>0</m:t>
                    </m:r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00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ঘন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সেন্টিমিটার  )</a:t>
                </a: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                   =</a:t>
                </a:r>
                <a:r>
                  <a:rPr lang="en-US" dirty="0">
                    <a:ea typeface="Cambria Math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𝜋</m:t>
                    </m:r>
                    <m:r>
                      <a:rPr lang="en-US" smtClean="0">
                        <a:latin typeface="Cambria Math"/>
                        <a:ea typeface="Cambria Math"/>
                        <a:cs typeface="NikoshBAN" pitchFamily="2" charset="0"/>
                      </a:rPr>
                      <m:t>(</m:t>
                    </m:r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10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0000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−</m:t>
                    </m:r>
                    <m:r>
                      <a:rPr lang="en-US" b="0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64</m:t>
                    </m:r>
                    <m:r>
                      <a:rPr lang="en-US" b="0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0</m:t>
                    </m:r>
                    <m:r>
                      <a:rPr lang="en-US" b="0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00</m:t>
                    </m:r>
                    <m:r>
                      <a:rPr lang="en-US" b="0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) </m:t>
                    </m:r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ঘন সেন্টিমিটার </a:t>
                </a:r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                   =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  <a:cs typeface="NikoshBAN" pitchFamily="2" charset="0"/>
                      </a:rPr>
                      <m:t>𝜋</m:t>
                    </m:r>
                    <m:r>
                      <a:rPr lang="en-US" i="1" smtClean="0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360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00</m:t>
                    </m:r>
                    <m:r>
                      <m:rPr>
                        <m:nor/>
                      </m:rP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NikoshBAN" pitchFamily="2" charset="0"/>
                        <a:cs typeface="NikoshBAN" pitchFamily="2" charset="0"/>
                      </a:rPr>
                      <m:t>ঘন</m:t>
                    </m:r>
                    <m:r>
                      <m:rPr>
                        <m:nor/>
                      </m:rPr>
                      <a:rPr lang="en-US" dirty="0">
                        <a:latin typeface="NikoshBAN" pitchFamily="2" charset="0"/>
                        <a:cs typeface="NikoshBAN" pitchFamily="2" charset="0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NikoshBAN" pitchFamily="2" charset="0"/>
                        <a:cs typeface="NikoshBAN" pitchFamily="2" charset="0"/>
                      </a:rPr>
                      <m:t>সেন্টিমিটার</m:t>
                    </m:r>
                    <m:r>
                      <m:rPr>
                        <m:nor/>
                      </m:rPr>
                      <a:rPr lang="en-US" dirty="0">
                        <a:latin typeface="NikoshBAN" pitchFamily="2" charset="0"/>
                        <a:cs typeface="NikoshBAN" pitchFamily="2" charset="0"/>
                      </a:rPr>
                      <m:t> </m:t>
                    </m:r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                    =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 3.1416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360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0</m:t>
                    </m:r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0</m:t>
                    </m:r>
                    <m:r>
                      <m:rPr>
                        <m:nor/>
                      </m:rPr>
                      <a:rPr lang="en-US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NikoshBAN" pitchFamily="2" charset="0"/>
                        <a:cs typeface="NikoshBAN" pitchFamily="2" charset="0"/>
                      </a:rPr>
                      <m:t>ঘন</m:t>
                    </m:r>
                    <m:r>
                      <m:rPr>
                        <m:nor/>
                      </m:rPr>
                      <a:rPr lang="en-US" dirty="0">
                        <a:latin typeface="NikoshBAN" pitchFamily="2" charset="0"/>
                        <a:cs typeface="NikoshBAN" pitchFamily="2" charset="0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NikoshBAN" pitchFamily="2" charset="0"/>
                        <a:cs typeface="NikoshBAN" pitchFamily="2" charset="0"/>
                      </a:rPr>
                      <m:t>সেন্টিমিটার</m:t>
                    </m:r>
                    <m:r>
                      <m:rPr>
                        <m:nor/>
                      </m:rPr>
                      <a:rPr lang="en-US" dirty="0">
                        <a:latin typeface="NikoshBAN" pitchFamily="2" charset="0"/>
                        <a:cs typeface="NikoshBAN" pitchFamily="2" charset="0"/>
                      </a:rPr>
                      <m:t> </m:t>
                    </m:r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                  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113097.599999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NikoshBAN" pitchFamily="2" charset="0"/>
                        <a:cs typeface="NikoshBAN" pitchFamily="2" charset="0"/>
                      </a:rPr>
                      <m:t>ঘন</m:t>
                    </m:r>
                    <m:r>
                      <m:rPr>
                        <m:nor/>
                      </m:rPr>
                      <a:rPr lang="en-US" dirty="0">
                        <a:latin typeface="NikoshBAN" pitchFamily="2" charset="0"/>
                        <a:cs typeface="NikoshBAN" pitchFamily="2" charset="0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NikoshBAN" pitchFamily="2" charset="0"/>
                        <a:cs typeface="NikoshBAN" pitchFamily="2" charset="0"/>
                      </a:rPr>
                      <m:t>সেন্টিমিটার</m:t>
                    </m:r>
                    <m:r>
                      <m:rPr>
                        <m:nor/>
                      </m:rPr>
                      <a:rPr lang="en-US" dirty="0">
                        <a:latin typeface="NikoshBAN" pitchFamily="2" charset="0"/>
                        <a:cs typeface="NikoshBAN" pitchFamily="2" charset="0"/>
                      </a:rPr>
                      <m:t> </m:t>
                    </m:r>
                  </m:oMath>
                </a14:m>
                <a:endParaRPr lang="en-US" dirty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   </a:t>
                </a: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          </a:t>
                </a:r>
                <a:endParaRPr lang="en-US" dirty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</a:t>
                </a:r>
                <a:endParaRPr lang="en-US" dirty="0">
                  <a:latin typeface="NikoshBAN" pitchFamily="2" charset="0"/>
                  <a:cs typeface="NikoshBAN" pitchFamily="2" charset="0"/>
                </a:endParaRPr>
              </a:p>
              <a:p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1108365"/>
                <a:ext cx="10972800" cy="5521036"/>
              </a:xfrm>
              <a:prstGeom prst="rect">
                <a:avLst/>
              </a:prstGeom>
              <a:blipFill rotWithShape="1">
                <a:blip r:embed="rId3"/>
                <a:stretch>
                  <a:fillRect l="-833" t="-8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42445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="" xmlns:a16="http://schemas.microsoft.com/office/drawing/2014/main" id="{D1AC7A16-8793-9A47-EAD9-2B8000179DC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30104" y="883407"/>
                <a:ext cx="10058400" cy="4835471"/>
              </a:xfrm>
            </p:spPr>
            <p:txBody>
              <a:bodyPr>
                <a:normAutofit fontScale="92500" lnSpcReduction="10000"/>
              </a:bodyPr>
              <a:lstStyle/>
              <a:p>
                <a:pPr marL="411480" lvl="1" indent="0">
                  <a:buNone/>
                </a:pP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খ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1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ঘন সেন্টিমিটার লোহার ওজন   =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7.2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গ্রাম </a:t>
                </a:r>
              </a:p>
              <a:p>
                <a:pPr marL="411480" lvl="1" indent="0">
                  <a:buNone/>
                </a:pP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                                                    ( আমরা জানি 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1000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গ্রাম =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কেজি/ কি.গ্রাম )</a:t>
                </a:r>
              </a:p>
              <a:p>
                <a:pPr marL="411480" lvl="1" indent="0">
                  <a:buNone/>
                </a:pP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113097.599999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ঘন  </a:t>
                </a: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সেন্টিমিটার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ওজন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= </a:t>
                </a: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7.2</a:t>
                </a: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  <m:r>
                      <m:rPr>
                        <m:nor/>
                      </m:rPr>
                      <a:rPr lang="en-US" sz="22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113097.599999</m:t>
                    </m:r>
                  </m:oMath>
                </a14:m>
                <a:r>
                  <a:rPr lang="en-US" sz="2200" dirty="0">
                    <a:latin typeface="NikoshBAN" pitchFamily="2" charset="0"/>
                    <a:cs typeface="NikoshBAN" pitchFamily="2" charset="0"/>
                  </a:rPr>
                  <a:t>ঘ</a:t>
                </a: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ন সেন্টিমিটার </a:t>
                </a:r>
                <a:endParaRPr lang="en-US" sz="28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411480" lvl="1" indent="0">
                  <a:buNone/>
                </a:pP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         =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814302.719928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ঘন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সে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, মি ,</a:t>
                </a:r>
                <a:endParaRPr lang="en-US" sz="3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411480" lvl="1" indent="0">
                  <a:buNone/>
                </a:pP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      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b="0" i="0" smtClean="0">
                            <a:latin typeface="Cambria Math"/>
                            <a:cs typeface="NikoshBAN" pitchFamily="2" charset="0"/>
                          </a:rPr>
                          <m:t>814302.719928</m:t>
                        </m:r>
                        <m:r>
                          <m:rPr>
                            <m:nor/>
                          </m:rPr>
                          <a:rPr lang="en-US" sz="3200" dirty="0"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1000</m:t>
                        </m:r>
                      </m:den>
                    </m:f>
                  </m:oMath>
                </a14:m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কেজি/</a:t>
                </a: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কি.গ্রাম </a:t>
                </a:r>
              </a:p>
              <a:p>
                <a:pPr marL="411480" lvl="1" indent="0">
                  <a:buNone/>
                </a:pPr>
                <a:endParaRPr lang="en-US" sz="28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411480" lvl="1" indent="0">
                  <a:buNone/>
                </a:pP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      =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814.302719928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NikoshBAN" pitchFamily="2" charset="0"/>
                    <a:cs typeface="NikoshBAN" pitchFamily="2" charset="0"/>
                  </a:rPr>
                  <a:t>কেজি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/</a:t>
                </a:r>
                <a:r>
                  <a:rPr lang="en-US" sz="2800" dirty="0" err="1" smtClean="0">
                    <a:latin typeface="NikoshBAN" pitchFamily="2" charset="0"/>
                    <a:cs typeface="NikoshBAN" pitchFamily="2" charset="0"/>
                  </a:rPr>
                  <a:t>কি.গ্রাম</a:t>
                </a:r>
                <a:endParaRPr lang="en-US" sz="28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411480" lvl="1" indent="0">
                  <a:buNone/>
                </a:pP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        =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814.3028</a:t>
                </a: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কেজি/</a:t>
                </a:r>
                <a:r>
                  <a:rPr lang="en-US" sz="2800" dirty="0" err="1">
                    <a:latin typeface="NikoshBAN" pitchFamily="2" charset="0"/>
                    <a:cs typeface="NikoshBAN" pitchFamily="2" charset="0"/>
                  </a:rPr>
                  <a:t>কি.গ্রাম</a:t>
                </a:r>
                <a:endParaRPr lang="en-US" sz="2800" b="1" dirty="0">
                  <a:latin typeface="NikoshBAN" pitchFamily="2" charset="0"/>
                  <a:cs typeface="NikoshBAN" pitchFamily="2" charset="0"/>
                </a:endParaRPr>
              </a:p>
              <a:p>
                <a:pPr marL="137160" indent="0">
                  <a:buNone/>
                </a:pPr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411480" lvl="1" indent="0">
                  <a:buNone/>
                </a:pP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  </a:t>
                </a:r>
                <a:endParaRPr lang="en-US" sz="2800" dirty="0">
                  <a:latin typeface="NikoshBAN" pitchFamily="2" charset="0"/>
                  <a:cs typeface="NikoshBAN" pitchFamily="2" charset="0"/>
                </a:endParaRPr>
              </a:p>
              <a:p>
                <a:pPr marL="411480" lvl="1" indent="0">
                  <a:buNone/>
                </a:pP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D1AC7A16-8793-9A47-EAD9-2B8000179DC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0104" y="883407"/>
                <a:ext cx="10058400" cy="4835471"/>
              </a:xfrm>
              <a:blipFill rotWithShape="1">
                <a:blip r:embed="rId2"/>
                <a:stretch>
                  <a:fillRect l="-61" t="-2144" r="-606" b="-94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2">
            <a:extLst>
              <a:ext uri="{FF2B5EF4-FFF2-40B4-BE49-F238E27FC236}">
                <a16:creationId xmlns="" xmlns:a16="http://schemas.microsoft.com/office/drawing/2014/main" id="{A6E84432-9DB3-5D22-314B-035B3F117137}"/>
              </a:ext>
            </a:extLst>
          </p:cNvPr>
          <p:cNvSpPr txBox="1">
            <a:spLocks/>
          </p:cNvSpPr>
          <p:nvPr/>
        </p:nvSpPr>
        <p:spPr>
          <a:xfrm>
            <a:off x="1112029" y="1762606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mc="http://schemas.openxmlformats.org/markup-compatibility/2006" xmlns:a14="http://schemas.microsoft.com/office/drawing/2010/main" xmlns="" xmlns:a16="http://schemas.microsoft.com/office/drawing/2014/main" id="{CB0966EC-066F-F01F-5BA1-1BB88A836E2B}"/>
              </a:ext>
            </a:extLst>
          </p:cNvPr>
          <p:cNvSpPr txBox="1">
            <a:spLocks/>
          </p:cNvSpPr>
          <p:nvPr/>
        </p:nvSpPr>
        <p:spPr>
          <a:xfrm>
            <a:off x="1112029" y="198116"/>
            <a:ext cx="10058400" cy="511780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marL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012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47607" y="825284"/>
                <a:ext cx="10160000" cy="5367697"/>
              </a:xfrm>
            </p:spPr>
            <p:txBody>
              <a:bodyPr>
                <a:normAutofit/>
              </a:bodyPr>
              <a:lstStyle/>
              <a:p>
                <a:pPr marL="114300" indent="0">
                  <a:buNone/>
                </a:pPr>
                <a:r>
                  <a:rPr lang="en-US" sz="4800" dirty="0" smtClean="0">
                    <a:latin typeface="NikoshBAN" pitchFamily="2" charset="0"/>
                    <a:cs typeface="NikoshBAN" pitchFamily="2" charset="0"/>
                  </a:rPr>
                  <a:t>গ.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নিরেট দন্ডের আয়তন = পাইপেরর লোহার আয়তন  । </a:t>
                </a:r>
              </a:p>
              <a:p>
                <a:pPr marL="114300" lvl="1" indent="0">
                  <a:buNone/>
                </a:pP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                           =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113098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>
                        <a:latin typeface="NikoshBAN" pitchFamily="2" charset="0"/>
                        <a:cs typeface="NikoshBAN" pitchFamily="2" charset="0"/>
                      </a:rPr>
                      <m:t>ঘন</m:t>
                    </m:r>
                    <m:r>
                      <m:rPr>
                        <m:nor/>
                      </m:rPr>
                      <a:rPr lang="en-US" sz="2800" dirty="0">
                        <a:latin typeface="NikoshBAN" pitchFamily="2" charset="0"/>
                        <a:cs typeface="NikoshBAN" pitchFamily="2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b="0" i="0" dirty="0" smtClean="0">
                        <a:latin typeface="NikoshBAN" pitchFamily="2" charset="0"/>
                        <a:cs typeface="NikoshBAN" pitchFamily="2" charset="0"/>
                      </a:rPr>
                      <m:t>সে</m:t>
                    </m:r>
                    <m:r>
                      <m:rPr>
                        <m:nor/>
                      </m:rPr>
                      <a:rPr lang="en-US" sz="2800" b="0" i="0" dirty="0" smtClean="0">
                        <a:latin typeface="NikoshBAN" pitchFamily="2" charset="0"/>
                        <a:cs typeface="NikoshBAN" pitchFamily="2" charset="0"/>
                      </a:rPr>
                      <m:t>. </m:t>
                    </m:r>
                    <m:r>
                      <m:rPr>
                        <m:nor/>
                      </m:rPr>
                      <a:rPr lang="en-US" sz="2800" b="0" i="0" smtClean="0">
                        <a:latin typeface="NikoshBAN" pitchFamily="2" charset="0"/>
                        <a:cs typeface="NikoshBAN" pitchFamily="2" charset="0"/>
                      </a:rPr>
                      <m:t>মি</m:t>
                    </m:r>
                    <m:r>
                      <m:rPr>
                        <m:nor/>
                      </m:rPr>
                      <a:rPr lang="en-US" sz="2800" b="0" i="0" dirty="0" smtClean="0">
                        <a:latin typeface="NikoshBAN" pitchFamily="2" charset="0"/>
                        <a:cs typeface="NikoshBAN" pitchFamily="2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b="0" i="0" dirty="0" smtClean="0">
                        <a:latin typeface="NikoshBAN" pitchFamily="2" charset="0"/>
                        <a:cs typeface="NikoshBAN" pitchFamily="2" charset="0"/>
                      </a:rPr>
                      <m:t>.</m:t>
                    </m:r>
                  </m:oMath>
                </a14:m>
                <a:endParaRPr lang="en-US" sz="2800" dirty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আমরা জানি নিরেট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দন্ডের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আয়তন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𝜋</m:t>
                        </m:r>
                        <m: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𝑟</m:t>
                        </m:r>
                      </m:e>
                      <m:sup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3200" i="1">
                        <a:latin typeface="Cambria Math"/>
                        <a:cs typeface="NikoshBAN" pitchFamily="2" charset="0"/>
                      </a:rPr>
                      <m:t>h</m:t>
                    </m:r>
                    <m:r>
                      <a:rPr lang="en-US" sz="320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cs typeface="NikoshBAN" pitchFamily="2" charset="0"/>
                      </a:rPr>
                      <m:t>ঘন</m:t>
                    </m:r>
                    <m:r>
                      <a:rPr lang="en-US" sz="320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cs typeface="NikoshBAN" pitchFamily="2" charset="0"/>
                      </a:rPr>
                      <m:t>একক</m:t>
                    </m:r>
                  </m:oMath>
                </a14:m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এখানে  দন্ডের উচ্চতা   ধরি  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err="1" smtClean="0">
                    <a:latin typeface="NikoshBAN" pitchFamily="2" charset="0"/>
                    <a:cs typeface="NikoshBAN" pitchFamily="2" charset="0"/>
                  </a:rPr>
                  <a:t>সে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. মি </a:t>
                </a:r>
              </a:p>
              <a:p>
                <a:pPr marL="114300" indent="0">
                  <a:buNone/>
                </a:pP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দন্ডের ব্যাসার্ধ  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= 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12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সে.মি</a:t>
                </a:r>
              </a:p>
              <a:p>
                <a:pPr marL="114300" indent="0">
                  <a:buNone/>
                </a:pP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শর্তানুসারে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𝜋</m:t>
                        </m:r>
                        <m: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𝑟</m:t>
                        </m:r>
                      </m:e>
                      <m:sup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3200" i="1">
                        <a:latin typeface="Cambria Math"/>
                        <a:cs typeface="NikoshBAN" pitchFamily="2" charset="0"/>
                      </a:rPr>
                      <m:t>h</m:t>
                    </m:r>
                    <m:r>
                      <a:rPr lang="en-US" sz="3200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113098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114300" indent="0">
                  <a:buNone/>
                </a:pP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বা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𝜋</m:t>
                        </m:r>
                        <m: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(</m:t>
                        </m:r>
                        <m:r>
                          <a:rPr lang="en-US" sz="32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12</m:t>
                        </m:r>
                        <m: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3200"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3200" i="1" smtClean="0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  <m:r>
                      <a:rPr lang="en-US" sz="3200" i="1">
                        <a:latin typeface="Cambria Math"/>
                        <a:cs typeface="NikoshBAN" pitchFamily="2" charset="0"/>
                      </a:rPr>
                      <m:t>h</m:t>
                    </m:r>
                    <m:r>
                      <a:rPr lang="en-US" sz="3200" i="1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113098</a:t>
                </a:r>
                <a:endParaRPr lang="en-US" sz="40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7607" y="825284"/>
                <a:ext cx="10160000" cy="5367697"/>
              </a:xfrm>
              <a:blipFill rotWithShape="1">
                <a:blip r:embed="rId2"/>
                <a:stretch>
                  <a:fillRect l="-1621" t="-26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7386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সমাধান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গ  বা ,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/>
                        <a:ea typeface="Cambria Math"/>
                        <a:cs typeface="NikoshBAN" pitchFamily="2" charset="0"/>
                      </a:rPr>
                      <m:t>𝜋</m:t>
                    </m:r>
                    <m:r>
                      <a:rPr lang="en-US" sz="3200" i="1" smtClean="0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  <m:r>
                      <a:rPr lang="en-US" sz="32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144</m:t>
                    </m:r>
                    <m:r>
                      <a:rPr lang="en-US" sz="32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  <m:r>
                      <a:rPr lang="en-US" sz="32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h</m:t>
                    </m:r>
                    <m:r>
                      <a:rPr lang="en-US" sz="32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=</m:t>
                    </m:r>
                  </m:oMath>
                </a14:m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113098</a:t>
                </a:r>
                <a:endParaRPr lang="en-US" sz="3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.1416</a:t>
                </a:r>
                <a14:m>
                  <m:oMath xmlns:m="http://schemas.openxmlformats.org/officeDocument/2006/math">
                    <m:r>
                      <a:rPr lang="en-US" sz="4800" i="1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  <m:r>
                      <a:rPr lang="en-US" sz="48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144</m:t>
                    </m:r>
                    <m:r>
                      <a:rPr lang="en-US" sz="4800" i="1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  <m:r>
                      <a:rPr lang="en-US" sz="4800" i="1">
                        <a:latin typeface="Cambria Math"/>
                        <a:ea typeface="Cambria Math"/>
                        <a:cs typeface="NikoshBAN" pitchFamily="2" charset="0"/>
                      </a:rPr>
                      <m:t>h</m:t>
                    </m:r>
                    <m:r>
                      <a:rPr lang="en-US" sz="4800" i="1">
                        <a:latin typeface="Cambria Math"/>
                        <a:ea typeface="Cambria Math"/>
                        <a:cs typeface="NikoshBAN" pitchFamily="2" charset="0"/>
                      </a:rPr>
                      <m:t>=</m:t>
                    </m:r>
                  </m:oMath>
                </a14:m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113098</a:t>
                </a:r>
              </a:p>
              <a:p>
                <a:endParaRPr lang="en-US" sz="3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3200" dirty="0" err="1" smtClean="0">
                    <a:latin typeface="NikoshBAN" pitchFamily="2" charset="0"/>
                    <a:cs typeface="NikoshBAN" pitchFamily="2" charset="0"/>
                  </a:rPr>
                  <a:t>বা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,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452.3904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  <a:ea typeface="Cambria Math"/>
                        <a:cs typeface="NikoshBAN" pitchFamily="2" charset="0"/>
                      </a:rPr>
                      <m:t>×</m:t>
                    </m:r>
                    <m:r>
                      <a:rPr lang="en-US" sz="3200" i="1">
                        <a:latin typeface="Cambria Math"/>
                        <a:ea typeface="Cambria Math"/>
                        <a:cs typeface="NikoshBAN" pitchFamily="2" charset="0"/>
                      </a:rPr>
                      <m:t>h</m:t>
                    </m:r>
                  </m:oMath>
                </a14:m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  <a:ea typeface="Cambria Math"/>
                        <a:cs typeface="NikoshBAN" pitchFamily="2" charset="0"/>
                      </a:rPr>
                      <m:t>=</m:t>
                    </m:r>
                  </m:oMath>
                </a14:m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113098</a:t>
                </a:r>
              </a:p>
              <a:p>
                <a:pPr marL="0" indent="0">
                  <a:buNone/>
                </a:pP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বা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,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  <a:ea typeface="Cambria Math"/>
                        <a:cs typeface="NikoshBAN" pitchFamily="2" charset="0"/>
                      </a:rPr>
                      <m:t>h</m:t>
                    </m:r>
                  </m:oMath>
                </a14:m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250 </a:t>
                </a:r>
                <a:endParaRPr lang="en-US" sz="3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সুতরাং উচ্চতা 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= 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250 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(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প্রায় )   </a:t>
                </a:r>
                <a:r>
                  <a:rPr lang="en-US" sz="3200" dirty="0" err="1" smtClean="0">
                    <a:latin typeface="NikoshBAN" pitchFamily="2" charset="0"/>
                    <a:cs typeface="NikoshBAN" pitchFamily="2" charset="0"/>
                  </a:rPr>
                  <a:t>সে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. মি  . </a:t>
                </a:r>
                <a:endParaRPr lang="en-US" sz="3200" dirty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. </a:t>
                </a:r>
                <a:endParaRPr lang="en-US" sz="32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389" t="-2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892812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A49E24A-BC4D-E304-52A7-59BD7420C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7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মূল্যায়ণ:</a:t>
            </a:r>
            <a:endParaRPr lang="en-US" sz="72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7C0A616-C06F-1126-6C6C-880F2FB779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613" y="1832675"/>
            <a:ext cx="101600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১। আয়তাকার ঘনবস্তু কাকে বলে ?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। 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ঘনক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ও ঘনক কর্ণ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নির্ণয়ের সুত্র  লিখ ।</a:t>
            </a:r>
          </a:p>
          <a:p>
            <a:pPr marL="0" indent="0">
              <a:buNone/>
            </a:pP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৩।  পাইপের আয়তনের  নির্ণয়ের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সুত্র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লেখ।</a:t>
            </a:r>
          </a:p>
          <a:p>
            <a:pPr marL="0" indent="0">
              <a:buNone/>
            </a:pP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৪। বেলন ও সিলিন্ডার  কি ? ব্যাখ্যা কর  ।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6636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একক কাজ :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একটি সামান্তরিকে দৈর্ঘ্য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মি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  এবং উচ্চতা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মি হলে ক্ষেত্রফল নির্ণয় কর ।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5485" y="4339769"/>
            <a:ext cx="4731657" cy="1625601"/>
          </a:xfrm>
          <a:prstGeom prst="rect">
            <a:avLst/>
          </a:prstGeom>
        </p:spPr>
      </p:pic>
      <p:sp>
        <p:nvSpPr>
          <p:cNvPr id="4" name="Flowchart: Data 3"/>
          <p:cNvSpPr/>
          <p:nvPr/>
        </p:nvSpPr>
        <p:spPr>
          <a:xfrm>
            <a:off x="1001486" y="4151083"/>
            <a:ext cx="8055428" cy="2002971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2443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একক কাজ :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09750"/>
            <a:ext cx="12192000" cy="5048250"/>
          </a:xfrm>
        </p:spPr>
      </p:pic>
    </p:spTree>
    <p:extLst>
      <p:ext uri="{BB962C8B-B14F-4D97-AF65-F5344CB8AC3E}">
        <p14:creationId xmlns:p14="http://schemas.microsoft.com/office/powerpoint/2010/main" val="26225374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স্বাগতম ও লাল গোলাপের অভিন্দন ও শুভেচ্ছা  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759527"/>
            <a:ext cx="11984182" cy="509847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3423532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6557D5E-1965-1E1E-FD95-09ED4E602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6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780220A-C340-4780-E466-FEDAF4124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একটি  রম্বসএর  দুটি কর্ণ </a:t>
            </a:r>
            <a:r>
              <a:rPr lang="en-US" sz="3600" dirty="0" smtClean="0">
                <a:latin typeface="Cambria" pitchFamily="18" charset="0"/>
                <a:cs typeface="NikoshBAN" panose="02000000000000000000" pitchFamily="2" charset="0"/>
              </a:rPr>
              <a:t>1</a:t>
            </a:r>
            <a:r>
              <a:rPr lang="en-US" sz="3600" dirty="0">
                <a:latin typeface="Cambria" pitchFamily="18" charset="0"/>
                <a:cs typeface="NikoshBAN" panose="02000000000000000000" pitchFamily="2" charset="0"/>
              </a:rPr>
              <a:t>4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মিটার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  কর্ণ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মিটার হলে ক্ষেত্রফল ও বাহুর দৈর্ঘ্য  নির্ণয় কর 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308764" y="4322618"/>
            <a:ext cx="14408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lowchart: Data 7"/>
          <p:cNvSpPr/>
          <p:nvPr/>
        </p:nvSpPr>
        <p:spPr>
          <a:xfrm>
            <a:off x="3948545" y="2784764"/>
            <a:ext cx="5985163" cy="3574472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885709" y="3380509"/>
            <a:ext cx="55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©</a:t>
            </a:r>
          </a:p>
        </p:txBody>
      </p:sp>
    </p:spTree>
    <p:extLst>
      <p:ext uri="{BB962C8B-B14F-4D97-AF65-F5344CB8AC3E}">
        <p14:creationId xmlns:p14="http://schemas.microsoft.com/office/powerpoint/2010/main" val="2145032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 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6982" y="1524000"/>
            <a:ext cx="12288982" cy="5334000"/>
          </a:xfrm>
        </p:spPr>
      </p:pic>
    </p:spTree>
    <p:extLst>
      <p:ext uri="{BB962C8B-B14F-4D97-AF65-F5344CB8AC3E}">
        <p14:creationId xmlns:p14="http://schemas.microsoft.com/office/powerpoint/2010/main" val="2257088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একটি ট্রাপিজিয়ামের সমান্তরাল বাহু  </a:t>
            </a:r>
            <a:r>
              <a:rPr lang="en-US" sz="4800" dirty="0">
                <a:latin typeface="+mj-lt"/>
                <a:cs typeface="NikoshBAN" pitchFamily="2" charset="0"/>
              </a:rPr>
              <a:t>3</a:t>
            </a:r>
            <a:r>
              <a:rPr lang="en-US" sz="4800" dirty="0" smtClean="0">
                <a:latin typeface="+mj-lt"/>
                <a:cs typeface="NikoshBAN" pitchFamily="2" charset="0"/>
              </a:rPr>
              <a:t>4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সে.মি.এবং  </a:t>
            </a:r>
            <a:r>
              <a:rPr lang="en-US" sz="4800" dirty="0">
                <a:cs typeface="NikoshBAN" pitchFamily="2" charset="0"/>
              </a:rPr>
              <a:t>3</a:t>
            </a:r>
            <a:r>
              <a:rPr lang="en-US" sz="4800" dirty="0" smtClean="0">
                <a:cs typeface="NikoshBAN" pitchFamily="2" charset="0"/>
              </a:rPr>
              <a:t>7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সেমি. লম্ব দুরত্ব 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. মি হলে ক্ষেত্রফল  নির্ণয় কর 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flipH="1" flipV="1">
            <a:off x="5782577" y="5343352"/>
            <a:ext cx="169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098494" y="6400799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57855" y="6400799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3826306" y="5705756"/>
            <a:ext cx="2563091" cy="138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3962402" y="4322618"/>
            <a:ext cx="346364" cy="11637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5749639" y="4322622"/>
            <a:ext cx="775855" cy="11776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308764" y="4322618"/>
            <a:ext cx="14408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308764" y="4322622"/>
            <a:ext cx="0" cy="1177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749636" y="4322618"/>
            <a:ext cx="0" cy="11637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962402" y="4276901"/>
            <a:ext cx="218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671456" y="5301734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808847" y="5246325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 flipH="1">
            <a:off x="5971309" y="4179735"/>
            <a:ext cx="318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308766" y="5615657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cxnSp>
        <p:nvCxnSpPr>
          <p:cNvPr id="28" name="Straight Connector 27"/>
          <p:cNvCxnSpPr/>
          <p:nvPr/>
        </p:nvCxnSpPr>
        <p:spPr>
          <a:xfrm>
            <a:off x="4071852" y="5430991"/>
            <a:ext cx="2453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8484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91" y="1440872"/>
            <a:ext cx="10945091" cy="5417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2057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1" y="1911927"/>
            <a:ext cx="12095018" cy="4946073"/>
          </a:xfrm>
        </p:spPr>
      </p:pic>
    </p:spTree>
    <p:extLst>
      <p:ext uri="{BB962C8B-B14F-4D97-AF65-F5344CB8AC3E}">
        <p14:creationId xmlns:p14="http://schemas.microsoft.com/office/powerpoint/2010/main" val="2017185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0AFD3E-B421-1117-7A14-E8ECF3010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9600" dirty="0"/>
              <a:t>			</a:t>
            </a:r>
            <a:r>
              <a:rPr lang="en-US" sz="9600" dirty="0" smtClean="0"/>
              <a:t> </a:t>
            </a:r>
            <a:r>
              <a:rPr lang="en-US" sz="107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53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40873"/>
            <a:ext cx="11194472" cy="541712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2579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17EFC0B-65C3-6011-A727-40D3E7A1661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133600" y="287338"/>
            <a:ext cx="10058400" cy="1449387"/>
          </a:xfrm>
        </p:spPr>
        <p:txBody>
          <a:bodyPr/>
          <a:lstStyle/>
          <a:p>
            <a:r>
              <a:rPr lang="en-US" sz="6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="" xmlns:a16="http://schemas.microsoft.com/office/drawing/2014/main" id="{408F7A66-7E35-6CC0-D640-BF9863828A0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736725"/>
            <a:ext cx="10058400" cy="4022725"/>
          </a:xfrm>
        </p:spPr>
        <p:txBody>
          <a:bodyPr/>
          <a:lstStyle/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মোঃ ইয়াছিন আলী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প্রাং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সহকারি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9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(গণিত)</a:t>
            </a:r>
          </a:p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খাদিজা খাতুন ইসলামিয়া আলিম মাদ্রাসা,দুপচাঁচিয়া, বগুড়া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 smtClean="0">
                <a:latin typeface="+mj-lt"/>
                <a:cs typeface="NikoshBAN" panose="02000000000000000000" pitchFamily="2" charset="0"/>
              </a:rPr>
              <a:t>E-mail: </a:t>
            </a:r>
            <a:r>
              <a:rPr lang="en-US" sz="3600" dirty="0" smtClean="0">
                <a:latin typeface="+mj-lt"/>
                <a:cs typeface="NikoshBAN" panose="02000000000000000000" pitchFamily="2" charset="0"/>
                <a:hlinkClick r:id="rId2"/>
              </a:rPr>
              <a:t>ayeasin564@gmail.com</a:t>
            </a:r>
            <a:endParaRPr lang="en-US" sz="3600" dirty="0" smtClean="0">
              <a:latin typeface="+mj-lt"/>
              <a:cs typeface="NikoshBAN" panose="02000000000000000000" pitchFamily="2" charset="0"/>
            </a:endParaRPr>
          </a:p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 smtClean="0">
                <a:latin typeface="+mj-lt"/>
                <a:cs typeface="NikoshBAN" panose="02000000000000000000" pitchFamily="2" charset="0"/>
              </a:rPr>
              <a:t>MobLe no . 01724121754</a:t>
            </a:r>
            <a:endParaRPr lang="en-US" sz="3600" dirty="0">
              <a:latin typeface="+mj-lt"/>
              <a:cs typeface="NikoshBAN" panose="02000000000000000000" pitchFamily="2" charset="0"/>
            </a:endParaRPr>
          </a:p>
          <a:p>
            <a:pPr marL="914400" lvl="8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E6A085D1-F320-8E5E-18CA-D50D6CDA59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5897" y="277090"/>
            <a:ext cx="3591524" cy="32383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68911858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DFCAF8E-2355-2126-4562-9C5348A90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			</a:t>
            </a:r>
            <a:r>
              <a:rPr lang="en-US" sz="8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E8CDF0D-9A84-A7AB-4C71-76238D031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608560" lvl="8" indent="0" algn="just">
              <a:buNone/>
            </a:pP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শ্রেণিঃ -10ম </a:t>
            </a:r>
            <a:endParaRPr lang="en-US" sz="3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1608560" lvl="8" indent="0" algn="just">
              <a:buNone/>
            </a:pP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অধ্যায়-১6</a:t>
            </a:r>
            <a:endParaRPr lang="en-US" sz="3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1608560" lvl="8" indent="0" algn="just">
              <a:buNone/>
            </a:pP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(পরিমিতি)</a:t>
            </a:r>
          </a:p>
          <a:p>
            <a:pPr marL="1608560" lvl="8" indent="0" algn="just">
              <a:buNone/>
            </a:pP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অনুশীলনী-16.৪</a:t>
            </a:r>
            <a:endParaRPr lang="en-US" sz="3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en-US" dirty="0"/>
              <a:t>      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0290" y="1570084"/>
            <a:ext cx="5279795" cy="534333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07502"/>
            <a:ext cx="6830290" cy="2250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96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7C3594B-20C4-3972-B6F1-A1060F036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 জানতে পারবে  :</a:t>
            </a:r>
            <a:endParaRPr lang="en-US" sz="6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60844" y="1288474"/>
            <a:ext cx="10058400" cy="4502726"/>
          </a:xfrm>
        </p:spPr>
        <p:txBody>
          <a:bodyPr>
            <a:normAutofit fontScale="92500" lnSpcReduction="20000"/>
          </a:bodyPr>
          <a:lstStyle/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আয়তাকার 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ঘ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নবস্তুর আয়তন ও সমগ্রতলের ক্ষেত্রফল এবং কর্ণের দৈর্ঘ্য নির্ণয় করতে  পারবে ।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আয়তাকার  বস্তুর বিভিন্ন সমস্যা  সমাধান করতে পারবে। </a:t>
            </a:r>
          </a:p>
          <a:p>
            <a:r>
              <a:rPr lang="en-US" sz="4800" dirty="0">
                <a:latin typeface="NikoshBAN" pitchFamily="2" charset="0"/>
                <a:cs typeface="NikoshBAN" pitchFamily="2" charset="0"/>
              </a:rPr>
              <a:t>ঘ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নকের  সমগ্রতলের ক্ষেত্রফল নির্ণয়  ও আয়তন  ও কর্ণ নির্ণয় করতে পারবে ।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আয়তক্ষেত্রের ক্ষেত্রফল ও কর্ণ নির্ণয় করতে পারবে ।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পাইপের আয়তন নির্ণয় করতে পারবে  ।</a:t>
            </a:r>
          </a:p>
          <a:p>
            <a:endParaRPr lang="en-US" sz="2800" dirty="0">
              <a:latin typeface="NikoshBAN" pitchFamily="2" charset="0"/>
              <a:cs typeface="NikoshBAN" pitchFamily="2" charset="0"/>
            </a:endParaRPr>
          </a:p>
          <a:p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518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আজকের পাঠ : আয়তাকার ঘনবস্তু 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Bevel 8"/>
          <p:cNvSpPr/>
          <p:nvPr/>
        </p:nvSpPr>
        <p:spPr>
          <a:xfrm>
            <a:off x="775855" y="2175163"/>
            <a:ext cx="6483927" cy="3588327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Bevel 10"/>
          <p:cNvSpPr/>
          <p:nvPr/>
        </p:nvSpPr>
        <p:spPr>
          <a:xfrm>
            <a:off x="8007927" y="3075709"/>
            <a:ext cx="3228109" cy="268778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065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xmlns:a14="http://schemas.microsoft.com/office/drawing/2010/main" xmlns:mc="http://schemas.openxmlformats.org/markup-compatibility/2006" id="{7E440620-858E-ECEB-71D3-251F17E00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291" y="628650"/>
            <a:ext cx="10058400" cy="5981700"/>
          </a:xfrm>
        </p:spPr>
        <p:txBody>
          <a:bodyPr>
            <a:noAutofit/>
          </a:bodyPr>
          <a:lstStyle/>
          <a:p>
            <a:r>
              <a:rPr lang="en-US" sz="19900" dirty="0" smtClean="0">
                <a:latin typeface="NikoshBAN" pitchFamily="2" charset="0"/>
                <a:cs typeface="NikoshBAN" pitchFamily="2" charset="0"/>
              </a:rPr>
              <a:t>   উদ্দিপক  :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3600" dirty="0" smtClean="0">
                <a:latin typeface="NikoshBAN" pitchFamily="2" charset="0"/>
                <a:cs typeface="NikoshBAN" pitchFamily="2" charset="0"/>
              </a:rPr>
            </a:b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একটি লোহার পাইপের ভিতরের  ব্যাস ও  বাইরের ব্যাস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যথাক্রমে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সে,মি  ও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সে.মি  এবং পাইপের উচ্চতা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মিটার  । এক ঘন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 মিটার লোহার ওজন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7.2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গ্রাম  হলে  পাইপের লোহার ওজন নির্ণয় কর  ।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62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নিচের চিত্র লক্ষ্য কর :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5128" y="2784764"/>
            <a:ext cx="2882178" cy="2219325"/>
          </a:xfrm>
        </p:spPr>
      </p:pic>
      <p:sp>
        <p:nvSpPr>
          <p:cNvPr id="6" name="Flowchart: Internal Storage 5"/>
          <p:cNvSpPr/>
          <p:nvPr/>
        </p:nvSpPr>
        <p:spPr>
          <a:xfrm>
            <a:off x="1565563" y="2348345"/>
            <a:ext cx="6234545" cy="3671453"/>
          </a:xfrm>
          <a:prstGeom prst="flowChartInternal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56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প্রশ্ন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>
                <a:latin typeface="NikoshBAN" pitchFamily="2" charset="0"/>
                <a:cs typeface="NikoshBAN" pitchFamily="2" charset="0"/>
              </a:rPr>
              <a:t>ক. 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একটি ঘর্ণকের প্রতিটি  বাহুর দৈর্ঘ্য  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. মিটার হলে সমগ্রতলর ক্ষেত্রফল নির্ণয় কর ।</a:t>
            </a:r>
          </a:p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খ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লোহার পাইপের  ওজন /আয়তন নির্ণয় কর 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। </a:t>
            </a:r>
          </a:p>
          <a:p>
            <a:r>
              <a:rPr lang="en-US" sz="4400" dirty="0">
                <a:latin typeface="NikoshBAN" pitchFamily="2" charset="0"/>
                <a:cs typeface="NikoshBAN" pitchFamily="2" charset="0"/>
              </a:rPr>
              <a:t>গ .  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পাইপটিকে গলিয়ে   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সেন্টিমিটার ব্যাসার্ধ বিশিষ্ট একটি নিরেটদন্ডে পরিনত করা হলে দন্ডটির উচ্চতা নির্ণয় কর  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87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1144</TotalTime>
  <Words>687</Words>
  <Application>Microsoft Office PowerPoint</Application>
  <PresentationFormat>Custom</PresentationFormat>
  <Paragraphs>131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Clarity</vt:lpstr>
      <vt:lpstr>সকল শিক্ষার্থীদের আন্তরিক শুভেচ্ছা </vt:lpstr>
      <vt:lpstr>স্বাগতম ও লাল গোলাপের অভিন্দন ও শুভেচ্ছা  ।</vt:lpstr>
      <vt:lpstr>শিক্ষক পরিচিতি</vt:lpstr>
      <vt:lpstr>   পাঠ পরিচিতি </vt:lpstr>
      <vt:lpstr>শিখনফল জানতে পারবে  :</vt:lpstr>
      <vt:lpstr>আজকের পাঠ : আয়তাকার ঘনবস্তু </vt:lpstr>
      <vt:lpstr>   উদ্দিপক  :  একটি লোহার পাইপের ভিতরের  ব্যাস ও  বাইরের ব্যাস যথাক্রমে 16 সে,মি  ও 20 সে.মি  এবং পাইপের উচ্চতা  10  মিটার  । এক ঘন সে. মিটার লোহার ওজন  7.2 গ্রাম  হলে  পাইপের লোহার ওজন নির্ণয় কর  । </vt:lpstr>
      <vt:lpstr>নিচের চিত্র লক্ষ্য কর : </vt:lpstr>
      <vt:lpstr>প্রশ্ন </vt:lpstr>
      <vt:lpstr>প্রশ্নের সমাধান :</vt:lpstr>
      <vt:lpstr>সমাধান </vt:lpstr>
      <vt:lpstr>সমাধান </vt:lpstr>
      <vt:lpstr>সমাধান </vt:lpstr>
      <vt:lpstr>PowerPoint Presentation</vt:lpstr>
      <vt:lpstr>PowerPoint Presentation</vt:lpstr>
      <vt:lpstr>সমাধান </vt:lpstr>
      <vt:lpstr>মূল্যায়ণ:</vt:lpstr>
      <vt:lpstr>একক কাজ : </vt:lpstr>
      <vt:lpstr>একক কাজ : </vt:lpstr>
      <vt:lpstr>দলীয় কাজ </vt:lpstr>
      <vt:lpstr>দলীয় কাজ </vt:lpstr>
      <vt:lpstr>বাড়ির কাজ </vt:lpstr>
      <vt:lpstr>বাড়ির কাজ </vt:lpstr>
      <vt:lpstr>বাড়ির কাজ </vt:lpstr>
      <vt:lpstr>    ধন্যবাদ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 10 Pro</dc:creator>
  <cp:lastModifiedBy>PC</cp:lastModifiedBy>
  <cp:revision>407</cp:revision>
  <dcterms:created xsi:type="dcterms:W3CDTF">2023-08-19T03:06:08Z</dcterms:created>
  <dcterms:modified xsi:type="dcterms:W3CDTF">2026-06-01T14:57:03Z</dcterms:modified>
</cp:coreProperties>
</file>