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57" r:id="rId3"/>
    <p:sldId id="256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9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de Pro" panose="020B0604020202020204" charset="0"/>
      <p:regular r:id="rId17"/>
    </p:embeddedFont>
    <p:embeddedFont>
      <p:font typeface="Fredoka" panose="020B0604020202020204" charset="0"/>
      <p:regular r:id="rId18"/>
    </p:embeddedFont>
    <p:embeddedFont>
      <p:font typeface="Londrina Soli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7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elikamal8485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050"/>
            <a:ext cx="18288000" cy="1848865"/>
          </a:xfrm>
          <a:custGeom>
            <a:avLst/>
            <a:gdLst/>
            <a:ahLst/>
            <a:cxnLst/>
            <a:rect l="l" t="t" r="r" b="b"/>
            <a:pathLst>
              <a:path w="18288000" h="1848865">
                <a:moveTo>
                  <a:pt x="0" y="0"/>
                </a:moveTo>
                <a:lnTo>
                  <a:pt x="18288000" y="0"/>
                </a:lnTo>
                <a:lnTo>
                  <a:pt x="18288000" y="1848865"/>
                </a:lnTo>
                <a:lnTo>
                  <a:pt x="0" y="18488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-1844" r="-184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97795" y="7438372"/>
            <a:ext cx="5919408" cy="1206079"/>
          </a:xfrm>
          <a:custGeom>
            <a:avLst/>
            <a:gdLst/>
            <a:ahLst/>
            <a:cxnLst/>
            <a:rect l="l" t="t" r="r" b="b"/>
            <a:pathLst>
              <a:path w="5919408" h="1206079">
                <a:moveTo>
                  <a:pt x="0" y="0"/>
                </a:moveTo>
                <a:lnTo>
                  <a:pt x="5919408" y="0"/>
                </a:lnTo>
                <a:lnTo>
                  <a:pt x="5919408" y="1206080"/>
                </a:lnTo>
                <a:lnTo>
                  <a:pt x="0" y="1206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715000" y="7094388"/>
            <a:ext cx="10820399" cy="1519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16"/>
              </a:lnSpc>
            </a:pPr>
            <a:r>
              <a:rPr lang="en-US" sz="17300" spc="180" dirty="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Welcome!</a:t>
            </a:r>
          </a:p>
        </p:txBody>
      </p:sp>
      <p:sp>
        <p:nvSpPr>
          <p:cNvPr id="5" name="Freeform 5"/>
          <p:cNvSpPr/>
          <p:nvPr/>
        </p:nvSpPr>
        <p:spPr>
          <a:xfrm>
            <a:off x="1563714" y="783601"/>
            <a:ext cx="6453489" cy="5154725"/>
          </a:xfrm>
          <a:custGeom>
            <a:avLst/>
            <a:gdLst/>
            <a:ahLst/>
            <a:cxnLst/>
            <a:rect l="l" t="t" r="r" b="b"/>
            <a:pathLst>
              <a:path w="6453489" h="5154725">
                <a:moveTo>
                  <a:pt x="0" y="0"/>
                </a:moveTo>
                <a:lnTo>
                  <a:pt x="6453489" y="0"/>
                </a:lnTo>
                <a:lnTo>
                  <a:pt x="6453489" y="5154725"/>
                </a:lnTo>
                <a:lnTo>
                  <a:pt x="0" y="51547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050"/>
            <a:ext cx="18288000" cy="1848865"/>
          </a:xfrm>
          <a:custGeom>
            <a:avLst/>
            <a:gdLst/>
            <a:ahLst/>
            <a:cxnLst/>
            <a:rect l="l" t="t" r="r" b="b"/>
            <a:pathLst>
              <a:path w="18288000" h="1848865">
                <a:moveTo>
                  <a:pt x="0" y="0"/>
                </a:moveTo>
                <a:lnTo>
                  <a:pt x="18288000" y="0"/>
                </a:lnTo>
                <a:lnTo>
                  <a:pt x="18288000" y="1848865"/>
                </a:lnTo>
                <a:lnTo>
                  <a:pt x="0" y="18488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-1844" r="-184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33433" y="1114425"/>
            <a:ext cx="12821134" cy="863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60"/>
              </a:lnSpc>
            </a:pPr>
            <a:r>
              <a:rPr lang="en-US" sz="6247" spc="112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Sense Verb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679433" y="2972218"/>
            <a:ext cx="12929135" cy="6516494"/>
            <a:chOff x="0" y="0"/>
            <a:chExt cx="17238846" cy="86886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238846" cy="4354433"/>
            </a:xfrm>
            <a:custGeom>
              <a:avLst/>
              <a:gdLst/>
              <a:ahLst/>
              <a:cxnLst/>
              <a:rect l="l" t="t" r="r" b="b"/>
              <a:pathLst>
                <a:path w="17238846" h="4354433">
                  <a:moveTo>
                    <a:pt x="0" y="0"/>
                  </a:moveTo>
                  <a:lnTo>
                    <a:pt x="17238846" y="0"/>
                  </a:lnTo>
                  <a:lnTo>
                    <a:pt x="17238846" y="4354433"/>
                  </a:lnTo>
                  <a:lnTo>
                    <a:pt x="0" y="43544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00909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4334226"/>
              <a:ext cx="17238846" cy="4354433"/>
            </a:xfrm>
            <a:custGeom>
              <a:avLst/>
              <a:gdLst/>
              <a:ahLst/>
              <a:cxnLst/>
              <a:rect l="l" t="t" r="r" b="b"/>
              <a:pathLst>
                <a:path w="17238846" h="4354433">
                  <a:moveTo>
                    <a:pt x="0" y="0"/>
                  </a:moveTo>
                  <a:lnTo>
                    <a:pt x="17238846" y="0"/>
                  </a:lnTo>
                  <a:lnTo>
                    <a:pt x="17238846" y="4354433"/>
                  </a:lnTo>
                  <a:lnTo>
                    <a:pt x="0" y="43544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00909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3638682" y="2092108"/>
            <a:ext cx="11010635" cy="88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9"/>
              </a:lnSpc>
            </a:pPr>
            <a:r>
              <a:rPr lang="en-US" sz="2699" spc="26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A sense verb describes one of the five senses: sight, hearing, smell, and touch.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84560" y="3603048"/>
            <a:ext cx="8718880" cy="88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9"/>
              </a:lnSpc>
            </a:pPr>
            <a:r>
              <a:rPr lang="en-US" sz="2699" spc="26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Other verbs that can be considered as linking verbs are the following: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02795" y="4683183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appear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02795" y="5289355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become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02795" y="5895526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feel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02795" y="6501698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stay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13757" y="4683183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grow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13757" y="5289355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look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13757" y="5895526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remain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13757" y="6501698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taste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925681" y="4683183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seem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925681" y="5289355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smell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925681" y="5895526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sound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925681" y="6501698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turn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579644" y="7107870"/>
            <a:ext cx="9128711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Aaron became a professional basketball player.</a:t>
            </a:r>
          </a:p>
        </p:txBody>
      </p:sp>
      <p:sp>
        <p:nvSpPr>
          <p:cNvPr id="22" name="Freeform 22"/>
          <p:cNvSpPr/>
          <p:nvPr/>
        </p:nvSpPr>
        <p:spPr>
          <a:xfrm>
            <a:off x="5267490" y="7742870"/>
            <a:ext cx="1001528" cy="1076912"/>
          </a:xfrm>
          <a:custGeom>
            <a:avLst/>
            <a:gdLst/>
            <a:ahLst/>
            <a:cxnLst/>
            <a:rect l="l" t="t" r="r" b="b"/>
            <a:pathLst>
              <a:path w="1001528" h="1076912">
                <a:moveTo>
                  <a:pt x="0" y="0"/>
                </a:moveTo>
                <a:lnTo>
                  <a:pt x="1001528" y="0"/>
                </a:lnTo>
                <a:lnTo>
                  <a:pt x="1001528" y="1076912"/>
                </a:lnTo>
                <a:lnTo>
                  <a:pt x="0" y="1076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6607683" y="7941962"/>
            <a:ext cx="6411866" cy="659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74"/>
              </a:lnSpc>
            </a:pPr>
            <a:r>
              <a:rPr lang="en-US" sz="2056" spc="2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The sense verb "became" expresses a state of being of the subject "Aaron."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050"/>
            <a:ext cx="18288000" cy="1848865"/>
          </a:xfrm>
          <a:custGeom>
            <a:avLst/>
            <a:gdLst/>
            <a:ahLst/>
            <a:cxnLst/>
            <a:rect l="l" t="t" r="r" b="b"/>
            <a:pathLst>
              <a:path w="18288000" h="1848865">
                <a:moveTo>
                  <a:pt x="0" y="0"/>
                </a:moveTo>
                <a:lnTo>
                  <a:pt x="18288000" y="0"/>
                </a:lnTo>
                <a:lnTo>
                  <a:pt x="18288000" y="1848865"/>
                </a:lnTo>
                <a:lnTo>
                  <a:pt x="0" y="18488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-1844" r="-184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603158" y="3212940"/>
            <a:ext cx="7399727" cy="400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16"/>
              </a:lnSpc>
            </a:pPr>
            <a:r>
              <a:rPr lang="en-US" sz="10015" spc="18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Thank you for listening!</a:t>
            </a:r>
          </a:p>
        </p:txBody>
      </p:sp>
      <p:sp>
        <p:nvSpPr>
          <p:cNvPr id="4" name="Freeform 4"/>
          <p:cNvSpPr/>
          <p:nvPr/>
        </p:nvSpPr>
        <p:spPr>
          <a:xfrm>
            <a:off x="2285116" y="2156362"/>
            <a:ext cx="4883971" cy="5974277"/>
          </a:xfrm>
          <a:custGeom>
            <a:avLst/>
            <a:gdLst/>
            <a:ahLst/>
            <a:cxnLst/>
            <a:rect l="l" t="t" r="r" b="b"/>
            <a:pathLst>
              <a:path w="4883971" h="5974277">
                <a:moveTo>
                  <a:pt x="0" y="0"/>
                </a:moveTo>
                <a:lnTo>
                  <a:pt x="4883971" y="0"/>
                </a:lnTo>
                <a:lnTo>
                  <a:pt x="4883971" y="5974276"/>
                </a:lnTo>
                <a:lnTo>
                  <a:pt x="0" y="59742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050"/>
            <a:ext cx="18288000" cy="1848865"/>
          </a:xfrm>
          <a:custGeom>
            <a:avLst/>
            <a:gdLst/>
            <a:ahLst/>
            <a:cxnLst/>
            <a:rect l="l" t="t" r="r" b="b"/>
            <a:pathLst>
              <a:path w="18288000" h="1848865">
                <a:moveTo>
                  <a:pt x="0" y="0"/>
                </a:moveTo>
                <a:lnTo>
                  <a:pt x="18288000" y="0"/>
                </a:lnTo>
                <a:lnTo>
                  <a:pt x="18288000" y="1848865"/>
                </a:lnTo>
                <a:lnTo>
                  <a:pt x="0" y="18488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-1844" r="-1844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14400" y="653685"/>
            <a:ext cx="18135600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219"/>
              </a:lnSpc>
            </a:pPr>
            <a:r>
              <a:rPr lang="en-US" sz="9733" spc="175" dirty="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About the teacher&amp; Lesson</a:t>
            </a: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B3BCFD84-CE33-46D8-885F-D3B09C23A3AA}"/>
              </a:ext>
            </a:extLst>
          </p:cNvPr>
          <p:cNvSpPr txBox="1"/>
          <p:nvPr/>
        </p:nvSpPr>
        <p:spPr>
          <a:xfrm>
            <a:off x="1703787" y="3154637"/>
            <a:ext cx="6906814" cy="49449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9200"/>
              </a:lnSpc>
              <a:spcBef>
                <a:spcPct val="0"/>
              </a:spcBef>
            </a:pPr>
            <a:r>
              <a:rPr lang="en-US" sz="8000" u="none" strike="noStrike" spc="92" dirty="0">
                <a:solidFill>
                  <a:srgbClr val="000000"/>
                </a:solidFill>
                <a:latin typeface="Porcelian"/>
                <a:ea typeface="Londrina Solid"/>
                <a:cs typeface="Londrina Solid"/>
                <a:sym typeface="Londrina Solid"/>
              </a:rPr>
              <a:t>Selina </a:t>
            </a:r>
            <a:r>
              <a:rPr lang="en-US" sz="8000" u="none" strike="noStrike" spc="92" dirty="0" err="1">
                <a:solidFill>
                  <a:srgbClr val="000000"/>
                </a:solidFill>
                <a:latin typeface="Porcelian"/>
                <a:ea typeface="Londrina Solid"/>
                <a:cs typeface="Londrina Solid"/>
                <a:sym typeface="Londrina Solid"/>
              </a:rPr>
              <a:t>Akter</a:t>
            </a:r>
            <a:endParaRPr lang="en-US" sz="8000" u="none" strike="noStrike" spc="92" dirty="0">
              <a:solidFill>
                <a:srgbClr val="000000"/>
              </a:solidFill>
              <a:latin typeface="Porcelian"/>
              <a:ea typeface="Londrina Solid"/>
              <a:cs typeface="Londrina Solid"/>
              <a:sym typeface="Londrina Solid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002060"/>
                </a:solidFill>
                <a:latin typeface="Porcelian"/>
                <a:cs typeface="Times New Roman" pitchFamily="18" charset="0"/>
              </a:rPr>
              <a:t>Assistant Teacher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b="1" dirty="0" err="1">
                <a:solidFill>
                  <a:srgbClr val="002060"/>
                </a:solidFill>
                <a:latin typeface="Porcelian"/>
                <a:cs typeface="Times New Roman" pitchFamily="18" charset="0"/>
              </a:rPr>
              <a:t>Bahadder</a:t>
            </a:r>
            <a:r>
              <a:rPr lang="en-US" sz="4400" b="1" dirty="0">
                <a:solidFill>
                  <a:srgbClr val="002060"/>
                </a:solidFill>
                <a:latin typeface="Porcelian"/>
                <a:cs typeface="Times New Roman" pitchFamily="18" charset="0"/>
              </a:rPr>
              <a:t> kata High School.</a:t>
            </a:r>
          </a:p>
          <a:p>
            <a:pPr algn="ctr"/>
            <a:r>
              <a:rPr lang="bn-BD" sz="4400" b="1" dirty="0">
                <a:solidFill>
                  <a:srgbClr val="002060"/>
                </a:solidFill>
                <a:latin typeface="Porcelian"/>
                <a:cs typeface="Andalus" pitchFamily="18" charset="-78"/>
              </a:rPr>
              <a:t>Chakaria,Cox’s Bazar</a:t>
            </a:r>
          </a:p>
          <a:p>
            <a:pPr algn="ctr"/>
            <a:r>
              <a:rPr lang="bn-BD" sz="3200" b="1" dirty="0">
                <a:solidFill>
                  <a:srgbClr val="002060"/>
                </a:solidFill>
                <a:latin typeface="Porcelian"/>
                <a:cs typeface="Andalus" pitchFamily="18" charset="-78"/>
              </a:rPr>
              <a:t>E-mail: </a:t>
            </a:r>
            <a:r>
              <a:rPr lang="bn-BD" sz="3200" b="1" dirty="0">
                <a:solidFill>
                  <a:srgbClr val="002060"/>
                </a:solidFill>
                <a:latin typeface="Porcelian"/>
                <a:cs typeface="Andalus" pitchFamily="18" charset="-78"/>
                <a:hlinkClick r:id="rId3"/>
              </a:rPr>
              <a:t>selikamal8485@gmail.com</a:t>
            </a:r>
            <a:endParaRPr lang="bn-BD" sz="3200" b="1" dirty="0">
              <a:solidFill>
                <a:srgbClr val="002060"/>
              </a:solidFill>
              <a:latin typeface="Porcelian"/>
              <a:cs typeface="Andalus" pitchFamily="18" charset="-78"/>
            </a:endParaRPr>
          </a:p>
          <a:p>
            <a:pPr marL="0" lvl="0" indent="0" algn="ctr">
              <a:lnSpc>
                <a:spcPts val="9200"/>
              </a:lnSpc>
              <a:spcBef>
                <a:spcPct val="0"/>
              </a:spcBef>
            </a:pPr>
            <a:endParaRPr lang="en-US" sz="8000" u="none" strike="noStrike" spc="92" dirty="0">
              <a:solidFill>
                <a:srgbClr val="000000"/>
              </a:solidFill>
              <a:latin typeface="Porcelian"/>
              <a:ea typeface="Londrina Solid"/>
              <a:cs typeface="Londrina Solid"/>
              <a:sym typeface="Londrina Solid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83F91A-2FD9-4AD1-9E00-8FAE146BA1B9}"/>
              </a:ext>
            </a:extLst>
          </p:cNvPr>
          <p:cNvGrpSpPr/>
          <p:nvPr/>
        </p:nvGrpSpPr>
        <p:grpSpPr>
          <a:xfrm>
            <a:off x="9677401" y="3924300"/>
            <a:ext cx="6195035" cy="5182808"/>
            <a:chOff x="10183414" y="2671028"/>
            <a:chExt cx="6195035" cy="5182808"/>
          </a:xfrm>
        </p:grpSpPr>
        <p:sp>
          <p:nvSpPr>
            <p:cNvPr id="15" name="Freeform 2">
              <a:extLst>
                <a:ext uri="{FF2B5EF4-FFF2-40B4-BE49-F238E27FC236}">
                  <a16:creationId xmlns:a16="http://schemas.microsoft.com/office/drawing/2014/main" id="{58636D8A-1111-4F01-9720-AE078E4F452C}"/>
                </a:ext>
              </a:extLst>
            </p:cNvPr>
            <p:cNvSpPr/>
            <p:nvPr/>
          </p:nvSpPr>
          <p:spPr>
            <a:xfrm>
              <a:off x="10201825" y="2671028"/>
              <a:ext cx="6176624" cy="4796208"/>
            </a:xfrm>
            <a:custGeom>
              <a:avLst/>
              <a:gdLst/>
              <a:ahLst/>
              <a:cxnLst/>
              <a:rect l="l" t="t" r="r" b="b"/>
              <a:pathLst>
                <a:path w="9344685" h="8365431">
                  <a:moveTo>
                    <a:pt x="0" y="0"/>
                  </a:moveTo>
                  <a:lnTo>
                    <a:pt x="9344684" y="0"/>
                  </a:lnTo>
                  <a:lnTo>
                    <a:pt x="9344684" y="8365431"/>
                  </a:lnTo>
                  <a:lnTo>
                    <a:pt x="0" y="8365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pic>
          <p:nvPicPr>
            <p:cNvPr id="16" name="table">
              <a:extLst>
                <a:ext uri="{FF2B5EF4-FFF2-40B4-BE49-F238E27FC236}">
                  <a16:creationId xmlns:a16="http://schemas.microsoft.com/office/drawing/2014/main" id="{34C338F1-5510-4FC5-A672-A5C45DE2A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83414" y="3774610"/>
              <a:ext cx="6066794" cy="407922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050"/>
            <a:ext cx="18288000" cy="1848865"/>
          </a:xfrm>
          <a:custGeom>
            <a:avLst/>
            <a:gdLst/>
            <a:ahLst/>
            <a:cxnLst/>
            <a:rect l="l" t="t" r="r" b="b"/>
            <a:pathLst>
              <a:path w="18288000" h="1848865">
                <a:moveTo>
                  <a:pt x="0" y="0"/>
                </a:moveTo>
                <a:lnTo>
                  <a:pt x="18288000" y="0"/>
                </a:lnTo>
                <a:lnTo>
                  <a:pt x="18288000" y="1848865"/>
                </a:lnTo>
                <a:lnTo>
                  <a:pt x="0" y="18488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-1844" r="-184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05094" y="670336"/>
            <a:ext cx="2616120" cy="1628534"/>
          </a:xfrm>
          <a:custGeom>
            <a:avLst/>
            <a:gdLst/>
            <a:ahLst/>
            <a:cxnLst/>
            <a:rect l="l" t="t" r="r" b="b"/>
            <a:pathLst>
              <a:path w="2616120" h="1628534">
                <a:moveTo>
                  <a:pt x="0" y="0"/>
                </a:moveTo>
                <a:lnTo>
                  <a:pt x="2616119" y="0"/>
                </a:lnTo>
                <a:lnTo>
                  <a:pt x="2616119" y="1628535"/>
                </a:lnTo>
                <a:lnTo>
                  <a:pt x="0" y="16285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05193" y="9096463"/>
            <a:ext cx="2603431" cy="530449"/>
          </a:xfrm>
          <a:custGeom>
            <a:avLst/>
            <a:gdLst/>
            <a:ahLst/>
            <a:cxnLst/>
            <a:rect l="l" t="t" r="r" b="b"/>
            <a:pathLst>
              <a:path w="2603431" h="530449">
                <a:moveTo>
                  <a:pt x="0" y="0"/>
                </a:moveTo>
                <a:lnTo>
                  <a:pt x="2603431" y="0"/>
                </a:lnTo>
                <a:lnTo>
                  <a:pt x="2603431" y="530449"/>
                </a:lnTo>
                <a:lnTo>
                  <a:pt x="0" y="5304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98904" y="1028700"/>
            <a:ext cx="7612380" cy="8229600"/>
          </a:xfrm>
          <a:custGeom>
            <a:avLst/>
            <a:gdLst/>
            <a:ahLst/>
            <a:cxnLst/>
            <a:rect l="l" t="t" r="r" b="b"/>
            <a:pathLst>
              <a:path w="7612380" h="8229600">
                <a:moveTo>
                  <a:pt x="0" y="0"/>
                </a:moveTo>
                <a:lnTo>
                  <a:pt x="7612380" y="0"/>
                </a:lnTo>
                <a:lnTo>
                  <a:pt x="761238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2757332"/>
            <a:ext cx="2765096" cy="1721272"/>
          </a:xfrm>
          <a:custGeom>
            <a:avLst/>
            <a:gdLst/>
            <a:ahLst/>
            <a:cxnLst/>
            <a:rect l="l" t="t" r="r" b="b"/>
            <a:pathLst>
              <a:path w="2765096" h="1721272">
                <a:moveTo>
                  <a:pt x="0" y="0"/>
                </a:moveTo>
                <a:lnTo>
                  <a:pt x="2765096" y="0"/>
                </a:lnTo>
                <a:lnTo>
                  <a:pt x="2765096" y="1721272"/>
                </a:lnTo>
                <a:lnTo>
                  <a:pt x="0" y="17212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105094" y="6413715"/>
            <a:ext cx="3639199" cy="2060696"/>
          </a:xfrm>
          <a:custGeom>
            <a:avLst/>
            <a:gdLst/>
            <a:ahLst/>
            <a:cxnLst/>
            <a:rect l="l" t="t" r="r" b="b"/>
            <a:pathLst>
              <a:path w="3639199" h="2060696">
                <a:moveTo>
                  <a:pt x="0" y="0"/>
                </a:moveTo>
                <a:lnTo>
                  <a:pt x="3639199" y="0"/>
                </a:lnTo>
                <a:lnTo>
                  <a:pt x="3639199" y="2060696"/>
                </a:lnTo>
                <a:lnTo>
                  <a:pt x="0" y="2060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674590" y="3127318"/>
            <a:ext cx="7152012" cy="88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7"/>
              </a:lnSpc>
              <a:spcBef>
                <a:spcPct val="0"/>
              </a:spcBef>
            </a:pPr>
            <a:r>
              <a:rPr lang="en-US" sz="5241" spc="94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PARTS OF SPEECH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855155" y="3467821"/>
            <a:ext cx="6790881" cy="294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2"/>
              </a:lnSpc>
              <a:spcBef>
                <a:spcPct val="0"/>
              </a:spcBef>
            </a:pPr>
            <a:r>
              <a:rPr lang="en-US" sz="17144" spc="308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VERB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050"/>
            <a:ext cx="18288000" cy="1848865"/>
          </a:xfrm>
          <a:custGeom>
            <a:avLst/>
            <a:gdLst/>
            <a:ahLst/>
            <a:cxnLst/>
            <a:rect l="l" t="t" r="r" b="b"/>
            <a:pathLst>
              <a:path w="18288000" h="1848865">
                <a:moveTo>
                  <a:pt x="0" y="0"/>
                </a:moveTo>
                <a:lnTo>
                  <a:pt x="18288000" y="0"/>
                </a:lnTo>
                <a:lnTo>
                  <a:pt x="18288000" y="1848865"/>
                </a:lnTo>
                <a:lnTo>
                  <a:pt x="0" y="18488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-1844" r="-184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93657" y="5734870"/>
            <a:ext cx="3954095" cy="3005431"/>
          </a:xfrm>
          <a:custGeom>
            <a:avLst/>
            <a:gdLst/>
            <a:ahLst/>
            <a:cxnLst/>
            <a:rect l="l" t="t" r="r" b="b"/>
            <a:pathLst>
              <a:path w="3954095" h="3005431">
                <a:moveTo>
                  <a:pt x="0" y="0"/>
                </a:moveTo>
                <a:lnTo>
                  <a:pt x="3954095" y="0"/>
                </a:lnTo>
                <a:lnTo>
                  <a:pt x="3954095" y="3005431"/>
                </a:lnTo>
                <a:lnTo>
                  <a:pt x="0" y="30054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66952" y="5734870"/>
            <a:ext cx="3954095" cy="3005431"/>
          </a:xfrm>
          <a:custGeom>
            <a:avLst/>
            <a:gdLst/>
            <a:ahLst/>
            <a:cxnLst/>
            <a:rect l="l" t="t" r="r" b="b"/>
            <a:pathLst>
              <a:path w="3954095" h="3005431">
                <a:moveTo>
                  <a:pt x="0" y="0"/>
                </a:moveTo>
                <a:lnTo>
                  <a:pt x="3954096" y="0"/>
                </a:lnTo>
                <a:lnTo>
                  <a:pt x="3954096" y="3005431"/>
                </a:lnTo>
                <a:lnTo>
                  <a:pt x="0" y="30054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340248" y="5734870"/>
            <a:ext cx="3954095" cy="3005431"/>
          </a:xfrm>
          <a:custGeom>
            <a:avLst/>
            <a:gdLst/>
            <a:ahLst/>
            <a:cxnLst/>
            <a:rect l="l" t="t" r="r" b="b"/>
            <a:pathLst>
              <a:path w="3954095" h="3005431">
                <a:moveTo>
                  <a:pt x="0" y="0"/>
                </a:moveTo>
                <a:lnTo>
                  <a:pt x="3954095" y="0"/>
                </a:lnTo>
                <a:lnTo>
                  <a:pt x="3954095" y="3005431"/>
                </a:lnTo>
                <a:lnTo>
                  <a:pt x="0" y="30054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164343" y="4477231"/>
            <a:ext cx="1612724" cy="1682111"/>
          </a:xfrm>
          <a:custGeom>
            <a:avLst/>
            <a:gdLst/>
            <a:ahLst/>
            <a:cxnLst/>
            <a:rect l="l" t="t" r="r" b="b"/>
            <a:pathLst>
              <a:path w="1612724" h="1682111">
                <a:moveTo>
                  <a:pt x="0" y="0"/>
                </a:moveTo>
                <a:lnTo>
                  <a:pt x="1612724" y="0"/>
                </a:lnTo>
                <a:lnTo>
                  <a:pt x="1612724" y="1682111"/>
                </a:lnTo>
                <a:lnTo>
                  <a:pt x="0" y="16821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982795" y="1660999"/>
            <a:ext cx="8322410" cy="2274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381" spc="15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Lesson Objectives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10726" y="6852141"/>
            <a:ext cx="2919958" cy="742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0"/>
              </a:lnSpc>
            </a:pPr>
            <a:r>
              <a:rPr lang="en-US" sz="2300" spc="23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Define the meaning of a verb.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84021" y="6480666"/>
            <a:ext cx="2919958" cy="148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0"/>
              </a:lnSpc>
            </a:pPr>
            <a:r>
              <a:rPr lang="en-US" sz="2300" spc="23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Provide various examples of action and linking verbs.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857316" y="6480666"/>
            <a:ext cx="2919958" cy="148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0"/>
              </a:lnSpc>
            </a:pPr>
            <a:r>
              <a:rPr lang="en-US" sz="2300" spc="23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Construct sentences with correct verb usage.</a:t>
            </a:r>
          </a:p>
        </p:txBody>
      </p:sp>
      <p:sp>
        <p:nvSpPr>
          <p:cNvPr id="11" name="Freeform 11"/>
          <p:cNvSpPr/>
          <p:nvPr/>
        </p:nvSpPr>
        <p:spPr>
          <a:xfrm>
            <a:off x="8337638" y="4477231"/>
            <a:ext cx="1612724" cy="1682111"/>
          </a:xfrm>
          <a:custGeom>
            <a:avLst/>
            <a:gdLst/>
            <a:ahLst/>
            <a:cxnLst/>
            <a:rect l="l" t="t" r="r" b="b"/>
            <a:pathLst>
              <a:path w="1612724" h="1682111">
                <a:moveTo>
                  <a:pt x="0" y="0"/>
                </a:moveTo>
                <a:lnTo>
                  <a:pt x="1612724" y="0"/>
                </a:lnTo>
                <a:lnTo>
                  <a:pt x="1612724" y="1682111"/>
                </a:lnTo>
                <a:lnTo>
                  <a:pt x="0" y="16821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510933" y="4477231"/>
            <a:ext cx="1612724" cy="1682111"/>
          </a:xfrm>
          <a:custGeom>
            <a:avLst/>
            <a:gdLst/>
            <a:ahLst/>
            <a:cxnLst/>
            <a:rect l="l" t="t" r="r" b="b"/>
            <a:pathLst>
              <a:path w="1612724" h="1682111">
                <a:moveTo>
                  <a:pt x="0" y="0"/>
                </a:moveTo>
                <a:lnTo>
                  <a:pt x="1612724" y="0"/>
                </a:lnTo>
                <a:lnTo>
                  <a:pt x="1612724" y="1682111"/>
                </a:lnTo>
                <a:lnTo>
                  <a:pt x="0" y="16821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050"/>
            <a:ext cx="18288000" cy="1848865"/>
          </a:xfrm>
          <a:custGeom>
            <a:avLst/>
            <a:gdLst/>
            <a:ahLst/>
            <a:cxnLst/>
            <a:rect l="l" t="t" r="r" b="b"/>
            <a:pathLst>
              <a:path w="18288000" h="1848865">
                <a:moveTo>
                  <a:pt x="0" y="0"/>
                </a:moveTo>
                <a:lnTo>
                  <a:pt x="18288000" y="0"/>
                </a:lnTo>
                <a:lnTo>
                  <a:pt x="18288000" y="1848865"/>
                </a:lnTo>
                <a:lnTo>
                  <a:pt x="0" y="18488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-1844" r="-184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788393" y="1309213"/>
            <a:ext cx="10089158" cy="7668574"/>
          </a:xfrm>
          <a:custGeom>
            <a:avLst/>
            <a:gdLst/>
            <a:ahLst/>
            <a:cxnLst/>
            <a:rect l="l" t="t" r="r" b="b"/>
            <a:pathLst>
              <a:path w="10089158" h="7668574">
                <a:moveTo>
                  <a:pt x="0" y="0"/>
                </a:moveTo>
                <a:lnTo>
                  <a:pt x="10089158" y="0"/>
                </a:lnTo>
                <a:lnTo>
                  <a:pt x="10089158" y="7668574"/>
                </a:lnTo>
                <a:lnTo>
                  <a:pt x="0" y="76685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513533" y="5204728"/>
            <a:ext cx="1001528" cy="1076912"/>
          </a:xfrm>
          <a:custGeom>
            <a:avLst/>
            <a:gdLst/>
            <a:ahLst/>
            <a:cxnLst/>
            <a:rect l="l" t="t" r="r" b="b"/>
            <a:pathLst>
              <a:path w="1001528" h="1076912">
                <a:moveTo>
                  <a:pt x="0" y="0"/>
                </a:moveTo>
                <a:lnTo>
                  <a:pt x="1001528" y="0"/>
                </a:lnTo>
                <a:lnTo>
                  <a:pt x="1001528" y="1076912"/>
                </a:lnTo>
                <a:lnTo>
                  <a:pt x="0" y="1076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513533" y="1937172"/>
            <a:ext cx="8638877" cy="918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2"/>
              </a:lnSpc>
            </a:pPr>
            <a:r>
              <a:rPr lang="en-US" sz="2771" spc="27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A verb is a word that expresses an action or a state of being.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10449" y="1941434"/>
            <a:ext cx="5066434" cy="1061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129"/>
              </a:lnSpc>
            </a:pPr>
            <a:r>
              <a:rPr lang="en-US" sz="7742" spc="139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Verb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10449" y="4481650"/>
            <a:ext cx="5066434" cy="1061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129"/>
              </a:lnSpc>
            </a:pPr>
            <a:r>
              <a:rPr lang="en-US" sz="7742" spc="139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Examples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53726" y="5403821"/>
            <a:ext cx="6411866" cy="659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74"/>
              </a:lnSpc>
            </a:pPr>
            <a:r>
              <a:rPr lang="en-US" sz="2056" spc="2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The verb "danced" in the sentence above expresses an action of the subject "Aaron."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13533" y="4706166"/>
            <a:ext cx="8638877" cy="460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2"/>
              </a:lnSpc>
            </a:pPr>
            <a:r>
              <a:rPr lang="en-US" sz="2771" spc="27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Aaron danced to his favorite music.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13533" y="6500715"/>
            <a:ext cx="8638877" cy="460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2"/>
              </a:lnSpc>
            </a:pPr>
            <a:r>
              <a:rPr lang="en-US" sz="2771" spc="27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Aaron is a member of the school's dance club.</a:t>
            </a:r>
          </a:p>
        </p:txBody>
      </p:sp>
      <p:sp>
        <p:nvSpPr>
          <p:cNvPr id="11" name="Freeform 11"/>
          <p:cNvSpPr/>
          <p:nvPr/>
        </p:nvSpPr>
        <p:spPr>
          <a:xfrm>
            <a:off x="7513533" y="7218351"/>
            <a:ext cx="1001528" cy="1076912"/>
          </a:xfrm>
          <a:custGeom>
            <a:avLst/>
            <a:gdLst/>
            <a:ahLst/>
            <a:cxnLst/>
            <a:rect l="l" t="t" r="r" b="b"/>
            <a:pathLst>
              <a:path w="1001528" h="1076912">
                <a:moveTo>
                  <a:pt x="0" y="0"/>
                </a:moveTo>
                <a:lnTo>
                  <a:pt x="1001528" y="0"/>
                </a:lnTo>
                <a:lnTo>
                  <a:pt x="1001528" y="1076912"/>
                </a:lnTo>
                <a:lnTo>
                  <a:pt x="0" y="1076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853726" y="7417444"/>
            <a:ext cx="6411866" cy="659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74"/>
              </a:lnSpc>
            </a:pPr>
            <a:r>
              <a:rPr lang="en-US" sz="2056" spc="2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The verb "is" in the sentence above expresses the state of being of the subject "Aaron."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13533" y="3165023"/>
            <a:ext cx="8638877" cy="918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2"/>
              </a:lnSpc>
            </a:pPr>
            <a:r>
              <a:rPr lang="en-US" sz="2771" spc="27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Together with nouns, verbs are the primary elements of a sentence or phrase.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050"/>
            <a:ext cx="18288000" cy="1848865"/>
          </a:xfrm>
          <a:custGeom>
            <a:avLst/>
            <a:gdLst/>
            <a:ahLst/>
            <a:cxnLst/>
            <a:rect l="l" t="t" r="r" b="b"/>
            <a:pathLst>
              <a:path w="18288000" h="1848865">
                <a:moveTo>
                  <a:pt x="0" y="0"/>
                </a:moveTo>
                <a:lnTo>
                  <a:pt x="18288000" y="0"/>
                </a:lnTo>
                <a:lnTo>
                  <a:pt x="18288000" y="1848865"/>
                </a:lnTo>
                <a:lnTo>
                  <a:pt x="0" y="18488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-1844" r="-184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21734" y="5571184"/>
            <a:ext cx="3954095" cy="3005431"/>
          </a:xfrm>
          <a:custGeom>
            <a:avLst/>
            <a:gdLst/>
            <a:ahLst/>
            <a:cxnLst/>
            <a:rect l="l" t="t" r="r" b="b"/>
            <a:pathLst>
              <a:path w="3954095" h="3005431">
                <a:moveTo>
                  <a:pt x="0" y="0"/>
                </a:moveTo>
                <a:lnTo>
                  <a:pt x="3954095" y="0"/>
                </a:lnTo>
                <a:lnTo>
                  <a:pt x="3954095" y="3005431"/>
                </a:lnTo>
                <a:lnTo>
                  <a:pt x="0" y="30054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67426" y="5571184"/>
            <a:ext cx="3954095" cy="3005431"/>
          </a:xfrm>
          <a:custGeom>
            <a:avLst/>
            <a:gdLst/>
            <a:ahLst/>
            <a:cxnLst/>
            <a:rect l="l" t="t" r="r" b="b"/>
            <a:pathLst>
              <a:path w="3954095" h="3005431">
                <a:moveTo>
                  <a:pt x="0" y="0"/>
                </a:moveTo>
                <a:lnTo>
                  <a:pt x="3954095" y="0"/>
                </a:lnTo>
                <a:lnTo>
                  <a:pt x="3954095" y="3005431"/>
                </a:lnTo>
                <a:lnTo>
                  <a:pt x="0" y="30054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12171" y="5571184"/>
            <a:ext cx="3954095" cy="3005431"/>
          </a:xfrm>
          <a:custGeom>
            <a:avLst/>
            <a:gdLst/>
            <a:ahLst/>
            <a:cxnLst/>
            <a:rect l="l" t="t" r="r" b="b"/>
            <a:pathLst>
              <a:path w="3954095" h="3005431">
                <a:moveTo>
                  <a:pt x="0" y="0"/>
                </a:moveTo>
                <a:lnTo>
                  <a:pt x="3954095" y="0"/>
                </a:lnTo>
                <a:lnTo>
                  <a:pt x="3954095" y="3005431"/>
                </a:lnTo>
                <a:lnTo>
                  <a:pt x="0" y="30054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195780" y="7229410"/>
            <a:ext cx="1896440" cy="1905335"/>
          </a:xfrm>
          <a:custGeom>
            <a:avLst/>
            <a:gdLst/>
            <a:ahLst/>
            <a:cxnLst/>
            <a:rect l="l" t="t" r="r" b="b"/>
            <a:pathLst>
              <a:path w="1896440" h="1905335">
                <a:moveTo>
                  <a:pt x="0" y="0"/>
                </a:moveTo>
                <a:lnTo>
                  <a:pt x="1896440" y="0"/>
                </a:lnTo>
                <a:lnTo>
                  <a:pt x="1896440" y="1905336"/>
                </a:lnTo>
                <a:lnTo>
                  <a:pt x="0" y="19053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900433" y="7229410"/>
            <a:ext cx="1898883" cy="1905335"/>
          </a:xfrm>
          <a:custGeom>
            <a:avLst/>
            <a:gdLst/>
            <a:ahLst/>
            <a:cxnLst/>
            <a:rect l="l" t="t" r="r" b="b"/>
            <a:pathLst>
              <a:path w="1898883" h="1905335">
                <a:moveTo>
                  <a:pt x="0" y="0"/>
                </a:moveTo>
                <a:lnTo>
                  <a:pt x="1898883" y="0"/>
                </a:lnTo>
                <a:lnTo>
                  <a:pt x="1898883" y="1905336"/>
                </a:lnTo>
                <a:lnTo>
                  <a:pt x="0" y="19053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849874" y="2802079"/>
            <a:ext cx="10588252" cy="122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Using verbs, one can identify whether an action occurred in the past, is occurring in the present, or will occur in the future. Verbs express time through these tense forms.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15496" y="1266554"/>
            <a:ext cx="8857008" cy="1061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9"/>
              </a:lnSpc>
            </a:pPr>
            <a:r>
              <a:rPr lang="en-US" sz="7742" spc="139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Verb and Time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40312" y="4721592"/>
            <a:ext cx="3316938" cy="84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9"/>
              </a:lnSpc>
            </a:pPr>
            <a:r>
              <a:rPr lang="en-US" sz="6142" spc="11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Past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38803" y="6143532"/>
            <a:ext cx="2919958" cy="742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0"/>
              </a:lnSpc>
            </a:pPr>
            <a:r>
              <a:rPr lang="en-US" sz="2300" spc="23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Aaron played basketball.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84495" y="6143532"/>
            <a:ext cx="2919958" cy="742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0"/>
              </a:lnSpc>
            </a:pPr>
            <a:r>
              <a:rPr lang="en-US" sz="2300" spc="23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Aaron plays basketball.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029240" y="6143532"/>
            <a:ext cx="2919958" cy="742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0"/>
              </a:lnSpc>
            </a:pPr>
            <a:r>
              <a:rPr lang="en-US" sz="2300" spc="23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Aaron will play basketball.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86004" y="4721592"/>
            <a:ext cx="3316938" cy="84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9"/>
              </a:lnSpc>
            </a:pPr>
            <a:r>
              <a:rPr lang="en-US" sz="6142" spc="11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Present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30749" y="4721592"/>
            <a:ext cx="3316938" cy="84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9"/>
              </a:lnSpc>
            </a:pPr>
            <a:r>
              <a:rPr lang="en-US" sz="6142" spc="11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Future</a:t>
            </a:r>
          </a:p>
        </p:txBody>
      </p:sp>
      <p:sp>
        <p:nvSpPr>
          <p:cNvPr id="16" name="Freeform 16"/>
          <p:cNvSpPr/>
          <p:nvPr/>
        </p:nvSpPr>
        <p:spPr>
          <a:xfrm flipH="1">
            <a:off x="13488684" y="7229410"/>
            <a:ext cx="1898883" cy="1905335"/>
          </a:xfrm>
          <a:custGeom>
            <a:avLst/>
            <a:gdLst/>
            <a:ahLst/>
            <a:cxnLst/>
            <a:rect l="l" t="t" r="r" b="b"/>
            <a:pathLst>
              <a:path w="1898883" h="1905335">
                <a:moveTo>
                  <a:pt x="1898883" y="0"/>
                </a:moveTo>
                <a:lnTo>
                  <a:pt x="0" y="0"/>
                </a:lnTo>
                <a:lnTo>
                  <a:pt x="0" y="1905336"/>
                </a:lnTo>
                <a:lnTo>
                  <a:pt x="1898883" y="1905336"/>
                </a:lnTo>
                <a:lnTo>
                  <a:pt x="1898883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050"/>
            <a:ext cx="18288000" cy="1848865"/>
          </a:xfrm>
          <a:custGeom>
            <a:avLst/>
            <a:gdLst/>
            <a:ahLst/>
            <a:cxnLst/>
            <a:rect l="l" t="t" r="r" b="b"/>
            <a:pathLst>
              <a:path w="18288000" h="1848865">
                <a:moveTo>
                  <a:pt x="0" y="0"/>
                </a:moveTo>
                <a:lnTo>
                  <a:pt x="18288000" y="0"/>
                </a:lnTo>
                <a:lnTo>
                  <a:pt x="18288000" y="1848865"/>
                </a:lnTo>
                <a:lnTo>
                  <a:pt x="0" y="18488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-1844" r="-18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80647" y="4598010"/>
            <a:ext cx="9506741" cy="4791552"/>
            <a:chOff x="0" y="0"/>
            <a:chExt cx="12675655" cy="63887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675655" cy="3201797"/>
            </a:xfrm>
            <a:custGeom>
              <a:avLst/>
              <a:gdLst/>
              <a:ahLst/>
              <a:cxnLst/>
              <a:rect l="l" t="t" r="r" b="b"/>
              <a:pathLst>
                <a:path w="12675655" h="3201797">
                  <a:moveTo>
                    <a:pt x="0" y="0"/>
                  </a:moveTo>
                  <a:lnTo>
                    <a:pt x="12675655" y="0"/>
                  </a:lnTo>
                  <a:lnTo>
                    <a:pt x="12675655" y="3201797"/>
                  </a:lnTo>
                  <a:lnTo>
                    <a:pt x="0" y="320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00909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3186939"/>
              <a:ext cx="12675655" cy="3201797"/>
            </a:xfrm>
            <a:custGeom>
              <a:avLst/>
              <a:gdLst/>
              <a:ahLst/>
              <a:cxnLst/>
              <a:rect l="l" t="t" r="r" b="b"/>
              <a:pathLst>
                <a:path w="12675655" h="3201797">
                  <a:moveTo>
                    <a:pt x="0" y="0"/>
                  </a:moveTo>
                  <a:lnTo>
                    <a:pt x="12675655" y="0"/>
                  </a:lnTo>
                  <a:lnTo>
                    <a:pt x="12675655" y="3201797"/>
                  </a:lnTo>
                  <a:lnTo>
                    <a:pt x="0" y="320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00909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661092" y="1011738"/>
            <a:ext cx="9745851" cy="1061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9"/>
              </a:lnSpc>
            </a:pPr>
            <a:r>
              <a:rPr lang="en-US" sz="7742" spc="139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Action Verbs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206686"/>
            <a:ext cx="11010635" cy="1318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9"/>
              </a:lnSpc>
            </a:pPr>
            <a:r>
              <a:rPr lang="en-US" sz="2699" spc="26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An action verb describes what someone or something does. Remember that action verbs are not always physical actions; they can also be mental actions.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42813" y="3772301"/>
            <a:ext cx="3382409" cy="654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6"/>
              </a:lnSpc>
            </a:pPr>
            <a:r>
              <a:rPr lang="en-US" sz="4844" spc="87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Example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09667" y="5193926"/>
            <a:ext cx="2943623" cy="44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9"/>
              </a:lnSpc>
            </a:pPr>
            <a:r>
              <a:rPr lang="en-US" sz="2699" spc="26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Physical Action: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39016" y="5193926"/>
            <a:ext cx="3950216" cy="44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9"/>
              </a:lnSpc>
            </a:pPr>
            <a:r>
              <a:rPr lang="en-US" sz="2699" spc="26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Aaron read a book.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39016" y="7122374"/>
            <a:ext cx="5019353" cy="44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9"/>
              </a:lnSpc>
            </a:pPr>
            <a:r>
              <a:rPr lang="en-US" sz="2699" spc="26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Aaron thought of an idea.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09667" y="7122374"/>
            <a:ext cx="2943623" cy="44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9"/>
              </a:lnSpc>
            </a:pPr>
            <a:r>
              <a:rPr lang="en-US" sz="2699" spc="26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Mental Action:</a:t>
            </a:r>
          </a:p>
        </p:txBody>
      </p:sp>
      <p:sp>
        <p:nvSpPr>
          <p:cNvPr id="13" name="Freeform 13"/>
          <p:cNvSpPr/>
          <p:nvPr/>
        </p:nvSpPr>
        <p:spPr>
          <a:xfrm>
            <a:off x="2509667" y="5750186"/>
            <a:ext cx="1001528" cy="1076912"/>
          </a:xfrm>
          <a:custGeom>
            <a:avLst/>
            <a:gdLst/>
            <a:ahLst/>
            <a:cxnLst/>
            <a:rect l="l" t="t" r="r" b="b"/>
            <a:pathLst>
              <a:path w="1001528" h="1076912">
                <a:moveTo>
                  <a:pt x="0" y="0"/>
                </a:moveTo>
                <a:lnTo>
                  <a:pt x="1001528" y="0"/>
                </a:lnTo>
                <a:lnTo>
                  <a:pt x="1001528" y="1076913"/>
                </a:lnTo>
                <a:lnTo>
                  <a:pt x="0" y="1076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849860" y="5949279"/>
            <a:ext cx="6411866" cy="659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74"/>
              </a:lnSpc>
            </a:pPr>
            <a:r>
              <a:rPr lang="en-US" sz="2056" spc="2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The verb "read" expresses a physical action done by the subject "Aaron."</a:t>
            </a:r>
          </a:p>
        </p:txBody>
      </p:sp>
      <p:sp>
        <p:nvSpPr>
          <p:cNvPr id="15" name="Freeform 15"/>
          <p:cNvSpPr/>
          <p:nvPr/>
        </p:nvSpPr>
        <p:spPr>
          <a:xfrm>
            <a:off x="2509667" y="7678634"/>
            <a:ext cx="1001528" cy="1076912"/>
          </a:xfrm>
          <a:custGeom>
            <a:avLst/>
            <a:gdLst/>
            <a:ahLst/>
            <a:cxnLst/>
            <a:rect l="l" t="t" r="r" b="b"/>
            <a:pathLst>
              <a:path w="1001528" h="1076912">
                <a:moveTo>
                  <a:pt x="0" y="0"/>
                </a:moveTo>
                <a:lnTo>
                  <a:pt x="1001528" y="0"/>
                </a:lnTo>
                <a:lnTo>
                  <a:pt x="1001528" y="1076912"/>
                </a:lnTo>
                <a:lnTo>
                  <a:pt x="0" y="1076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849860" y="7877726"/>
            <a:ext cx="6411866" cy="659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74"/>
              </a:lnSpc>
            </a:pPr>
            <a:r>
              <a:rPr lang="en-US" sz="2056" spc="2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The verb "thought" expresses a mental action done by the subject "Aaron."</a:t>
            </a:r>
          </a:p>
        </p:txBody>
      </p:sp>
      <p:sp>
        <p:nvSpPr>
          <p:cNvPr id="17" name="Freeform 17"/>
          <p:cNvSpPr/>
          <p:nvPr/>
        </p:nvSpPr>
        <p:spPr>
          <a:xfrm>
            <a:off x="15818279" y="1384004"/>
            <a:ext cx="2215674" cy="1379257"/>
          </a:xfrm>
          <a:custGeom>
            <a:avLst/>
            <a:gdLst/>
            <a:ahLst/>
            <a:cxnLst/>
            <a:rect l="l" t="t" r="r" b="b"/>
            <a:pathLst>
              <a:path w="2215674" h="1379257">
                <a:moveTo>
                  <a:pt x="0" y="0"/>
                </a:moveTo>
                <a:lnTo>
                  <a:pt x="2215674" y="0"/>
                </a:lnTo>
                <a:lnTo>
                  <a:pt x="2215674" y="1379256"/>
                </a:lnTo>
                <a:lnTo>
                  <a:pt x="0" y="13792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9983503" y="2407957"/>
            <a:ext cx="8725438" cy="7879043"/>
          </a:xfrm>
          <a:custGeom>
            <a:avLst/>
            <a:gdLst/>
            <a:ahLst/>
            <a:cxnLst/>
            <a:rect l="l" t="t" r="r" b="b"/>
            <a:pathLst>
              <a:path w="8725438" h="7879043">
                <a:moveTo>
                  <a:pt x="8725438" y="0"/>
                </a:moveTo>
                <a:lnTo>
                  <a:pt x="0" y="0"/>
                </a:lnTo>
                <a:lnTo>
                  <a:pt x="0" y="7879043"/>
                </a:lnTo>
                <a:lnTo>
                  <a:pt x="8725438" y="7879043"/>
                </a:lnTo>
                <a:lnTo>
                  <a:pt x="8725438" y="0"/>
                </a:lnTo>
                <a:close/>
              </a:path>
            </a:pathLst>
          </a:custGeom>
          <a:blipFill>
            <a:blip r:embed="rId6"/>
            <a:stretch>
              <a:fillRect b="-90935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1661746" y="3200694"/>
            <a:ext cx="2765096" cy="1721272"/>
          </a:xfrm>
          <a:custGeom>
            <a:avLst/>
            <a:gdLst/>
            <a:ahLst/>
            <a:cxnLst/>
            <a:rect l="l" t="t" r="r" b="b"/>
            <a:pathLst>
              <a:path w="2765096" h="1721272">
                <a:moveTo>
                  <a:pt x="0" y="0"/>
                </a:moveTo>
                <a:lnTo>
                  <a:pt x="2765095" y="0"/>
                </a:lnTo>
                <a:lnTo>
                  <a:pt x="2765095" y="1721272"/>
                </a:lnTo>
                <a:lnTo>
                  <a:pt x="0" y="17212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118250" y="7160474"/>
            <a:ext cx="4282100" cy="2424739"/>
          </a:xfrm>
          <a:custGeom>
            <a:avLst/>
            <a:gdLst/>
            <a:ahLst/>
            <a:cxnLst/>
            <a:rect l="l" t="t" r="r" b="b"/>
            <a:pathLst>
              <a:path w="4282100" h="2424739">
                <a:moveTo>
                  <a:pt x="0" y="0"/>
                </a:moveTo>
                <a:lnTo>
                  <a:pt x="4282100" y="0"/>
                </a:lnTo>
                <a:lnTo>
                  <a:pt x="4282100" y="2424738"/>
                </a:lnTo>
                <a:lnTo>
                  <a:pt x="0" y="24247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050"/>
            <a:ext cx="18288000" cy="1848865"/>
          </a:xfrm>
          <a:custGeom>
            <a:avLst/>
            <a:gdLst/>
            <a:ahLst/>
            <a:cxnLst/>
            <a:rect l="l" t="t" r="r" b="b"/>
            <a:pathLst>
              <a:path w="18288000" h="1848865">
                <a:moveTo>
                  <a:pt x="0" y="0"/>
                </a:moveTo>
                <a:lnTo>
                  <a:pt x="18288000" y="0"/>
                </a:lnTo>
                <a:lnTo>
                  <a:pt x="18288000" y="1848865"/>
                </a:lnTo>
                <a:lnTo>
                  <a:pt x="0" y="18488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-1844" r="-18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83138" y="2385445"/>
            <a:ext cx="6798558" cy="7278718"/>
            <a:chOff x="0" y="0"/>
            <a:chExt cx="9064744" cy="97049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62341" cy="9704958"/>
            </a:xfrm>
            <a:custGeom>
              <a:avLst/>
              <a:gdLst/>
              <a:ahLst/>
              <a:cxnLst/>
              <a:rect l="l" t="t" r="r" b="b"/>
              <a:pathLst>
                <a:path w="4962341" h="9704958">
                  <a:moveTo>
                    <a:pt x="0" y="0"/>
                  </a:moveTo>
                  <a:lnTo>
                    <a:pt x="4962341" y="0"/>
                  </a:lnTo>
                  <a:lnTo>
                    <a:pt x="4962341" y="9704958"/>
                  </a:lnTo>
                  <a:lnTo>
                    <a:pt x="0" y="9704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157304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4950997" y="0"/>
              <a:ext cx="4113747" cy="9704958"/>
            </a:xfrm>
            <a:custGeom>
              <a:avLst/>
              <a:gdLst/>
              <a:ahLst/>
              <a:cxnLst/>
              <a:rect l="l" t="t" r="r" b="b"/>
              <a:pathLst>
                <a:path w="4113747" h="9704958">
                  <a:moveTo>
                    <a:pt x="0" y="0"/>
                  </a:moveTo>
                  <a:lnTo>
                    <a:pt x="4113747" y="0"/>
                  </a:lnTo>
                  <a:lnTo>
                    <a:pt x="4113747" y="9704958"/>
                  </a:lnTo>
                  <a:lnTo>
                    <a:pt x="0" y="9704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10381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9606304" y="2385445"/>
            <a:ext cx="6798558" cy="7278718"/>
            <a:chOff x="0" y="0"/>
            <a:chExt cx="9064744" cy="970495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62341" cy="9704958"/>
            </a:xfrm>
            <a:custGeom>
              <a:avLst/>
              <a:gdLst/>
              <a:ahLst/>
              <a:cxnLst/>
              <a:rect l="l" t="t" r="r" b="b"/>
              <a:pathLst>
                <a:path w="4962341" h="9704958">
                  <a:moveTo>
                    <a:pt x="0" y="0"/>
                  </a:moveTo>
                  <a:lnTo>
                    <a:pt x="4962341" y="0"/>
                  </a:lnTo>
                  <a:lnTo>
                    <a:pt x="4962341" y="9704958"/>
                  </a:lnTo>
                  <a:lnTo>
                    <a:pt x="0" y="9704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157304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4950997" y="0"/>
              <a:ext cx="4113747" cy="9704958"/>
            </a:xfrm>
            <a:custGeom>
              <a:avLst/>
              <a:gdLst/>
              <a:ahLst/>
              <a:cxnLst/>
              <a:rect l="l" t="t" r="r" b="b"/>
              <a:pathLst>
                <a:path w="4113747" h="9704958">
                  <a:moveTo>
                    <a:pt x="0" y="0"/>
                  </a:moveTo>
                  <a:lnTo>
                    <a:pt x="4113747" y="0"/>
                  </a:lnTo>
                  <a:lnTo>
                    <a:pt x="4113747" y="9704958"/>
                  </a:lnTo>
                  <a:lnTo>
                    <a:pt x="0" y="9704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10381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2390422" y="3149505"/>
            <a:ext cx="5783990" cy="763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9"/>
              </a:lnSpc>
            </a:pPr>
            <a:r>
              <a:rPr lang="en-US" sz="5589" spc="1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Physical Verbs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13588" y="3149505"/>
            <a:ext cx="5783990" cy="763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9"/>
              </a:lnSpc>
            </a:pPr>
            <a:r>
              <a:rPr lang="en-US" sz="5589" spc="1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Mental Verbs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375821" y="4188609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know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375821" y="4672807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realize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75821" y="5161167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hope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375821" y="5649526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decide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75821" y="6137885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believe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375821" y="6626245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imagine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375821" y="7114604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guess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375821" y="7602964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feel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375821" y="8091323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understand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375821" y="8579683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recognize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652655" y="4188609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run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652655" y="4672807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skip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2655" y="5161167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play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52655" y="5649526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sing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652655" y="6137885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draw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652655" y="6626245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walk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652655" y="7114604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eat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652655" y="7602964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sleep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52655" y="8091323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watch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652655" y="8579683"/>
            <a:ext cx="3259524" cy="4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247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wave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715496" y="1266554"/>
            <a:ext cx="8857008" cy="1061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9"/>
              </a:lnSpc>
            </a:pPr>
            <a:r>
              <a:rPr lang="en-US" sz="7742" spc="139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Examples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050"/>
            <a:ext cx="18288000" cy="1848865"/>
          </a:xfrm>
          <a:custGeom>
            <a:avLst/>
            <a:gdLst/>
            <a:ahLst/>
            <a:cxnLst/>
            <a:rect l="l" t="t" r="r" b="b"/>
            <a:pathLst>
              <a:path w="18288000" h="1848865">
                <a:moveTo>
                  <a:pt x="0" y="0"/>
                </a:moveTo>
                <a:lnTo>
                  <a:pt x="18288000" y="0"/>
                </a:lnTo>
                <a:lnTo>
                  <a:pt x="18288000" y="1848865"/>
                </a:lnTo>
                <a:lnTo>
                  <a:pt x="0" y="18488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-1844" r="-184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18279" y="1384004"/>
            <a:ext cx="2215674" cy="1379257"/>
          </a:xfrm>
          <a:custGeom>
            <a:avLst/>
            <a:gdLst/>
            <a:ahLst/>
            <a:cxnLst/>
            <a:rect l="l" t="t" r="r" b="b"/>
            <a:pathLst>
              <a:path w="2215674" h="1379257">
                <a:moveTo>
                  <a:pt x="0" y="0"/>
                </a:moveTo>
                <a:lnTo>
                  <a:pt x="2215674" y="0"/>
                </a:lnTo>
                <a:lnTo>
                  <a:pt x="2215674" y="1379256"/>
                </a:lnTo>
                <a:lnTo>
                  <a:pt x="0" y="1379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344896" y="4051402"/>
            <a:ext cx="10378243" cy="5230804"/>
            <a:chOff x="0" y="0"/>
            <a:chExt cx="13837658" cy="69744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837658" cy="3495313"/>
            </a:xfrm>
            <a:custGeom>
              <a:avLst/>
              <a:gdLst/>
              <a:ahLst/>
              <a:cxnLst/>
              <a:rect l="l" t="t" r="r" b="b"/>
              <a:pathLst>
                <a:path w="13837658" h="3495313">
                  <a:moveTo>
                    <a:pt x="0" y="0"/>
                  </a:moveTo>
                  <a:lnTo>
                    <a:pt x="13837658" y="0"/>
                  </a:lnTo>
                  <a:lnTo>
                    <a:pt x="13837658" y="3495313"/>
                  </a:lnTo>
                  <a:lnTo>
                    <a:pt x="0" y="3495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200909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3479092"/>
              <a:ext cx="13837658" cy="3495313"/>
            </a:xfrm>
            <a:custGeom>
              <a:avLst/>
              <a:gdLst/>
              <a:ahLst/>
              <a:cxnLst/>
              <a:rect l="l" t="t" r="r" b="b"/>
              <a:pathLst>
                <a:path w="13837658" h="3495313">
                  <a:moveTo>
                    <a:pt x="0" y="0"/>
                  </a:moveTo>
                  <a:lnTo>
                    <a:pt x="13837658" y="0"/>
                  </a:lnTo>
                  <a:lnTo>
                    <a:pt x="13837658" y="3495313"/>
                  </a:lnTo>
                  <a:lnTo>
                    <a:pt x="0" y="3495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00909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661092" y="1119094"/>
            <a:ext cx="9745851" cy="1061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9"/>
              </a:lnSpc>
            </a:pPr>
            <a:r>
              <a:rPr lang="en-US" sz="7742" spc="139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Linking Verbs</a:t>
            </a:r>
          </a:p>
        </p:txBody>
      </p:sp>
      <p:sp>
        <p:nvSpPr>
          <p:cNvPr id="8" name="Freeform 8"/>
          <p:cNvSpPr/>
          <p:nvPr/>
        </p:nvSpPr>
        <p:spPr>
          <a:xfrm flipH="1">
            <a:off x="9983503" y="2407957"/>
            <a:ext cx="8725438" cy="7879043"/>
          </a:xfrm>
          <a:custGeom>
            <a:avLst/>
            <a:gdLst/>
            <a:ahLst/>
            <a:cxnLst/>
            <a:rect l="l" t="t" r="r" b="b"/>
            <a:pathLst>
              <a:path w="8725438" h="7879043">
                <a:moveTo>
                  <a:pt x="8725438" y="0"/>
                </a:moveTo>
                <a:lnTo>
                  <a:pt x="0" y="0"/>
                </a:lnTo>
                <a:lnTo>
                  <a:pt x="0" y="7879043"/>
                </a:lnTo>
                <a:lnTo>
                  <a:pt x="8725438" y="7879043"/>
                </a:lnTo>
                <a:lnTo>
                  <a:pt x="8725438" y="0"/>
                </a:lnTo>
                <a:close/>
              </a:path>
            </a:pathLst>
          </a:custGeom>
          <a:blipFill>
            <a:blip r:embed="rId5"/>
            <a:stretch>
              <a:fillRect b="-9093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2314042"/>
            <a:ext cx="11010635" cy="1318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9"/>
              </a:lnSpc>
            </a:pPr>
            <a:r>
              <a:rPr lang="en-US" sz="2699" spc="26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A linking verb expresses a state of being and relates the subject to other parts of a sentence. Be verbs and sense verbs are considered linking verbs.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1661746" y="3200694"/>
            <a:ext cx="2765096" cy="1721272"/>
          </a:xfrm>
          <a:custGeom>
            <a:avLst/>
            <a:gdLst/>
            <a:ahLst/>
            <a:cxnLst/>
            <a:rect l="l" t="t" r="r" b="b"/>
            <a:pathLst>
              <a:path w="2765096" h="1721272">
                <a:moveTo>
                  <a:pt x="0" y="0"/>
                </a:moveTo>
                <a:lnTo>
                  <a:pt x="2765095" y="0"/>
                </a:lnTo>
                <a:lnTo>
                  <a:pt x="2765095" y="1721272"/>
                </a:lnTo>
                <a:lnTo>
                  <a:pt x="0" y="17212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118250" y="7160474"/>
            <a:ext cx="4282100" cy="2424739"/>
          </a:xfrm>
          <a:custGeom>
            <a:avLst/>
            <a:gdLst/>
            <a:ahLst/>
            <a:cxnLst/>
            <a:rect l="l" t="t" r="r" b="b"/>
            <a:pathLst>
              <a:path w="4282100" h="2424739">
                <a:moveTo>
                  <a:pt x="0" y="0"/>
                </a:moveTo>
                <a:lnTo>
                  <a:pt x="4282100" y="0"/>
                </a:lnTo>
                <a:lnTo>
                  <a:pt x="4282100" y="2424738"/>
                </a:lnTo>
                <a:lnTo>
                  <a:pt x="0" y="24247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977690" y="4453431"/>
            <a:ext cx="7112656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Be verbs are the most commonly used linking verbs.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42813" y="5507531"/>
            <a:ext cx="3382409" cy="587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1"/>
              </a:lnSpc>
            </a:pPr>
            <a:r>
              <a:rPr lang="en-US" sz="4344" spc="78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Example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69662" y="6237990"/>
            <a:ext cx="9128711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Aaron was a basketball team captain in high school.</a:t>
            </a:r>
          </a:p>
        </p:txBody>
      </p:sp>
      <p:sp>
        <p:nvSpPr>
          <p:cNvPr id="15" name="Freeform 15"/>
          <p:cNvSpPr/>
          <p:nvPr/>
        </p:nvSpPr>
        <p:spPr>
          <a:xfrm>
            <a:off x="2657988" y="6815841"/>
            <a:ext cx="1001528" cy="1076912"/>
          </a:xfrm>
          <a:custGeom>
            <a:avLst/>
            <a:gdLst/>
            <a:ahLst/>
            <a:cxnLst/>
            <a:rect l="l" t="t" r="r" b="b"/>
            <a:pathLst>
              <a:path w="1001528" h="1076912">
                <a:moveTo>
                  <a:pt x="0" y="0"/>
                </a:moveTo>
                <a:lnTo>
                  <a:pt x="1001528" y="0"/>
                </a:lnTo>
                <a:lnTo>
                  <a:pt x="1001528" y="1076912"/>
                </a:lnTo>
                <a:lnTo>
                  <a:pt x="0" y="10769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998181" y="7014933"/>
            <a:ext cx="6411866" cy="659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74"/>
              </a:lnSpc>
            </a:pPr>
            <a:r>
              <a:rPr lang="en-US" sz="2056" spc="2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The be verb "was" expresses a state of being of the subject "Aaron."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69662" y="8035628"/>
            <a:ext cx="9128711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25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Other be verbs are am, is, are, was, were, be,been, and being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465</Words>
  <Application>Microsoft Office PowerPoint</Application>
  <PresentationFormat>Custom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Londrina Solid</vt:lpstr>
      <vt:lpstr>Porcelian</vt:lpstr>
      <vt:lpstr>Arial</vt:lpstr>
      <vt:lpstr>Calibri</vt:lpstr>
      <vt:lpstr>Times New Roman</vt:lpstr>
      <vt:lpstr>Code Pro</vt:lpstr>
      <vt:lpstr>Andalus</vt:lpstr>
      <vt:lpstr>Fredoka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QC</cp:lastModifiedBy>
  <cp:revision>4</cp:revision>
  <dcterms:created xsi:type="dcterms:W3CDTF">2006-08-16T00:00:00Z</dcterms:created>
  <dcterms:modified xsi:type="dcterms:W3CDTF">2024-11-26T15:28:54Z</dcterms:modified>
  <dc:identifier>DAGTWxDtEWU</dc:identifier>
</cp:coreProperties>
</file>