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embeddedFontLst>
    <p:embeddedFont>
      <p:font typeface="Quicksand"/>
      <p:regular r:id="rId23"/>
      <p:bold r:id="rId24"/>
    </p:embeddedFont>
    <p:embeddedFont>
      <p:font typeface="Rubik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47019D-B7D5-440B-BA31-898946DE0FA7}">
  <a:tblStyle styleId="{6347019D-B7D5-440B-BA31-898946DE0FA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Quicksand-bold.fntdata"/><Relationship Id="rId23" Type="http://schemas.openxmlformats.org/officeDocument/2006/relationships/font" Target="fonts/Quicksa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ubik-bold.fntdata"/><Relationship Id="rId25" Type="http://schemas.openxmlformats.org/officeDocument/2006/relationships/font" Target="fonts/Rubik-regular.fntdata"/><Relationship Id="rId28" Type="http://schemas.openxmlformats.org/officeDocument/2006/relationships/font" Target="fonts/Rubik-boldItalic.fntdata"/><Relationship Id="rId27" Type="http://schemas.openxmlformats.org/officeDocument/2006/relationships/font" Target="fonts/Rubik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440700" y="897700"/>
            <a:ext cx="9232800" cy="2974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FFFF"/>
                </a:solidFill>
              </a:rPr>
              <a:t>আব্দুস সামাদ </a:t>
            </a:r>
            <a:endParaRPr b="1" i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FFFF"/>
                </a:solidFill>
              </a:rPr>
              <a:t>সহকারী শিক্ষক (বিজ্ঞান) </a:t>
            </a:r>
            <a:endParaRPr b="1" i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FFFF"/>
                </a:solidFill>
              </a:rPr>
              <a:t>ভাটেরা উচ্চ বিদ্যালয়</a:t>
            </a:r>
            <a:endParaRPr b="1" i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FFFFFF"/>
                </a:solidFill>
              </a:rPr>
              <a:t>ভাটেরা, কুলাউড়া, মৌলভীবাজার। abdussamad5492@gmail.com</a:t>
            </a:r>
            <a:endParaRPr b="1" i="1" sz="3600">
              <a:solidFill>
                <a:srgbClr val="FFFFFF"/>
              </a:solidFill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925800" y="5631476"/>
            <a:ext cx="8262600" cy="36333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F9CB9C"/>
                </a:solidFill>
                <a:latin typeface="Calibri"/>
                <a:ea typeface="Calibri"/>
                <a:cs typeface="Calibri"/>
                <a:sym typeface="Calibri"/>
              </a:rPr>
              <a:t>বিষয়: জীববিজ্ঞান </a:t>
            </a:r>
            <a:endParaRPr i="1" sz="3600">
              <a:solidFill>
                <a:srgbClr val="F9CB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F9CB9C"/>
                </a:solidFill>
                <a:latin typeface="Calibri"/>
                <a:ea typeface="Calibri"/>
                <a:cs typeface="Calibri"/>
                <a:sym typeface="Calibri"/>
              </a:rPr>
              <a:t>শ্রেণি: ১০ম, শাখা: খ</a:t>
            </a:r>
            <a:endParaRPr i="1" sz="3600">
              <a:solidFill>
                <a:srgbClr val="F9CB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F9CB9C"/>
                </a:solidFill>
                <a:latin typeface="Calibri"/>
                <a:ea typeface="Calibri"/>
                <a:cs typeface="Calibri"/>
                <a:sym typeface="Calibri"/>
              </a:rPr>
              <a:t>অধ্যায়: ২য়</a:t>
            </a:r>
            <a:endParaRPr i="1" sz="3600">
              <a:solidFill>
                <a:srgbClr val="F9CB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F9CB9C"/>
                </a:solidFill>
                <a:latin typeface="Calibri"/>
                <a:ea typeface="Calibri"/>
                <a:cs typeface="Calibri"/>
                <a:sym typeface="Calibri"/>
              </a:rPr>
              <a:t>পাঠ শিরোনাম : উদ্ভিদ কোষ ও তার অঙ্গাণু [ রিভিশন ]</a:t>
            </a:r>
            <a:endParaRPr i="1" sz="3600">
              <a:solidFill>
                <a:srgbClr val="F9CB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F9CB9C"/>
                </a:solidFill>
                <a:latin typeface="Calibri"/>
                <a:ea typeface="Calibri"/>
                <a:cs typeface="Calibri"/>
                <a:sym typeface="Calibri"/>
              </a:rPr>
              <a:t>তারিখ: ২১ মে ২০২৬</a:t>
            </a:r>
            <a:endParaRPr i="1" sz="3600">
              <a:solidFill>
                <a:srgbClr val="F9CB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0766725" y="484825"/>
            <a:ext cx="6972275" cy="8396575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6725" y="484825"/>
            <a:ext cx="6972275" cy="839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/>
        </p:nvSpPr>
        <p:spPr>
          <a:xfrm>
            <a:off x="1276350" y="1276350"/>
            <a:ext cx="15735299" cy="85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0"/>
              <a:buFont typeface="Arial"/>
              <a:buNone/>
            </a:pPr>
            <a:r>
              <a:rPr b="1" i="0" lang="en-US" sz="61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ক্লোরোপ্লাস্টের সালোকসংশ্লেষণ বিক্রিয়া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1276350" y="3087211"/>
            <a:ext cx="15735299" cy="2554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276350" y="6079410"/>
            <a:ext cx="15735299" cy="2284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9050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এটি সৌরশক্তিকে ব্যবহার করে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গ্লুকোজ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() তৈরি করে।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0" marR="0" rtl="0" algn="l">
              <a:lnSpc>
                <a:spcPct val="126000"/>
              </a:lnSpc>
              <a:spcBef>
                <a:spcPts val="18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প্রক্রিয়াটিতে কার্বন ডাই অক্সাইড () এবং পানি () কাঁচামাল হিসেবে ব্যবহৃত হয়।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0" marR="0" rtl="0" algn="l">
              <a:lnSpc>
                <a:spcPct val="126000"/>
              </a:lnSpc>
              <a:spcBef>
                <a:spcPts val="18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এই বিক্রিয়ায় উপজাত হিসেবে অক্সিজেন () এবং পানি উৎপন্ন হয়।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0" marR="0" rtl="0" algn="l">
              <a:lnSpc>
                <a:spcPct val="126000"/>
              </a:lnSpc>
              <a:spcBef>
                <a:spcPts val="18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বিক্রিয়াটি ক্লোরোপ্লাস্টের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গ্রানা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(আলোক নির্ভর) ও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স্ট্রোমা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(আলোক নিরপেক্ষ) অংশে সম্পন্ন হয়।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1da9288-ef69-4b57-8c7f-7143bdfde0ba.png" id="174" name="Google Shape;17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75" y="1638299"/>
            <a:ext cx="7000875" cy="70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1285875" y="8829675"/>
            <a:ext cx="7367587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1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উদ্ভিদ কোষের কোষ গহ্বর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9639300" y="1790700"/>
            <a:ext cx="7362824" cy="171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0"/>
              <a:buFont typeface="Arial"/>
              <a:buNone/>
            </a:pPr>
            <a:r>
              <a:rPr b="1" i="0" lang="en-US" sz="61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বিশাল কেন্দ্রীয় কোষ গহ্বর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9639300" y="3813810"/>
            <a:ext cx="7362824" cy="4640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38113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5"/>
              <a:buFont typeface="Arial"/>
              <a:buChar char="•"/>
            </a:pPr>
            <a:r>
              <a:rPr b="0" i="0" lang="en-US" sz="2175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এটি একটি </a:t>
            </a:r>
            <a:r>
              <a:rPr b="1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পরিপক্ক উদ্ভিদ কোষের</a:t>
            </a:r>
            <a:r>
              <a:rPr b="0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আয়তনের প্রায় ৯০ শতাংশ পর্যন্ত দখল করে থাকতে পারে, যা ক্লোরোপ্লাস্টের মতো অঙ্গাণুর কার্যকারিতার জন্য পর্যাপ্ত স্থান নিশ্চিত করে।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8113" lvl="0" marL="0" marR="0" rtl="0" algn="l">
              <a:lnSpc>
                <a:spcPct val="126000"/>
              </a:lnSpc>
              <a:spcBef>
                <a:spcPts val="1359"/>
              </a:spcBef>
              <a:spcAft>
                <a:spcPts val="0"/>
              </a:spcAft>
              <a:buClr>
                <a:schemeClr val="dk1"/>
              </a:buClr>
              <a:buSzPts val="2175"/>
              <a:buFont typeface="Arial"/>
              <a:buChar char="•"/>
            </a:pPr>
            <a:r>
              <a:rPr b="0" i="0" lang="en-US" sz="2175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 গহ্বরকে ঘিরে থাকে একটি পাতলা পর্দা, যাকে বলা হয় </a:t>
            </a:r>
            <a:r>
              <a:rPr b="1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টোনোপ্লাস্ট</a:t>
            </a:r>
            <a:r>
              <a:rPr b="0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8113" lvl="0" marL="0" marR="0" rtl="0" algn="l">
              <a:lnSpc>
                <a:spcPct val="126000"/>
              </a:lnSpc>
              <a:spcBef>
                <a:spcPts val="1359"/>
              </a:spcBef>
              <a:spcAft>
                <a:spcPts val="0"/>
              </a:spcAft>
              <a:buClr>
                <a:schemeClr val="dk1"/>
              </a:buClr>
              <a:buSzPts val="2175"/>
              <a:buFont typeface="Arial"/>
              <a:buChar char="•"/>
            </a:pPr>
            <a:r>
              <a:rPr b="0" i="0" lang="en-US" sz="2175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এই গহ্বরের ভেতরে থাকে </a:t>
            </a:r>
            <a:r>
              <a:rPr b="1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 রস</a:t>
            </a:r>
            <a:r>
              <a:rPr b="0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(Cell Sap), যা পানি, শর্করা, জৈব অ্যাসিড ও খনিজ লবণের একটি মিশ্রণ।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8113" lvl="0" marL="0" marR="0" rtl="0" algn="l">
              <a:lnSpc>
                <a:spcPct val="126000"/>
              </a:lnSpc>
              <a:spcBef>
                <a:spcPts val="1359"/>
              </a:spcBef>
              <a:spcAft>
                <a:spcPts val="0"/>
              </a:spcAft>
              <a:buClr>
                <a:schemeClr val="dk1"/>
              </a:buClr>
              <a:buSzPts val="2175"/>
              <a:buFont typeface="Arial"/>
              <a:buChar char="•"/>
            </a:pPr>
            <a:r>
              <a:rPr b="0" i="0" lang="en-US" sz="2175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 রস দ্বারা সৃষ্ট </a:t>
            </a:r>
            <a:r>
              <a:rPr b="1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টারগর চাপ</a:t>
            </a:r>
            <a:r>
              <a:rPr b="0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(Turgor Pressure) কোষের ভেতর থেকে বাইরে চাপ প্রয়োগ করে কোষকে স্ফীত ও দৃঢ় রাখতে সাহায্য করে।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8113" lvl="0" marL="0" marR="0" rtl="0" algn="l">
              <a:lnSpc>
                <a:spcPct val="126000"/>
              </a:lnSpc>
              <a:spcBef>
                <a:spcPts val="1359"/>
              </a:spcBef>
              <a:spcAft>
                <a:spcPts val="0"/>
              </a:spcAft>
              <a:buClr>
                <a:schemeClr val="dk1"/>
              </a:buClr>
              <a:buSzPts val="2175"/>
              <a:buFont typeface="Arial"/>
              <a:buChar char="•"/>
            </a:pPr>
            <a:r>
              <a:rPr b="0" i="0" lang="en-US" sz="2175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এছাড়াও, এটি কোষের </a:t>
            </a:r>
            <a:r>
              <a:rPr b="1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বিপাকীয় বর্জ্য</a:t>
            </a:r>
            <a:r>
              <a:rPr b="0" i="0" lang="en-US" sz="217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সাময়িকভাবে জমা রাখার স্থান হিসেবে কাজ করে, যা কোষের পরিচ্ছন্নতা বজায় রাখে।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067d3e4-9d95-4d40-91b3-96ee0d8367f3.jpg" id="182" name="Google Shape;18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8824" y="1329737"/>
            <a:ext cx="7867649" cy="76275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/>
        </p:nvSpPr>
        <p:spPr>
          <a:xfrm>
            <a:off x="1285875" y="1276350"/>
            <a:ext cx="7905749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পরিবহন ও সংশ্লেষণ তন্ত্র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1285875" y="2335530"/>
            <a:ext cx="7905749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এন্ডোপ্লাজমিক রেটিকুলাম (ER)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1285875" y="2861310"/>
            <a:ext cx="7905749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কোষের ভেতরে প্রোটিন ও লিপিড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পরিবহনের</a:t>
            </a: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রাস্তা তৈরি করে। </a:t>
            </a:r>
            <a:r>
              <a:rPr b="0" i="1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মসৃণ (Smooth) ER</a:t>
            </a: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লিপিড তৈরি করে এবং </a:t>
            </a:r>
            <a:r>
              <a:rPr b="0" i="1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দানাদার (Rough) ER</a:t>
            </a: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প্রোটিন তৈরি করে।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1285875" y="4331970"/>
            <a:ext cx="7905749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গলগি বডি (ডিকটিওসোম)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1285875" y="4857750"/>
            <a:ext cx="7905749" cy="8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উদ্ভিদ কোষে এদের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ডিকটিওসোম</a:t>
            </a: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বলা হয়। এগুলো কোষের নিঃসৃত পদার্থ প্যাকেজিং এবং পরিবহনের কাজ করে।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1285875" y="5901690"/>
            <a:ext cx="7905749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রাইবোসোম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1285875" y="6427470"/>
            <a:ext cx="7905749" cy="8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কোষের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প্রোটিন তৈরির</a:t>
            </a: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কারখানা। এটি সাইটোপ্লাজমে মুক্ত অবস্থায় বা ER-এর গায়ে লেগে থাকে।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25"/>
          <p:cNvGraphicFramePr/>
          <p:nvPr/>
        </p:nvGraphicFramePr>
        <p:xfrm>
          <a:off x="1371600" y="35699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{6347019D-B7D5-440B-BA31-898946DE0FA7}</a:tableStyleId>
              </a:tblPr>
              <a:tblGrid>
                <a:gridCol w="5181600"/>
                <a:gridCol w="5181600"/>
                <a:gridCol w="5181600"/>
              </a:tblGrid>
              <a:tr h="56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8D6E0D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বৈশিষ্ট্য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8D6E0D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উদ্ভিদ কোষ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8D6E0D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প্রাণী কোষ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9E7"/>
                    </a:solidFill>
                  </a:tcPr>
                </a:tc>
              </a:tr>
              <a:tr h="5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কোষ প্রাচীর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উপস্থিত (সেলুলোজ দ্বারা গঠিত)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অনুপস্থিত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প্লাস্টিড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উপস্থিত (ক্লোরোপ্লাস্ট)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অনুপস্থিত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কোষ গহ্বর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বিশাল ও কেন্দ্রীয়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খুব ছোট বা অনুপস্থিত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সেন্ট্রিওল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সাধারণত অনুপস্থিত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উপস্থিত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লাইসোজোম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বিরল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প্রচুর পরিমাণে থাকে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সঞ্চিত খাদ্য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শ্বেতসার (Starch)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rPr lang="en-US" sz="2250" u="none" cap="none" strike="noStrike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গ্লাইকোজেন (Glycogen)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D6E0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5" name="Google Shape;195;p25"/>
          <p:cNvSpPr txBox="1"/>
          <p:nvPr/>
        </p:nvSpPr>
        <p:spPr>
          <a:xfrm>
            <a:off x="1371600" y="1695449"/>
            <a:ext cx="15544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উদ্ভিদ বনাম প্রাণী কোষ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1371600" y="2838450"/>
            <a:ext cx="15544800" cy="426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এই সারণী উদ্ভিদ কোষ এবং প্রাণী কোষের মধ্যে প্রধান পার্থক্যগুলি তুলে ধরে।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/>
        </p:nvSpPr>
        <p:spPr>
          <a:xfrm>
            <a:off x="1600200" y="1760220"/>
            <a:ext cx="150876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F151A"/>
                </a:solidFill>
                <a:latin typeface="Calibri"/>
                <a:ea typeface="Calibri"/>
                <a:cs typeface="Calibri"/>
                <a:sym typeface="Calibri"/>
              </a:rPr>
              <a:t>উদ্ভিদ কোষে, কোন গুরুত্বপূর্ণ অঙ্গাণুটি কোষকে দৃঢ়তা এবং সুরক্ষা প্রদান করে, যা প্রাণী কোষে অনুপস্থিত?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1600200" y="3649980"/>
            <a:ext cx="15087600" cy="990599"/>
          </a:xfrm>
          <a:prstGeom prst="roundRect">
            <a:avLst>
              <a:gd fmla="val 2777" name="adj"/>
            </a:avLst>
          </a:prstGeom>
          <a:solidFill>
            <a:srgbClr val="EDF2FF"/>
          </a:solidFill>
          <a:ln cap="flat" cmpd="sng" w="25400">
            <a:solidFill>
              <a:srgbClr val="80A1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1905000" y="3916680"/>
            <a:ext cx="457200" cy="457200"/>
          </a:xfrm>
          <a:prstGeom prst="ellipse">
            <a:avLst/>
          </a:prstGeom>
          <a:solidFill>
            <a:srgbClr val="5880F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2533650" y="3802380"/>
            <a:ext cx="13849349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F151A"/>
                </a:solidFill>
                <a:latin typeface="Rubik"/>
                <a:ea typeface="Rubik"/>
                <a:cs typeface="Rubik"/>
                <a:sym typeface="Rubik"/>
              </a:rPr>
              <a:t>নিউক্লিয়াস কোষের নিয়ন্ত্রণ কেন্দ্র, কিন্তু এটি কাঠামোগত দৃঢ়তার জন্য দায়ী নয়।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600200" y="4945380"/>
            <a:ext cx="15087600" cy="990599"/>
          </a:xfrm>
          <a:prstGeom prst="roundRect">
            <a:avLst>
              <a:gd fmla="val 2777" name="adj"/>
            </a:avLst>
          </a:prstGeom>
          <a:solidFill>
            <a:srgbClr val="E2FAF8"/>
          </a:solidFill>
          <a:ln cap="flat" cmpd="sng" w="25400">
            <a:solidFill>
              <a:srgbClr val="77C7C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1905000" y="5212080"/>
            <a:ext cx="457200" cy="457200"/>
          </a:xfrm>
          <a:prstGeom prst="ellipse">
            <a:avLst/>
          </a:prstGeom>
          <a:solidFill>
            <a:srgbClr val="008F87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2533650" y="5097780"/>
            <a:ext cx="13849349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F151A"/>
                </a:solidFill>
                <a:latin typeface="Rubik"/>
                <a:ea typeface="Rubik"/>
                <a:cs typeface="Rubik"/>
                <a:sym typeface="Rubik"/>
              </a:rPr>
              <a:t>কোষ প্রাচীর একটি শক্ত সেলুলোজ আবরণ যা কোষকে আকৃতি ও সুরক্ষা দেয় এবং শুধুমাত্র উদ্ভিদ কোষে থাকে।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1600200" y="6240779"/>
            <a:ext cx="15087600" cy="990599"/>
          </a:xfrm>
          <a:prstGeom prst="roundRect">
            <a:avLst>
              <a:gd fmla="val 2777" name="adj"/>
            </a:avLst>
          </a:prstGeom>
          <a:solidFill>
            <a:srgbClr val="FFF7E0"/>
          </a:solidFill>
          <a:ln cap="flat" cmpd="sng" w="25400">
            <a:solidFill>
              <a:srgbClr val="FFCC4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05000" y="6507480"/>
            <a:ext cx="457200" cy="457200"/>
          </a:xfrm>
          <a:prstGeom prst="ellipse">
            <a:avLst/>
          </a:prstGeom>
          <a:solidFill>
            <a:srgbClr val="C7A232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2533650" y="6393180"/>
            <a:ext cx="13849349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F151A"/>
                </a:solidFill>
                <a:latin typeface="Rubik"/>
                <a:ea typeface="Rubik"/>
                <a:cs typeface="Rubik"/>
                <a:sym typeface="Rubik"/>
              </a:rPr>
              <a:t>রাইবোসোম প্রোটিন সংশ্লেষে জড়িত, যা কোষের কাঠামোগত সুরক্ষায় সরাসরি অবদান রাখে না।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1600200" y="7536180"/>
            <a:ext cx="15087600" cy="990599"/>
          </a:xfrm>
          <a:prstGeom prst="roundRect">
            <a:avLst>
              <a:gd fmla="val 2777" name="adj"/>
            </a:avLst>
          </a:prstGeom>
          <a:solidFill>
            <a:srgbClr val="FFEDE0"/>
          </a:solidFill>
          <a:ln cap="flat" cmpd="sng" w="25400">
            <a:solidFill>
              <a:srgbClr val="FA794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1905000" y="7802880"/>
            <a:ext cx="457200" cy="457200"/>
          </a:xfrm>
          <a:prstGeom prst="ellipse">
            <a:avLst/>
          </a:prstGeom>
          <a:solidFill>
            <a:srgbClr val="FA7942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2533650" y="7688580"/>
            <a:ext cx="13849349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F151A"/>
                </a:solidFill>
                <a:latin typeface="Rubik"/>
                <a:ea typeface="Rubik"/>
                <a:cs typeface="Rubik"/>
                <a:sym typeface="Rubik"/>
              </a:rPr>
              <a:t>মাইটোকন্ড্রিয়া শক্তি উৎপাদনকারী হিসাবে পরিচিত হলেও কোষের দৃঢ়তা প্রদান করে না।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a1b2b1d-70fd-4d03-b9f9-fc84bb2ecef7.png" id="218" name="Google Shape;21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6600825"/>
            <a:ext cx="2381250" cy="367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2476499" y="1904999"/>
            <a:ext cx="13334999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আলোচনার জন্য একটি প্রশ্ন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2476499" y="2918460"/>
            <a:ext cx="1333499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যদি উদ্ভিদ কোষ থেকে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 প্রাচীর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এবং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ক্লোরোপ্লাস্ট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সরিয়ে নেওয়া হয়, তবে উদ্ভিদের জীবনযাত্রা এবং পুরো পৃথিবীর বাস্তুসংস্থানে কী ধরনের প্রভাব পড়বে বলে আপনি মনে করেন? আপনার উত্তরের স্বপক্ষে যুক্তি দিন।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3760651" y="3126300"/>
            <a:ext cx="9391500" cy="4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60960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Arial"/>
              <a:buChar char="•"/>
            </a:pPr>
            <a:r>
              <a:rPr lang="en-US" sz="9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ধন্যবাদ সবাইকে</a:t>
            </a:r>
            <a:endParaRPr sz="9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1371600" y="1695449"/>
            <a:ext cx="748665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FF00"/>
                </a:solidFill>
                <a:latin typeface="Quicksand"/>
                <a:ea typeface="Quicksand"/>
                <a:cs typeface="Quicksand"/>
                <a:sym typeface="Quicksand"/>
              </a:rPr>
              <a:t>সূচিপত্র</a:t>
            </a:r>
            <a:endParaRPr b="0" i="0" sz="14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9334499" y="3333749"/>
            <a:ext cx="7248525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9050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 প্রাচীর ও প্লাজমা মেমব্রেন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0" marR="0" rtl="0" algn="l">
              <a:lnSpc>
                <a:spcPct val="126000"/>
              </a:lnSpc>
              <a:spcBef>
                <a:spcPts val="18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নিউক্লিয়াস: কোষের নিয়ন্ত্রণ কেন্দ্র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0" marR="0" rtl="0" algn="l">
              <a:lnSpc>
                <a:spcPct val="126000"/>
              </a:lnSpc>
              <a:spcBef>
                <a:spcPts val="18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মাইটোকন্ড্রিয়া: শক্তি উৎপাদন কেন্দ্র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0" marR="0" rtl="0" algn="l">
              <a:lnSpc>
                <a:spcPct val="126000"/>
              </a:lnSpc>
              <a:spcBef>
                <a:spcPts val="18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প্লাস্টিড: খাদ্য উৎপাদন ও সঞ্চয়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0" marR="0" rtl="0" algn="l">
              <a:lnSpc>
                <a:spcPct val="126000"/>
              </a:lnSpc>
              <a:spcBef>
                <a:spcPts val="18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 গহ্বর ও অন্যান্য অঙ্গাণু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588d757-ab94-42e6-898d-49120a043bfa.jpg"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25" y="1276350"/>
            <a:ext cx="7734299" cy="77342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8963024" y="1276350"/>
            <a:ext cx="8039099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উদ্ভিদ কোষের বিস্ময়কর জগৎ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8963024" y="3089910"/>
            <a:ext cx="8039099" cy="3413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উদ্ভিদ কোষ জীবনের একটি জটিল ও স্বয়ংসম্পূর্ণ একক, যা কেবল উদ্ভিদের কাঠামোগত ভিত্তি নয়, বরং এটি একটি জৈব রাসায়নিক কারখানা। এর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মূল বৈশিষ্ট্য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গুলোর মধ্যে রয়েছে সালোকসংশ্লেষণ প্রক্রিয়ার মাধ্যমে সৌরশক্তিকে রাসায়নিক শক্তিতে রূপান্তর করা, যা পৃথিবীর সমস্ত বাস্তুসংস্থানের খাদ্যের প্রাথমিক উৎস। একটি দৃঢ়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 প্রাচীর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দ্বারা আবৃত থাকার কারণে এটি উদ্ভিদকে স্থির থাকতে সাহায্য করে। এছাড়াও, বিশাল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কেন্দ্রীয় গহ্বর</a:t>
            </a:r>
            <a:r>
              <a:rPr b="0" i="0" lang="en-US" sz="3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কোষের অভ্যন্তরীণ চাপ বজায় রাখে এবং বিভিন্ন গুরুত্বপূর্ণ কার্য সম্পাদন করে।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771525" y="9067800"/>
            <a:ext cx="7734299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উদ্ভিদ কোষের মূল অঙ্গাণু ও তাদের গঠন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8325a25-fc56-47c5-97ae-2ab62d7bcc58.jpg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75" y="3705224"/>
            <a:ext cx="7000875" cy="287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285875" y="6772275"/>
            <a:ext cx="7367587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1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উদ্ভিদ কোষের গঠন ও তার অঙ্গাণু, বিশেষ করে কোষ প্রাচীর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9639300" y="1790700"/>
            <a:ext cx="7362824" cy="649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Arial"/>
              <a:buNone/>
            </a:pPr>
            <a:r>
              <a:rPr b="1" i="0" lang="en-US" sz="46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 প্রাচীর: প্রতিরক্ষা প্রাচীর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9639300" y="2745105"/>
            <a:ext cx="7362824" cy="5787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47638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5"/>
              <a:buFont typeface="Arial"/>
              <a:buChar char="•"/>
            </a:pPr>
            <a:r>
              <a:rPr b="0" i="0" lang="en-US" sz="2325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1" i="0" lang="en-US" sz="232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গঠন ও উপাদান</a:t>
            </a:r>
            <a:r>
              <a:rPr b="0" i="0" lang="en-US" sz="232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উদ্ভিদ কোষের সবচেয়ে বাইরের নির্জীব ও দৃঢ় স্তর হলো কোষ প্রাচীর, যা সেলুলোজ, হেমিসেলুলোজ এবং পেকটিন দ্বারা গঠিত।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7638" lvl="0" marL="0" marR="0" rtl="0" algn="l">
              <a:lnSpc>
                <a:spcPct val="126000"/>
              </a:lnSpc>
              <a:spcBef>
                <a:spcPts val="1453"/>
              </a:spcBef>
              <a:spcAft>
                <a:spcPts val="0"/>
              </a:spcAft>
              <a:buClr>
                <a:schemeClr val="dk1"/>
              </a:buClr>
              <a:buSzPts val="2325"/>
              <a:buFont typeface="Arial"/>
              <a:buChar char="•"/>
            </a:pPr>
            <a:r>
              <a:rPr b="0" i="0" lang="en-US" sz="2325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1" i="0" lang="en-US" sz="232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আকৃতি প্রদান</a:t>
            </a:r>
            <a:r>
              <a:rPr b="0" i="0" lang="en-US" sz="232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এটি কোষকে একটি নির্দিষ্ট ও দৃঢ় কাঠামো দান করে, যা তার স্বতন্ত্র বৈশিষ্ট্য বজায় রাখে।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7638" lvl="0" marL="0" marR="0" rtl="0" algn="l">
              <a:lnSpc>
                <a:spcPct val="126000"/>
              </a:lnSpc>
              <a:spcBef>
                <a:spcPts val="1453"/>
              </a:spcBef>
              <a:spcAft>
                <a:spcPts val="0"/>
              </a:spcAft>
              <a:buClr>
                <a:schemeClr val="dk1"/>
              </a:buClr>
              <a:buSzPts val="2325"/>
              <a:buFont typeface="Arial"/>
              <a:buChar char="•"/>
            </a:pPr>
            <a:r>
              <a:rPr b="0" i="0" lang="en-US" sz="2325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1" i="0" lang="en-US" sz="232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সুরক্ষা</a:t>
            </a:r>
            <a:r>
              <a:rPr b="0" i="0" lang="en-US" sz="232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অভ্যন্তরীণ অঙ্গাণুগুলোকে বাইরের আঘাত এবং ক্ষতিকারক জীবাণু থেকে রক্ষা করে একটি প্রতিরক্ষামূলক প্রাচীর হিসেবে কাজ করে।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7638" lvl="0" marL="0" marR="0" rtl="0" algn="l">
              <a:lnSpc>
                <a:spcPct val="126000"/>
              </a:lnSpc>
              <a:spcBef>
                <a:spcPts val="1453"/>
              </a:spcBef>
              <a:spcAft>
                <a:spcPts val="0"/>
              </a:spcAft>
              <a:buClr>
                <a:schemeClr val="dk1"/>
              </a:buClr>
              <a:buSzPts val="2325"/>
              <a:buFont typeface="Arial"/>
              <a:buChar char="•"/>
            </a:pPr>
            <a:r>
              <a:rPr b="0" i="0" lang="en-US" sz="2325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1" i="0" lang="en-US" sz="232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পদার্থ পরিবহন</a:t>
            </a:r>
            <a:r>
              <a:rPr b="0" i="0" lang="en-US" sz="232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প্লাজমোডেসমাটা নামক সূক্ষ্ম ছিদ্রের মাধ্যমে পার্শ্ববর্তী কোষের সাথে যোগাযোগ ও প্রয়োজনীয় পদার্থের পরিবহন রক্ষা করে।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7638" lvl="0" marL="0" marR="0" rtl="0" algn="l">
              <a:lnSpc>
                <a:spcPct val="126000"/>
              </a:lnSpc>
              <a:spcBef>
                <a:spcPts val="1453"/>
              </a:spcBef>
              <a:spcAft>
                <a:spcPts val="0"/>
              </a:spcAft>
              <a:buClr>
                <a:schemeClr val="dk1"/>
              </a:buClr>
              <a:buSzPts val="2325"/>
              <a:buFont typeface="Arial"/>
              <a:buChar char="•"/>
            </a:pPr>
            <a:r>
              <a:rPr b="0" i="0" lang="en-US" sz="2325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1" i="0" lang="en-US" sz="232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কাঠামোগত সহায়তা</a:t>
            </a:r>
            <a:r>
              <a:rPr b="0" i="0" lang="en-US" sz="2325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এই দৃঢ় প্রাচীর উদ্ভিদকে খাড়া হয়ে দাঁড়াতে সাহায্য করে, যা প্রাণী কোষে অনুপস্থিত এবং উদ্ভিদের বৃদ্ধির জন্য অপরিহার্য।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1276350" y="1276350"/>
            <a:ext cx="72009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0"/>
              <a:buFont typeface="Arial"/>
              <a:buNone/>
            </a:pPr>
            <a:r>
              <a:rPr b="1" i="0" lang="en-US" sz="61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 প্রাচীরের স্তরসমূহ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9144000" y="1368742"/>
            <a:ext cx="786764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মধ্যপর্দা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9144000" y="2060257"/>
            <a:ext cx="7867649" cy="152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দুটি পাশাপাশি কোষের মাঝখানের সাধারণ স্তর। এটি প্রধানত </a:t>
            </a:r>
            <a:r>
              <a:rPr b="1" i="0" lang="en-US" sz="28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পেক্টিক অ্যাসিড</a:t>
            </a:r>
            <a:r>
              <a:rPr b="0" i="0" lang="en-US" sz="28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দিয়ে তৈরি যা সিমেন্টের মতো কাজ করে।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9144000" y="4037647"/>
            <a:ext cx="786764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প্রাথমিক প্রাচীর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9144000" y="4729162"/>
            <a:ext cx="7867649" cy="152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মধ্যপর্দার ওপর তৈরি হওয়া প্রথম স্তর। এটি পাতলা এবং স্থিতিস্থাপক, প্রধানত </a:t>
            </a:r>
            <a:r>
              <a:rPr b="1" i="0" lang="en-US" sz="28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সেলুলোজ</a:t>
            </a:r>
            <a:r>
              <a:rPr b="0" i="0" lang="en-US" sz="28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ও </a:t>
            </a:r>
            <a:r>
              <a:rPr b="1" i="0" lang="en-US" sz="28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হেমিসেলুলোজ</a:t>
            </a:r>
            <a:r>
              <a:rPr b="0" i="0" lang="en-US" sz="28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দ্বারা গঠিত।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9144000" y="6706552"/>
            <a:ext cx="786764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গৌণ প্রাচীর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9144000" y="7398067"/>
            <a:ext cx="7867649" cy="152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কোষের বৃদ্ধি থেমে গেলে প্রাথমিক প্রাচীরের ওপর </a:t>
            </a:r>
            <a:r>
              <a:rPr b="1" i="0" lang="en-US" sz="28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লিগনিন</a:t>
            </a:r>
            <a:r>
              <a:rPr b="0" i="0" lang="en-US" sz="28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যুক্ত হয়ে এই স্তর তৈরি হয়। এটি অত্যন্ত দৃঢ় এবং তিন স্তর বিশিষ্ট হয়।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b0de514-79ea-4f4f-b814-6398011e7a33.png"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0797" y="1276350"/>
            <a:ext cx="5345677" cy="3989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b7820a5-aa53-4f96-ab29-2a6152b1727f.jpg" id="126" name="Google Shape;12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70797" y="5360911"/>
            <a:ext cx="5345677" cy="3649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1285875" y="1276350"/>
            <a:ext cx="10427722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প্লাজমা মেমব্রেন ও ফ্লুইড মোজাইক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285875" y="2335530"/>
            <a:ext cx="10427722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কোষ প্রাচীরের ঠিক নিচে অবস্থিত সজীব, স্থিতিস্থাপক ও বৈষম্যভেদ্য পর্দা হলো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প্লাজমা মেমব্রেন</a:t>
            </a: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। সিঙ্গার ও নিকলসন প্রবর্তিত </a:t>
            </a:r>
            <a:r>
              <a:rPr b="0" i="1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ফ্লুইড মোজাইক মডেল</a:t>
            </a: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অনুযায়ী এর গঠন ব্যাখ্যা করা হয়, যেখানে দুটি স্তরে সাজানো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ফসফোলিপিড বাইলেয়ার</a:t>
            </a: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, লিপিড স্তরের মাঝে মোজাইকের মতো ছড়িয়ে থাকা প্রোটিন অণু এবং কোষের স্বীকৃতিতে সাহায্যকারী কার্বোহাইড্রেট শৃঙ্খল থাকে। এর প্রধান কাজ হলো কোষের ভেতরে ও বাইরে পদার্থের যাতায়াত নিয়ন্ত্রণ করা এবং অভ্যন্তরীণ সজীব অংশকে রক্ষা করা।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42875" y="9620249"/>
            <a:ext cx="1645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US" sz="15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ছবি 1: প্রোটিনের হাইড্রোফিলিক ও হাইড্রোফোবিক ডোমেইন প্লাজমা মেমব্রেনের গঠন দেখায়।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US" sz="15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ছবি 2: লিপিড বাইলেয়ার: ফ্লুইড মোজাইক মডেলের ভিত্তি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d11f02a-2b30-45e4-bc48-81aeb5199749.gif"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25" y="1276731"/>
            <a:ext cx="7772400" cy="77335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9001125" y="1276350"/>
            <a:ext cx="8001000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নিউক্লিয়াস: কোষের মস্তিষ্ক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9001125" y="2335530"/>
            <a:ext cx="8001000" cy="3413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আমরা প্লাজমা মেমব্রেনের মাধ্যমে পদার্থের যাতায়াত নিয়ন্ত্রণ সম্পর্কে জেনেছি; এখন কোষের মূল নিয়ন্ত্রণ কেন্দ্র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নিউক্লিয়াস</a:t>
            </a: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নিয়ে আলোচনা করব। নিউক্লিয়াস কোষের সমস্ত জৈবিক কাজ নিয়ন্ত্রণ করে এবং বংশগতির তথ্য (যেমন: ) বহনকারী প্রধান অঙ্গাণু। এর মূল অংশগুলো হলো: নিউক্লিয়ার এনভেলাপ (দ্বিত্তর বিশিষ্ট পর্দা), নিউক্লিওপ্লাজম (জেলির মতো স্বচ্ছ পদার্থ), নিউক্লিওলাস (রাইবোসোম সংশ্লেষণে সাহায্যকারী) এবং ক্রোমাটিন জালিকা (ডিএনএ ও প্রোটিন দিয়ে গঠিত তন্তু)।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771525" y="9067418"/>
            <a:ext cx="7772400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নিউক্লিয়াস: কোষের নিয়ন্ত্রণ কেন্দ্র, যেখানে rRNA সংশ্লেষিত হয়।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bb0c2f2-809e-4009-9e0c-75aad45029e9.png"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25" y="2207809"/>
            <a:ext cx="7867649" cy="58713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9096375" y="1276350"/>
            <a:ext cx="7905749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মাইটোকন্ড্রিয়া: শক্তি উৎপাদন কেন্দ্র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9096375" y="3089910"/>
            <a:ext cx="7905749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মাইটোকন্ড্রিয়া হলো কোষের একটি গুরুত্বপূর্ণ অঙ্গাণু যেখানে কোষীয় শ্বসনের মাধ্যমে শক্তি উৎপাদিত হয়, যা নিউক্লিয়াসের মতো অন্যান্য অঙ্গাণুর কার্য পরিচালনার জন্য অত্যন্ত প্রয়োজনীয়। এর অভ্যন্তরে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ক্রিস্টি</a:t>
            </a: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(Cristae), আঙুলের মতো ভাঁজযুক্ত অন্ত:পর্দা, এবং তরল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ম্যাট্রিক্স</a:t>
            </a:r>
            <a:r>
              <a:rPr b="0" i="0" lang="en-US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(Matrix) থাকে যেখানে রাসায়নিক বিক্রিয়া ঘটে। এটি কোষের জন্য  (Adenosine Triphosphate) উৎপন্ন করে, যা 'এনার্জি কারেন্সি' হিসাবে পরিচিত। এর নিজস্ব ডিএনএ ও রাইবোসোম থাকায় একে আধা-স্বনির্ভর অঙ্গাণু বলা হয়।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771525" y="8136340"/>
            <a:ext cx="7867649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মাইটোকন্ড্রিয়ার গঠন: শক্তি উৎপাদনের মূল কেন্দ্র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80F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/>
          <p:nvPr/>
        </p:nvSpPr>
        <p:spPr>
          <a:xfrm>
            <a:off x="1657350" y="2419350"/>
            <a:ext cx="4737100" cy="6581774"/>
          </a:xfrm>
          <a:prstGeom prst="roundRect">
            <a:avLst>
              <a:gd fmla="val 6434" name="adj"/>
            </a:avLst>
          </a:prstGeom>
          <a:solidFill>
            <a:srgbClr val="3055B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6775449" y="2419350"/>
            <a:ext cx="4737100" cy="6581774"/>
          </a:xfrm>
          <a:prstGeom prst="roundRect">
            <a:avLst>
              <a:gd fmla="val 6434" name="adj"/>
            </a:avLst>
          </a:prstGeom>
          <a:solidFill>
            <a:srgbClr val="3055B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11893549" y="2419350"/>
            <a:ext cx="4737100" cy="6581774"/>
          </a:xfrm>
          <a:prstGeom prst="roundRect">
            <a:avLst>
              <a:gd fmla="val 6434" name="adj"/>
            </a:avLst>
          </a:prstGeom>
          <a:solidFill>
            <a:srgbClr val="3055B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88276558-6d53-474e-8af4-f31d6757f393.png" id="153" name="Google Shape;1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7150" y="2800350"/>
            <a:ext cx="2857499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f398053-c68a-40b3-823b-fdbceeb9c7ca.jpg" id="154" name="Google Shape;1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3155" y="2800350"/>
            <a:ext cx="2341689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38a979a-f453-41d3-b875-fb06b52c569d.jpg" id="155" name="Google Shape;15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52800" y="2800350"/>
            <a:ext cx="3418598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1276350" y="1276350"/>
            <a:ext cx="157162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প্লাস্টিডের বৈচিত্র্যময় রূপ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2038349" y="5848349"/>
            <a:ext cx="3975099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ক্লোরোপ্লাস্ট: সবুজ রঞ্জক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2038349" y="6379844"/>
            <a:ext cx="3975099" cy="2240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ক্লোরোপ্লাস্ট হলো সবুজ বর্ণের প্লাস্টিড যা উদ্ভিদে </a:t>
            </a:r>
            <a:r>
              <a:rPr b="0" i="1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সালোকসংশ্লেষণ</a:t>
            </a:r>
            <a:r>
              <a:rPr b="0" i="0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প্রক্রিয়ায় (খাদ্য তৈরির প্রক্রিয়া) অপরিহার্য ভূমিকা পালন করে। এতে </a:t>
            </a:r>
            <a:r>
              <a:rPr b="1" i="0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ক্লোরোফিল</a:t>
            </a:r>
            <a:r>
              <a:rPr b="0" i="0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নামক সবুজ রঞ্জক থাকে, যা সূর্যের আলো শোষণ করে।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7156449" y="5848349"/>
            <a:ext cx="3975099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ক্রোমোপ্লাস্ট: রঙিন প্লাস্টিড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7156449" y="6379844"/>
            <a:ext cx="3975099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ক্রোমোপ্লাস্ট হলো লাল, হলুদ বা কমলা রঙের প্লাস্টিড। এটি ফুল ও ফলকে আকর্ষণীয় বর্ণ প্রদান করে, যা </a:t>
            </a:r>
            <a:r>
              <a:rPr b="1" i="0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পরাগায়ন</a:t>
            </a:r>
            <a:r>
              <a:rPr b="0" i="0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এবং বীজ বিস্তারে প্রাণীদের আকৃষ্ট করতে সাহায্য করে।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2274549" y="5848349"/>
            <a:ext cx="3975099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লিউকোপ্লাস্ট: বর্ণহীন সঞ্চয়ী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12274549" y="6379844"/>
            <a:ext cx="3975099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লিউকোপ্লাস্ট বর্ণহীন প্লাস্টিড যা মূলত উদ্ভিদের মূল বা যেখানে আলো পৌঁছায় না সেখানে পাওয়া যায়। এর প্রধান কাজ হলো খাদ্য (যেমন: </a:t>
            </a:r>
            <a:r>
              <a:rPr b="1" i="0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স্টার্চ</a:t>
            </a:r>
            <a:r>
              <a:rPr b="0" i="0" lang="en-US" sz="21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, তেল, প্রোটিন) সঞ্চয় করা।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