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2" r:id="rId2"/>
    <p:sldId id="464" r:id="rId3"/>
    <p:sldId id="256" r:id="rId4"/>
    <p:sldId id="463" r:id="rId5"/>
    <p:sldId id="287" r:id="rId6"/>
    <p:sldId id="289" r:id="rId7"/>
    <p:sldId id="271" r:id="rId8"/>
    <p:sldId id="300" r:id="rId9"/>
    <p:sldId id="270" r:id="rId10"/>
    <p:sldId id="294" r:id="rId11"/>
    <p:sldId id="297" r:id="rId12"/>
    <p:sldId id="293" r:id="rId13"/>
    <p:sldId id="285" r:id="rId14"/>
    <p:sldId id="286" r:id="rId15"/>
    <p:sldId id="298" r:id="rId16"/>
    <p:sldId id="290" r:id="rId17"/>
    <p:sldId id="272" r:id="rId18"/>
    <p:sldId id="275" r:id="rId19"/>
    <p:sldId id="299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fi Uddin" initials="SU" lastIdx="1" clrIdx="0">
    <p:extLst>
      <p:ext uri="{19B8F6BF-5375-455C-9EA6-DF929625EA0E}">
        <p15:presenceInfo xmlns:p15="http://schemas.microsoft.com/office/powerpoint/2012/main" userId="1a715b9e5b855df0" providerId="Windows Live"/>
      </p:ext>
    </p:extLst>
  </p:cmAuthor>
  <p:cmAuthor id="2" name="TSCM" initials="T" lastIdx="2" clrIdx="1">
    <p:extLst>
      <p:ext uri="{19B8F6BF-5375-455C-9EA6-DF929625EA0E}">
        <p15:presenceInfo xmlns:p15="http://schemas.microsoft.com/office/powerpoint/2012/main" userId="TSC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EDD4"/>
    <a:srgbClr val="FFF2CC"/>
    <a:srgbClr val="FFFFFF"/>
    <a:srgbClr val="66A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3250" autoAdjust="0"/>
  </p:normalViewPr>
  <p:slideViewPr>
    <p:cSldViewPr snapToGrid="0">
      <p:cViewPr>
        <p:scale>
          <a:sx n="46" d="100"/>
          <a:sy n="46" d="100"/>
        </p:scale>
        <p:origin x="1524" y="4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608"/>
    </p:cViewPr>
  </p:sorterViewPr>
  <p:notesViewPr>
    <p:cSldViewPr snapToGrid="0" showGuide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8T16:49:42.415" idx="1">
    <p:pos x="3927" y="1466"/>
    <p:text>Very Good</p:text>
    <p:extLst>
      <p:ext uri="{C676402C-5697-4E1C-873F-D02D1690AC5C}">
        <p15:threadingInfo xmlns:p15="http://schemas.microsoft.com/office/powerpoint/2012/main" timeZoneBias="-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8916-068B-45C3-918A-8187A986592A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4A54-32E9-4028-B135-5F2705902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0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3C6A7-9269-4083-BC5C-66315CE56BB1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5692C-404F-48FF-96E5-AC03F138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8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7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4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2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D798-02BA-4A92-91EF-66D8A3C34E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06DF8FA-5B07-55D1-5C30-7B3102FE3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952" y="65715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F08931-9805-4992-9E4F-3E214462AE77}" type="datetime1">
              <a:rPr lang="en-US" smtClean="0"/>
              <a:t>6/4/2026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0CCBB0-05D8-3367-BE1C-D7DDC9121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151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n-BD"/>
              <a:t>সেন্ট্রিফিউগ্যাল পাম্প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B80D99-4F2B-14E0-87D5-A4131036D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920" y="657151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C3EF3E2-E630-43AA-8F4A-07B1569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9539"/>
      </p:ext>
    </p:extLst>
  </p:cSld>
  <p:clrMapOvr>
    <a:masterClrMapping/>
  </p:clrMapOvr>
  <p:transition spd="slow">
    <p:cover dir="lu"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6A90716-B70E-9EC0-7AED-803A1657C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952" y="65715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919E07-8518-4E29-A0B6-BA59FA032D3E}" type="datetime1">
              <a:rPr lang="en-US" smtClean="0"/>
              <a:t>6/4/2026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F22CC12-0F4D-7D62-39F1-32528429D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151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n-BD"/>
              <a:t>সেন্ট্রিফিউগ্যাল পাম্প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73A51D-4C67-BCDD-5CBC-3F5ABA20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920" y="657151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C3EF3E2-E630-43AA-8F4A-07B1569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6657"/>
      </p:ext>
    </p:extLst>
  </p:cSld>
  <p:clrMapOvr>
    <a:masterClrMapping/>
  </p:clrMapOvr>
  <p:transition spd="slow">
    <p:cover dir="lu"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9DBC97-3736-2F5D-E8FE-59FD1F99B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952" y="65715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91FE828-3997-4546-90F1-858A8B107DF0}" type="datetime1">
              <a:rPr lang="en-US" smtClean="0"/>
              <a:t>6/4/2026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97872C-30D5-A1C4-9BCF-B55949F87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151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n-BD"/>
              <a:t>সেন্ট্রিফিউগ্যাল পাম্প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8C43EF2-9937-FEF2-D920-F7DB44D3E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920" y="657151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C3EF3E2-E630-43AA-8F4A-07B1569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91938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85000">
              <a:schemeClr val="accent6">
                <a:lumMod val="20000"/>
                <a:lumOff val="80000"/>
              </a:schemeClr>
            </a:gs>
            <a:gs pos="83000">
              <a:schemeClr val="bg1"/>
            </a:gs>
            <a:gs pos="0">
              <a:schemeClr val="accent4">
                <a:lumMod val="20000"/>
                <a:lumOff val="80000"/>
              </a:schemeClr>
            </a:gs>
            <a:gs pos="100000">
              <a:srgbClr val="00B050"/>
            </a:gs>
            <a:gs pos="90000">
              <a:schemeClr val="accent6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F1E63-0535-7EB7-E44E-F0077D7ADB5F}"/>
              </a:ext>
            </a:extLst>
          </p:cNvPr>
          <p:cNvPicPr preferRelativeResize="0"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840" y="-29817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4CEF51-A9BC-5207-49E3-24B767B4ACD3}"/>
              </a:ext>
            </a:extLst>
          </p:cNvPr>
          <p:cNvPicPr preferRelativeResize="0"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B3C0BEA-5EAC-AC9C-2B9C-663DACB26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952" y="65715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DD07F6D-2B6F-4C3C-94F4-D47700C9FD78}" type="datetime1">
              <a:rPr lang="en-US" smtClean="0"/>
              <a:t>6/4/2026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D35106E-1757-F23D-9A68-3E1BBD66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151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n-BD"/>
              <a:t>সেন্ট্রিফিউগ্যাল পাম্প</a:t>
            </a: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1D6B580-83BC-8C82-E285-2EDC3886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920" y="657151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C3EF3E2-E630-43AA-8F4A-07B156925E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016085-6D94-64BC-C8A8-BC23855BCC10}"/>
              </a:ext>
            </a:extLst>
          </p:cNvPr>
          <p:cNvSpPr/>
          <p:nvPr userDrawn="1"/>
        </p:nvSpPr>
        <p:spPr>
          <a:xfrm>
            <a:off x="-844952" y="6458673"/>
            <a:ext cx="14016942" cy="477962"/>
          </a:xfrm>
          <a:prstGeom prst="rect">
            <a:avLst/>
          </a:prstGeom>
          <a:solidFill>
            <a:srgbClr val="FFF2CC">
              <a:alpha val="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</p:sldLayoutIdLst>
  <p:transition spd="slow">
    <p:cover dir="lu"/>
    <p:sndAc>
      <p:stSnd>
        <p:snd r:embed="rId5" name="suction.wav"/>
      </p:stSnd>
    </p:sndAc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5.jpeg"/><Relationship Id="rId5" Type="http://schemas.openxmlformats.org/officeDocument/2006/relationships/audio" Target="../media/audio4.wav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6.wav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5.jpeg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4.wdp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5.wdp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8.gif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hyperlink" Target="https://www.teachers.gov.bd/user-profile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1.wav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image" Target="../media/image22.gif"/><Relationship Id="rId5" Type="http://schemas.openxmlformats.org/officeDocument/2006/relationships/audio" Target="../media/audio4.wav"/><Relationship Id="rId10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2.wav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11" Type="http://schemas.openxmlformats.org/officeDocument/2006/relationships/image" Target="../media/image27.jpeg"/><Relationship Id="rId5" Type="http://schemas.openxmlformats.org/officeDocument/2006/relationships/audio" Target="../media/audio4.wav"/><Relationship Id="rId10" Type="http://schemas.openxmlformats.org/officeDocument/2006/relationships/image" Target="../media/image26.jpeg"/><Relationship Id="rId4" Type="http://schemas.openxmlformats.org/officeDocument/2006/relationships/audio" Target="../media/audio1.wav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876300" y="1414795"/>
            <a:ext cx="10439400" cy="4386262"/>
          </a:xfrm>
          <a:prstGeom prst="snip2Same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pPr algn="ctr">
              <a:lnSpc>
                <a:spcPct val="200000"/>
              </a:lnSpc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191000" y="491465"/>
            <a:ext cx="381000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9C73A-B722-05DC-BADF-D482E53B8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6633" y="836569"/>
            <a:ext cx="2795451" cy="6038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19" y="4167761"/>
            <a:ext cx="3599144" cy="2603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458" y="634853"/>
            <a:ext cx="3349370" cy="2474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val 17"/>
          <p:cNvSpPr/>
          <p:nvPr/>
        </p:nvSpPr>
        <p:spPr>
          <a:xfrm rot="10800000" flipV="1">
            <a:off x="8617458" y="695079"/>
            <a:ext cx="3349372" cy="247486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প্যাডেস্ট্রাল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 rot="10800000" flipV="1">
            <a:off x="743669" y="4192000"/>
            <a:ext cx="3572438" cy="2554654"/>
          </a:xfrm>
          <a:prstGeom prst="ellipse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কেসিং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537" y="4375311"/>
            <a:ext cx="3161212" cy="2188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val 20"/>
          <p:cNvSpPr/>
          <p:nvPr/>
        </p:nvSpPr>
        <p:spPr>
          <a:xfrm rot="10800000" flipV="1">
            <a:off x="8754987" y="4192000"/>
            <a:ext cx="3211840" cy="2328467"/>
          </a:xfrm>
          <a:prstGeom prst="ellipse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শ্যাফ্ট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28" y="649951"/>
            <a:ext cx="3740527" cy="2463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Oval 22"/>
          <p:cNvSpPr/>
          <p:nvPr/>
        </p:nvSpPr>
        <p:spPr>
          <a:xfrm rot="10800000" flipV="1">
            <a:off x="676701" y="581134"/>
            <a:ext cx="3569979" cy="2519991"/>
          </a:xfrm>
          <a:prstGeom prst="ellipse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ইম্পিলার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457" y="1717289"/>
            <a:ext cx="4951805" cy="3683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109404" y="3042269"/>
            <a:ext cx="223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6DE972-DF8A-B763-0089-B7D29DF1B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545601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37006 0.28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1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36133 -0.25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1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31068 -0.27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1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29857 0.27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361" y="3724421"/>
            <a:ext cx="3138901" cy="2085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97" b="91139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20" y="2686929"/>
            <a:ext cx="2882432" cy="222022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rot="10800000" flipV="1">
            <a:off x="813128" y="2799239"/>
            <a:ext cx="3027351" cy="192750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538" l="0" r="100000">
                        <a14:foregroundMark x1="17010" y1="73077" x2="88660" y2="67308"/>
                        <a14:foregroundMark x1="45361" y1="43846" x2="85567" y2="40769"/>
                        <a14:foregroundMark x1="23196" y1="96538" x2="70103" y2="90769"/>
                        <a14:foregroundMark x1="27320" y1="3846" x2="8763" y2="20769"/>
                        <a14:foregroundMark x1="21649" y1="7308" x2="27320" y2="769"/>
                        <a14:foregroundMark x1="75773" y1="3077" x2="92268" y2="25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589" y="3165231"/>
            <a:ext cx="3162028" cy="188678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 rot="10800000" flipV="1">
            <a:off x="4747932" y="3780692"/>
            <a:ext cx="3061896" cy="193079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অর্ধখোলা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 rot="10800000" flipV="1">
            <a:off x="8690618" y="3052689"/>
            <a:ext cx="3224718" cy="194837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490750" y="1408164"/>
            <a:ext cx="492820" cy="7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8599973">
            <a:off x="5995062" y="1027072"/>
            <a:ext cx="492820" cy="1406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2915937">
            <a:off x="4908317" y="1148014"/>
            <a:ext cx="492820" cy="1216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0800000" flipV="1">
            <a:off x="4309096" y="961028"/>
            <a:ext cx="3213463" cy="189474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ইম্পিলার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82F64-7544-4CCE-00F6-214E7CFB7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886372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13 0.00023 L -0.09206 0.1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0585 0.2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132 L 0.03177 0.22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0456 0.247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17786 0.171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2.08333E-6 0.29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  <p:bldP spid="11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241172" y="387927"/>
            <a:ext cx="7152968" cy="6279600"/>
          </a:xfrm>
          <a:prstGeom prst="ellipse">
            <a:avLst/>
          </a:prstGeom>
          <a:gradFill>
            <a:gsLst>
              <a:gs pos="1000">
                <a:srgbClr val="660033"/>
              </a:gs>
              <a:gs pos="1000">
                <a:srgbClr val="990033"/>
              </a:gs>
              <a:gs pos="39000">
                <a:srgbClr val="6E0D3D"/>
              </a:gs>
              <a:gs pos="100000">
                <a:srgbClr val="D833FF"/>
              </a:gs>
              <a:gs pos="0">
                <a:srgbClr val="AE1EA7"/>
              </a:gs>
              <a:gs pos="100000">
                <a:schemeClr val="bg1"/>
              </a:gs>
              <a:gs pos="97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AE1EA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4690998" y="1704324"/>
            <a:ext cx="6253316" cy="4963203"/>
            <a:chOff x="1896533" y="1083733"/>
            <a:chExt cx="4334933" cy="4334933"/>
          </a:xfrm>
          <a:gradFill>
            <a:gsLst>
              <a:gs pos="1000">
                <a:srgbClr val="8D177C"/>
              </a:gs>
              <a:gs pos="1000">
                <a:srgbClr val="990033"/>
              </a:gs>
              <a:gs pos="100000">
                <a:srgbClr val="D833FF"/>
              </a:gs>
              <a:gs pos="0">
                <a:srgbClr val="AE1EA7"/>
              </a:gs>
              <a:gs pos="100000">
                <a:schemeClr val="bg1"/>
              </a:gs>
              <a:gs pos="97000">
                <a:schemeClr val="bg1"/>
              </a:gs>
              <a:gs pos="100000">
                <a:schemeClr val="bg1"/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1896533" y="1083733"/>
              <a:ext cx="4334933" cy="4334933"/>
            </a:xfrm>
            <a:prstGeom prst="ellipse">
              <a:avLst/>
            </a:prstGeom>
            <a:grpFill/>
            <a:ln>
              <a:solidFill>
                <a:srgbClr val="AE1EA7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3306470" y="1343829"/>
              <a:ext cx="1515059" cy="780288"/>
            </a:xfrm>
            <a:prstGeom prst="rect">
              <a:avLst/>
            </a:prstGeom>
            <a:grpFill/>
            <a:ln>
              <a:solidFill>
                <a:srgbClr val="AE1EA7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sp>
        <p:nvSpPr>
          <p:cNvPr id="19" name="Oval 18"/>
          <p:cNvSpPr/>
          <p:nvPr/>
        </p:nvSpPr>
        <p:spPr>
          <a:xfrm>
            <a:off x="5375564" y="2833854"/>
            <a:ext cx="4876800" cy="3833673"/>
          </a:xfrm>
          <a:prstGeom prst="ellipse">
            <a:avLst/>
          </a:prstGeom>
          <a:gradFill>
            <a:gsLst>
              <a:gs pos="6000">
                <a:srgbClr val="660033"/>
              </a:gs>
              <a:gs pos="7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AE1EA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6131290" y="3930022"/>
            <a:ext cx="3282711" cy="2737505"/>
          </a:xfrm>
          <a:prstGeom prst="ellipse">
            <a:avLst/>
          </a:prstGeom>
          <a:gradFill>
            <a:gsLst>
              <a:gs pos="23000">
                <a:srgbClr val="9E0C3C"/>
              </a:gs>
              <a:gs pos="1000">
                <a:srgbClr val="990033"/>
              </a:gs>
              <a:gs pos="100000">
                <a:srgbClr val="D833FF"/>
              </a:gs>
              <a:gs pos="0">
                <a:srgbClr val="AE1EA7"/>
              </a:gs>
              <a:gs pos="100000">
                <a:schemeClr val="bg1"/>
              </a:gs>
              <a:gs pos="97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9900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6" name="Oval 25"/>
          <p:cNvSpPr/>
          <p:nvPr/>
        </p:nvSpPr>
        <p:spPr>
          <a:xfrm>
            <a:off x="6792781" y="4867408"/>
            <a:ext cx="2049749" cy="1814175"/>
          </a:xfrm>
          <a:prstGeom prst="ellipse">
            <a:avLst/>
          </a:prstGeom>
          <a:gradFill flip="none" rotWithShape="1">
            <a:gsLst>
              <a:gs pos="2000">
                <a:srgbClr val="660033"/>
              </a:gs>
              <a:gs pos="43000">
                <a:srgbClr val="802B55"/>
              </a:gs>
              <a:gs pos="30000">
                <a:srgbClr val="660033"/>
              </a:gs>
              <a:gs pos="99000">
                <a:srgbClr val="660033"/>
              </a:gs>
              <a:gs pos="100000">
                <a:schemeClr val="bg2">
                  <a:lumMod val="75000"/>
                </a:schemeClr>
              </a:gs>
              <a:gs pos="98000">
                <a:srgbClr val="AE1EA7"/>
              </a:gs>
              <a:gs pos="100000">
                <a:schemeClr val="bg1"/>
              </a:gs>
              <a:gs pos="97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rgbClr val="FF669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8" name="TextBox 27"/>
          <p:cNvSpPr txBox="1"/>
          <p:nvPr/>
        </p:nvSpPr>
        <p:spPr>
          <a:xfrm>
            <a:off x="6131290" y="2671036"/>
            <a:ext cx="3215147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92129"/>
              </a:avLst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কলকারখানায়</a:t>
            </a:r>
            <a:endParaRPr lang="en-US" sz="6000" b="1" kern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6449" y="3487131"/>
            <a:ext cx="2890684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8973005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endParaRPr lang="en-US" sz="60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7406" y="4544021"/>
            <a:ext cx="2030481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8884744"/>
              </a:avLst>
            </a:prstTxWarp>
            <a:spAutoFit/>
          </a:bodyPr>
          <a:lstStyle/>
          <a:p>
            <a:pPr lvl="0" algn="ctr">
              <a:defRPr/>
            </a:pPr>
            <a:r>
              <a:rPr lang="en-US" sz="6000" b="1" kern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বাড়ীতে</a:t>
            </a:r>
            <a:endParaRPr lang="en-US" sz="60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8726" y="5481975"/>
            <a:ext cx="1297858" cy="923330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ArchUp">
              <a:avLst>
                <a:gd name="adj" fmla="val 9465861"/>
              </a:avLst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খনিতে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36042" y="1112408"/>
            <a:ext cx="357149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prstTxWarp prst="textArchUp">
              <a:avLst>
                <a:gd name="adj" fmla="val 10288769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মৎস</a:t>
            </a:r>
            <a:r>
              <a:rPr lang="en-US" sz="6000" b="1" kern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খামারে</a:t>
            </a:r>
            <a:endParaRPr kumimoji="0" lang="en-US" sz="60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0" y="1943405"/>
            <a:ext cx="3516473" cy="3016113"/>
          </a:xfrm>
          <a:prstGeom prst="ellipse">
            <a:avLst/>
          </a:prstGeom>
          <a:gradFill flip="none" rotWithShape="1">
            <a:gsLst>
              <a:gs pos="30000">
                <a:srgbClr val="F0A6E5"/>
              </a:gs>
              <a:gs pos="0">
                <a:srgbClr val="660033"/>
              </a:gs>
              <a:gs pos="10000">
                <a:srgbClr val="9D3C6C"/>
              </a:gs>
              <a:gs pos="2000">
                <a:srgbClr val="730F41"/>
              </a:gs>
              <a:gs pos="100000">
                <a:srgbClr val="7D0D5D"/>
              </a:gs>
              <a:gs pos="88000">
                <a:srgbClr val="8D177C"/>
              </a:gs>
              <a:gs pos="100000">
                <a:srgbClr val="FFF7FD"/>
              </a:gs>
              <a:gs pos="100000">
                <a:schemeClr val="bg1"/>
              </a:gs>
              <a:gs pos="100000">
                <a:srgbClr val="660033"/>
              </a:gs>
              <a:gs pos="58000">
                <a:srgbClr val="F0A6E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0033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730" y="2420363"/>
            <a:ext cx="330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সেন্ট্রিফিউগ্যাল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b="1" kern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3516473" y="3235338"/>
            <a:ext cx="724699" cy="484632"/>
          </a:xfrm>
          <a:prstGeom prst="rightArrow">
            <a:avLst/>
          </a:prstGeom>
          <a:solidFill>
            <a:srgbClr val="8D177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6B0A0-7866-0671-E71A-E4193810C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112026"/>
      </p:ext>
    </p:extLst>
  </p:cSld>
  <p:clrMapOvr>
    <a:masterClrMapping/>
  </p:clrMapOvr>
  <p:transition spd="slow">
    <p:cover dir="lu"/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6" grpId="0"/>
      <p:bldP spid="44" grpId="0"/>
      <p:bldP spid="47" grpId="0" animBg="1"/>
      <p:bldP spid="48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5213057" y="782531"/>
            <a:ext cx="1533186" cy="861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35" y="4469395"/>
            <a:ext cx="2466975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45" y="1346570"/>
            <a:ext cx="2801951" cy="2429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655" y="1110343"/>
            <a:ext cx="2207623" cy="24046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92335" y="4469395"/>
            <a:ext cx="2560320" cy="1847849"/>
          </a:xfrm>
          <a:prstGeom prst="rect">
            <a:avLst/>
          </a:prstGeom>
          <a:solidFill>
            <a:srgbClr val="0000CC"/>
          </a:solidFill>
          <a:ln w="3175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ফ্লাক্সিবুল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কাপলিং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0045" y="1189815"/>
            <a:ext cx="3200400" cy="2743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34720" y="1088010"/>
            <a:ext cx="3200400" cy="2743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মুভার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33" y="4543013"/>
            <a:ext cx="2490311" cy="17006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12133" y="4469395"/>
            <a:ext cx="2490311" cy="1847849"/>
          </a:xfrm>
          <a:prstGeom prst="rect">
            <a:avLst/>
          </a:prstGeom>
          <a:solidFill>
            <a:srgbClr val="0000CC"/>
          </a:solidFill>
          <a:ln w="3175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রিজিড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কাপলিং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57510" y="75398"/>
            <a:ext cx="3402768" cy="9307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880" y="1110343"/>
            <a:ext cx="12192000" cy="5558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মুভার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কাপলিং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C83D3DA-023D-4D28-3EA4-9F5C1532B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1027" y="758857"/>
            <a:ext cx="3584025" cy="885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কাপলিং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654606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3.7037E-7 L 0.22096 3.7037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185 L -0.26888 0.036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01341 0.43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0.22839 -0.0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20912 -0.002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18" grpId="0" animBg="1"/>
      <p:bldP spid="14" grpId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 rot="874735">
            <a:off x="4635131" y="3065094"/>
            <a:ext cx="2216700" cy="6323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সেন্ট্রিফিগ্যাল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29497" y="1856253"/>
            <a:ext cx="6739281" cy="2898034"/>
            <a:chOff x="4044193" y="1551083"/>
            <a:chExt cx="4581192" cy="2652427"/>
          </a:xfrm>
        </p:grpSpPr>
        <p:grpSp>
          <p:nvGrpSpPr>
            <p:cNvPr id="12" name="Group 11"/>
            <p:cNvGrpSpPr/>
            <p:nvPr/>
          </p:nvGrpSpPr>
          <p:grpSpPr>
            <a:xfrm>
              <a:off x="4044193" y="1551083"/>
              <a:ext cx="4253646" cy="2461359"/>
              <a:chOff x="4044193" y="1551083"/>
              <a:chExt cx="4253646" cy="246135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044193" y="1551083"/>
                <a:ext cx="1979182" cy="816091"/>
                <a:chOff x="4044193" y="1551083"/>
                <a:chExt cx="1979182" cy="816091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4044193" y="1551083"/>
                  <a:ext cx="550351" cy="666158"/>
                </a:xfrm>
                <a:prstGeom prst="ellipse">
                  <a:avLst/>
                </a:prstGeom>
                <a:blipFill>
                  <a:blip r:embed="rId7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>
                  <a:off x="4456239" y="1952208"/>
                  <a:ext cx="1567136" cy="41496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6414448" y="2947916"/>
                <a:ext cx="1883391" cy="10645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6414448" y="2947916"/>
              <a:ext cx="2210937" cy="125559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25" y="1572163"/>
            <a:ext cx="2857500" cy="3066757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>
            <a:off x="4877939" y="2521216"/>
            <a:ext cx="805218" cy="423711"/>
          </a:xfrm>
          <a:prstGeom prst="arc">
            <a:avLst>
              <a:gd name="adj1" fmla="val 11587172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877939" y="2549222"/>
            <a:ext cx="805218" cy="423711"/>
          </a:xfrm>
          <a:prstGeom prst="arc">
            <a:avLst>
              <a:gd name="adj1" fmla="val 11587172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1934461">
            <a:off x="-3327583" y="63689"/>
            <a:ext cx="3014429" cy="62900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সেন্ট্রিপেটাল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21243" y="-12168"/>
            <a:ext cx="4149513" cy="1223152"/>
          </a:xfrm>
          <a:prstGeom prst="roundRect">
            <a:avLst>
              <a:gd name="adj" fmla="val 50000"/>
            </a:avLst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98" y="166333"/>
            <a:ext cx="2931805" cy="86615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969237"/>
            <a:ext cx="12192000" cy="5578998"/>
          </a:xfrm>
          <a:prstGeom prst="rect">
            <a:avLst/>
          </a:prstGeom>
          <a:solidFill>
            <a:srgbClr val="DEED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404F0A6-89F8-9D28-9070-BA440F849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785582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58919 -0.197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3427 -0.125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6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0807 0.20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9" grpId="0" animBg="1"/>
      <p:bldP spid="10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Arrow 17"/>
          <p:cNvSpPr/>
          <p:nvPr/>
        </p:nvSpPr>
        <p:spPr>
          <a:xfrm rot="11934461">
            <a:off x="-3327583" y="63689"/>
            <a:ext cx="3014429" cy="62900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সেন্ট্রিপেটাল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12018" y="675570"/>
            <a:ext cx="4967963" cy="52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সেন্ট্রিফিগ্যাল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কার্যপ্রলালীঃ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How does a Centrifugal pump work[2]">
            <a:hlinkClick r:id="" action="ppaction://media"/>
            <a:extLst>
              <a:ext uri="{FF2B5EF4-FFF2-40B4-BE49-F238E27FC236}">
                <a16:creationId xmlns:a16="http://schemas.microsoft.com/office/drawing/2014/main" id="{3F4EF947-624A-4C1D-9D9A-2164DFDA6C8E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38264" t="8176" r="16224" b="18620"/>
          <a:stretch>
            <a:fillRect/>
          </a:stretch>
        </p:blipFill>
        <p:spPr>
          <a:xfrm>
            <a:off x="3338326" y="1300164"/>
            <a:ext cx="5515345" cy="49979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F2B3D7-4282-3822-A2DD-AFD02993B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02608"/>
      </p:ext>
    </p:extLst>
  </p:cSld>
  <p:clrMapOvr>
    <a:masterClrMapping/>
  </p:clrMapOvr>
  <p:transition spd="slow">
    <p:cover dir="lu"/>
    <p:sndAc>
      <p:stSnd>
        <p:snd r:embed="rId5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_Study_by_gtwotee.jpg"/>
          <p:cNvPicPr>
            <a:picLocks noChangeAspect="1"/>
          </p:cNvPicPr>
          <p:nvPr/>
        </p:nvPicPr>
        <p:blipFill>
          <a:blip r:embed="rId5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6" y="1319068"/>
            <a:ext cx="2968187" cy="1807117"/>
          </a:xfrm>
          <a:prstGeom prst="rect">
            <a:avLst/>
          </a:prstGeom>
          <a:effectLst/>
        </p:spPr>
      </p:pic>
      <p:sp>
        <p:nvSpPr>
          <p:cNvPr id="4" name="Round Single Corner Rectangle 3"/>
          <p:cNvSpPr/>
          <p:nvPr/>
        </p:nvSpPr>
        <p:spPr>
          <a:xfrm>
            <a:off x="556382" y="2879637"/>
            <a:ext cx="2180492" cy="79340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“ক”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4673378" y="611302"/>
            <a:ext cx="2845244" cy="70338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1115869" y="3673045"/>
            <a:ext cx="9655461" cy="1365851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গুরুত্ত্বপুর্ণ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573967" y="4488966"/>
            <a:ext cx="2162907" cy="79340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928255" y="5313211"/>
            <a:ext cx="8079380" cy="1083211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ইম্পিলার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DE9BDEC-243B-8622-7C4B-9E1B5053F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009995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4893896" y="789703"/>
            <a:ext cx="2468622" cy="862429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42666" y="1326327"/>
            <a:ext cx="2498508" cy="1559382"/>
            <a:chOff x="1066800" y="1272210"/>
            <a:chExt cx="7162800" cy="467139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 Single Corner Rectangle 11"/>
          <p:cNvSpPr/>
          <p:nvPr/>
        </p:nvSpPr>
        <p:spPr>
          <a:xfrm>
            <a:off x="1126642" y="2106018"/>
            <a:ext cx="10003130" cy="3140721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গুরুত্ত্বপুর্ণ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কেসিং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7F5E0F-CA9F-8B0F-5131-512379F95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328483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540D8E-47EB-425E-85BF-773F4C96ACA6}"/>
              </a:ext>
            </a:extLst>
          </p:cNvPr>
          <p:cNvSpPr/>
          <p:nvPr/>
        </p:nvSpPr>
        <p:spPr>
          <a:xfrm>
            <a:off x="2579076" y="4093699"/>
            <a:ext cx="7043225" cy="5345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FE12A-EB0A-489A-942E-E5CBA489B5EC}"/>
              </a:ext>
            </a:extLst>
          </p:cNvPr>
          <p:cNvSpPr/>
          <p:nvPr/>
        </p:nvSpPr>
        <p:spPr>
          <a:xfrm>
            <a:off x="4023360" y="4979964"/>
            <a:ext cx="4079631" cy="5345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4" cstate="email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77" y="2436308"/>
            <a:ext cx="2942446" cy="15953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66119" y="1367165"/>
            <a:ext cx="3259762" cy="8273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43298" y="3896751"/>
            <a:ext cx="7905403" cy="1661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FB291F-DAAA-3D48-2910-DE3B8389B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761869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C8D2A-1FCC-447E-950F-6BD746F79864}"/>
              </a:ext>
            </a:extLst>
          </p:cNvPr>
          <p:cNvSpPr/>
          <p:nvPr/>
        </p:nvSpPr>
        <p:spPr>
          <a:xfrm>
            <a:off x="1250907" y="2133599"/>
            <a:ext cx="9761622" cy="298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সাবমার্জিবল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8B0037-7C68-4091-2E49-94E713879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9532"/>
      </p:ext>
    </p:extLst>
  </p:cSld>
  <p:clrMapOvr>
    <a:masterClrMapping/>
  </p:clrMapOvr>
  <p:transition spd="slow">
    <p:cover dir="lu"/>
    <p:sndAc>
      <p:stSnd>
        <p:snd r:embed="rId2" name="suctio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43E98-87A9-417E-EE7A-575AC39E7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" y="12031"/>
            <a:ext cx="12185583" cy="683393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F29D33-7F6B-2EB9-F867-F9A2B0D2E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9561" y="1392702"/>
            <a:ext cx="10768083" cy="501825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F:\ATAUR PICTUR\PICTURE\ANIMETED ICON\g400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192186">
            <a:off x="8263399" y="1740814"/>
            <a:ext cx="3390900" cy="2428875"/>
          </a:xfrm>
          <a:prstGeom prst="rect">
            <a:avLst/>
          </a:prstGeom>
          <a:noFill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E8011-302A-C45E-F270-6E00CAFF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761653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62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50" y="2105561"/>
            <a:ext cx="11679901" cy="264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222" y="215137"/>
            <a:ext cx="822960" cy="82296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593" y="53544"/>
            <a:ext cx="1122218" cy="11461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962" y="0"/>
            <a:ext cx="1107816" cy="1146147"/>
          </a:xfrm>
          <a:prstGeom prst="rect">
            <a:avLst/>
          </a:prstGeom>
        </p:spPr>
      </p:pic>
      <p:pic>
        <p:nvPicPr>
          <p:cNvPr id="23" name="Picture 22"/>
          <p:cNvPicPr preferRelativeResize="0"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4390" y="161593"/>
            <a:ext cx="822960" cy="82296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5F58E5-610F-90C9-1098-D097D9210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269655"/>
      </p:ext>
    </p:extLst>
  </p:cSld>
  <p:clrMapOvr>
    <a:masterClrMapping/>
  </p:clrMapOvr>
  <p:transition spd="slow">
    <p:cover dir="lu"/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87187" y="2753158"/>
            <a:ext cx="3829514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ফান্ডামেন্টালস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78716" cy="2000548"/>
            <a:chOff x="671103" y="4099084"/>
            <a:chExt cx="4578716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16296" y="4468620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5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C6184773-A12B-3949-FE29-509C443B2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97389" y="703132"/>
            <a:ext cx="5697941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বলতো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725" y="1714500"/>
            <a:ext cx="6600825" cy="3875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749" y="1714500"/>
            <a:ext cx="6981185" cy="4224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688" y="1749439"/>
            <a:ext cx="6905305" cy="4154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627" y="1784378"/>
            <a:ext cx="6905305" cy="4154315"/>
          </a:xfrm>
          <a:prstGeom prst="rect">
            <a:avLst/>
          </a:prstGeom>
        </p:spPr>
      </p:pic>
      <p:pic>
        <p:nvPicPr>
          <p:cNvPr id="7" name="Picture 6" descr="JELD-WEN_Fiberglass_door_with_PURfiber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>
            <a:off x="-573" y="-1"/>
            <a:ext cx="6077497" cy="6858000"/>
          </a:xfrm>
          <a:prstGeom prst="rect">
            <a:avLst/>
          </a:prstGeom>
        </p:spPr>
      </p:pic>
      <p:pic>
        <p:nvPicPr>
          <p:cNvPr id="8" name="Picture 7" descr="JELD-WEN_Fiberglass_door_with_PURfiber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>
            <a:fillRect/>
          </a:stretch>
        </p:blipFill>
        <p:spPr>
          <a:xfrm>
            <a:off x="6045440" y="0"/>
            <a:ext cx="6365352" cy="685799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7FD495-3915-AB40-273F-219F64E35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3EF3E2-E630-43AA-8F4A-07B156925EA8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601397"/>
      </p:ext>
    </p:extLst>
  </p:cSld>
  <p:clrMapOvr>
    <a:masterClrMapping/>
  </p:clrMapOvr>
  <p:transition spd="slow">
    <p:cover dir="lu"/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349671"/>
            <a:ext cx="5943600" cy="36576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349671"/>
            <a:ext cx="5943600" cy="36576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349671"/>
            <a:ext cx="5943600" cy="3657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7265" y="5346657"/>
            <a:ext cx="5943600" cy="9144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ক্ষেতে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47265" y="5346657"/>
            <a:ext cx="5943600" cy="9144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1349671"/>
            <a:ext cx="5943600" cy="3657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147265" y="5346657"/>
            <a:ext cx="5943600" cy="9144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47265" y="5346657"/>
            <a:ext cx="5943600" cy="9144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সেন্ট্রি.পাম্প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JELD-WEN_Fiberglass_door_with_PURfiber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>
            <a:off x="0" y="-16553"/>
            <a:ext cx="6222469" cy="6924208"/>
          </a:xfrm>
          <a:prstGeom prst="rect">
            <a:avLst/>
          </a:prstGeom>
        </p:spPr>
      </p:pic>
      <p:pic>
        <p:nvPicPr>
          <p:cNvPr id="8" name="Picture 7" descr="JELD-WEN_Fiberglass_door_with_PURfiber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>
            <a:fillRect/>
          </a:stretch>
        </p:blipFill>
        <p:spPr>
          <a:xfrm>
            <a:off x="6222469" y="-16553"/>
            <a:ext cx="5954198" cy="692420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943121F-D075-F65C-EB1E-11D3A6469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3EF3E2-E630-43AA-8F4A-07B156925EA8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437433"/>
      </p:ext>
    </p:extLst>
  </p:cSld>
  <p:clrMapOvr>
    <a:masterClrMapping/>
  </p:clrMapOvr>
  <p:transition spd="slow">
    <p:cover dir="lu"/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171" y="1125702"/>
            <a:ext cx="3200400" cy="2286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1" y="1125702"/>
            <a:ext cx="3200400" cy="2286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9171" y="3981569"/>
            <a:ext cx="3200400" cy="22860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01" y="3981569"/>
            <a:ext cx="32004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8494" y="483642"/>
            <a:ext cx="259166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1" y="1125702"/>
            <a:ext cx="32004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4836" y="3981569"/>
            <a:ext cx="32004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</a:p>
          <a:p>
            <a:pPr algn="ctr"/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85E7BB-40D1-EB39-22E2-7A19060EE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8475" y="6460525"/>
            <a:ext cx="2743200" cy="365125"/>
          </a:xfrm>
          <a:prstGeom prst="rect">
            <a:avLst/>
          </a:prstGeom>
        </p:spPr>
        <p:txBody>
          <a:bodyPr/>
          <a:lstStyle/>
          <a:p>
            <a:fld id="{3C3EF3E2-E630-43AA-8F4A-07B156925EA8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257654"/>
      </p:ext>
    </p:extLst>
  </p:cSld>
  <p:clrMapOvr>
    <a:masterClrMapping/>
  </p:clrMapOvr>
  <p:transition spd="slow">
    <p:cover dir="lu"/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C935C-0E5D-4C47-AED5-ABC5F53E0D5E}"/>
              </a:ext>
            </a:extLst>
          </p:cNvPr>
          <p:cNvSpPr txBox="1"/>
          <p:nvPr/>
        </p:nvSpPr>
        <p:spPr>
          <a:xfrm>
            <a:off x="1168064" y="994612"/>
            <a:ext cx="9855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সেন্ট্রিফিগ্যাল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মেনটেনেন্স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D951E-5F81-427A-8EFE-0F89F5D7F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811" y="2381959"/>
            <a:ext cx="5272377" cy="2711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3D7A71-46D4-4A5A-8BBF-D3B57EFAEB7C}"/>
              </a:ext>
            </a:extLst>
          </p:cNvPr>
          <p:cNvSpPr txBox="1"/>
          <p:nvPr/>
        </p:nvSpPr>
        <p:spPr>
          <a:xfrm>
            <a:off x="1168065" y="5478667"/>
            <a:ext cx="9855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E4269C-1FC6-20AF-2E2B-411A8A8D7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51666"/>
      </p:ext>
    </p:extLst>
  </p:cSld>
  <p:clrMapOvr>
    <a:masterClrMapping/>
  </p:clrMapOvr>
  <p:transition spd="slow">
    <p:cover dir="lu"/>
    <p:sndAc>
      <p:stSnd>
        <p:snd r:embed="rId2" name="suctio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46792" y="984739"/>
            <a:ext cx="2498416" cy="102358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0637" y="2113878"/>
            <a:ext cx="8421006" cy="358033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EE85E1-AE7D-D4DC-BCDB-3F74018A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823855"/>
      </p:ext>
    </p:extLst>
  </p:cSld>
  <p:clrMapOvr>
    <a:masterClrMapping/>
  </p:clrMapOvr>
  <p:transition spd="slow">
    <p:cover dir="l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1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1.6|18|4.5|4.7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8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1.4|10.6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0.1|3.2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.9|1.1|1|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|7.1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0.2|5.2|0|3.7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5.4|22.1|6|1.9|1.9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3.2|2.3|6.4|9.3|11.1|1.8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2208</TotalTime>
  <Words>356</Words>
  <Application>Microsoft Office PowerPoint</Application>
  <PresentationFormat>Widescreen</PresentationFormat>
  <Paragraphs>135</Paragraphs>
  <Slides>20</Slides>
  <Notes>5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Engr. Md. Shofi Uddin</cp:lastModifiedBy>
  <cp:revision>293</cp:revision>
  <dcterms:created xsi:type="dcterms:W3CDTF">2014-09-14T11:50:14Z</dcterms:created>
  <dcterms:modified xsi:type="dcterms:W3CDTF">2026-06-04T03:16:38Z</dcterms:modified>
</cp:coreProperties>
</file>