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51435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Nikosh" pitchFamily="2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155" d="100"/>
          <a:sy n="155" d="100"/>
        </p:scale>
        <p:origin x="-35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C06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EBD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C06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EBD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C06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EBD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C06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EBD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C06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EBD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C06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EBD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C06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EBD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C06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EBD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C06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EBD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C06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EBD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0045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925119" y="1912813"/>
            <a:ext cx="4001319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আয়নিক বন্ধন</a:t>
            </a:r>
            <a:endParaRPr lang="en-US" sz="2750" dirty="0"/>
          </a:p>
        </p:txBody>
      </p:sp>
      <p:sp>
        <p:nvSpPr>
          <p:cNvPr id="4" name="Text 1"/>
          <p:cNvSpPr/>
          <p:nvPr/>
        </p:nvSpPr>
        <p:spPr>
          <a:xfrm>
            <a:off x="3925120" y="2568401"/>
            <a:ext cx="2199520" cy="3910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একাদশ </a:t>
            </a:r>
            <a:r>
              <a:rPr lang="en-US" dirty="0" err="1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শ্রেণি</a:t>
            </a:r>
            <a:r>
              <a:rPr lang="en-US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</a:t>
            </a:r>
            <a:r>
              <a:rPr lang="en-US" dirty="0" smtClean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   </a:t>
            </a:r>
            <a:r>
              <a:rPr lang="en-US" dirty="0" err="1" smtClean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রসায়ন</a:t>
            </a:r>
            <a:r>
              <a:rPr lang="en-US" dirty="0" smtClean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·</a:t>
            </a:r>
            <a:endParaRPr lang="en-US" dirty="0"/>
          </a:p>
        </p:txBody>
      </p:sp>
      <p:sp>
        <p:nvSpPr>
          <p:cNvPr id="5" name="Shape 2"/>
          <p:cNvSpPr/>
          <p:nvPr/>
        </p:nvSpPr>
        <p:spPr>
          <a:xfrm>
            <a:off x="3925119" y="2959447"/>
            <a:ext cx="548432" cy="266402"/>
          </a:xfrm>
          <a:prstGeom prst="roundRect">
            <a:avLst>
              <a:gd name="adj" fmla="val 63859"/>
            </a:avLst>
          </a:prstGeom>
          <a:solidFill>
            <a:srgbClr val="EAEDDE"/>
          </a:solidFill>
          <a:ln/>
        </p:spPr>
      </p:sp>
      <p:sp>
        <p:nvSpPr>
          <p:cNvPr id="6" name="Text 3"/>
          <p:cNvSpPr/>
          <p:nvPr/>
        </p:nvSpPr>
        <p:spPr>
          <a:xfrm>
            <a:off x="4010174" y="3001938"/>
            <a:ext cx="835521" cy="181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24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শ্রেণি ১১</a:t>
            </a:r>
            <a:endParaRPr lang="en-US" sz="2400" dirty="0"/>
          </a:p>
        </p:txBody>
      </p:sp>
      <p:sp>
        <p:nvSpPr>
          <p:cNvPr id="7" name="Shape 4"/>
          <p:cNvSpPr/>
          <p:nvPr/>
        </p:nvSpPr>
        <p:spPr>
          <a:xfrm>
            <a:off x="5225599" y="3001938"/>
            <a:ext cx="2635789" cy="410185"/>
          </a:xfrm>
          <a:prstGeom prst="roundRect">
            <a:avLst>
              <a:gd name="adj" fmla="val 61654"/>
            </a:avLst>
          </a:prstGeom>
          <a:noFill/>
          <a:ln w="4763">
            <a:solidFill>
              <a:srgbClr val="626C3B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524075" y="3001938"/>
            <a:ext cx="1173138" cy="181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2400" dirty="0">
                <a:solidFill>
                  <a:srgbClr val="626C3B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রাসায়নিক বন্ধন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925119" y="3565546"/>
            <a:ext cx="505932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" panose="02000000000000000000" pitchFamily="2" charset="0"/>
                <a:ea typeface="Raleway" pitchFamily="34" charset="-122"/>
                <a:cs typeface="Nikosh" panose="02000000000000000000" pitchFamily="2" charset="0"/>
              </a:rPr>
              <a:t>রাম</a:t>
            </a:r>
            <a:r>
              <a:rPr lang="en-US" sz="2400" dirty="0" smtClean="0">
                <a:solidFill>
                  <a:srgbClr val="FF0000"/>
                </a:solidFill>
                <a:latin typeface="Nikosh" panose="02000000000000000000" pitchFamily="2" charset="0"/>
                <a:ea typeface="Raleway" pitchFamily="34" charset="-122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" panose="02000000000000000000" pitchFamily="2" charset="0"/>
                <a:ea typeface="Raleway" pitchFamily="34" charset="-122"/>
                <a:cs typeface="Nikosh" panose="02000000000000000000" pitchFamily="2" charset="0"/>
              </a:rPr>
              <a:t>দাস</a:t>
            </a:r>
            <a:r>
              <a:rPr lang="en-US" sz="2400" dirty="0" smtClean="0">
                <a:solidFill>
                  <a:srgbClr val="FF0000"/>
                </a:solidFill>
                <a:latin typeface="Nikosh" panose="02000000000000000000" pitchFamily="2" charset="0"/>
                <a:ea typeface="Raleway" pitchFamily="34" charset="-122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" panose="02000000000000000000" pitchFamily="2" charset="0"/>
                <a:ea typeface="Raleway" pitchFamily="34" charset="-122"/>
                <a:cs typeface="Nikosh" panose="02000000000000000000" pitchFamily="2" charset="0"/>
              </a:rPr>
              <a:t>পাল</a:t>
            </a:r>
            <a:r>
              <a:rPr lang="en-US" sz="2400" dirty="0" smtClean="0">
                <a:solidFill>
                  <a:srgbClr val="FF0000"/>
                </a:solidFill>
                <a:latin typeface="Nikosh" panose="02000000000000000000" pitchFamily="2" charset="0"/>
                <a:ea typeface="Raleway" pitchFamily="34" charset="-122"/>
                <a:cs typeface="Nikosh" panose="02000000000000000000" pitchFamily="2" charset="0"/>
              </a:rPr>
              <a:t> </a:t>
            </a:r>
          </a:p>
          <a:p>
            <a:r>
              <a:rPr lang="en-US" sz="24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সহকারী</a:t>
            </a:r>
            <a:r>
              <a:rPr lang="en-US" sz="24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অধ্যাপক</a:t>
            </a:r>
            <a:r>
              <a:rPr lang="en-US" sz="24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 </a:t>
            </a:r>
            <a:r>
              <a:rPr lang="en-US" sz="24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রসায়ন</a:t>
            </a:r>
            <a:r>
              <a:rPr lang="en-US" sz="24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) </a:t>
            </a:r>
          </a:p>
          <a:p>
            <a:r>
              <a:rPr lang="en-US" sz="24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ধোবাউড়া</a:t>
            </a:r>
            <a:r>
              <a:rPr lang="en-US" sz="24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মহিলা</a:t>
            </a:r>
            <a:r>
              <a:rPr lang="en-US" sz="24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ডিগ্রি</a:t>
            </a:r>
            <a:r>
              <a:rPr lang="en-US" sz="24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কলেজ</a:t>
            </a:r>
            <a:r>
              <a:rPr lang="en-US" sz="24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24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ধোবাউড়া</a:t>
            </a:r>
            <a:r>
              <a:rPr lang="en-US" sz="24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, </a:t>
            </a:r>
            <a:r>
              <a:rPr lang="en-US" sz="24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ময়মনসিংহ</a:t>
            </a:r>
            <a:r>
              <a:rPr lang="en-US" sz="24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1400" dirty="0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961430"/>
            <a:ext cx="5256684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র‍্যাপ-আপ + প্রশ্নোত্তর + হোমওয়ার্ক</a:t>
            </a:r>
            <a:endParaRPr lang="en-US" sz="2750" dirty="0"/>
          </a:p>
        </p:txBody>
      </p:sp>
      <p:sp>
        <p:nvSpPr>
          <p:cNvPr id="3" name="Text 1"/>
          <p:cNvSpPr/>
          <p:nvPr/>
        </p:nvSpPr>
        <p:spPr>
          <a:xfrm>
            <a:off x="496119" y="1758776"/>
            <a:ext cx="2229222" cy="2262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🎯</a:t>
            </a:r>
            <a:r>
              <a:rPr lang="en-US" sz="135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 </a:t>
            </a:r>
            <a:r>
              <a:rPr lang="en-US" sz="1350" dirty="0" smtClean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      </a:t>
            </a:r>
            <a:r>
              <a:rPr lang="en-US" sz="1350" dirty="0" err="1" smtClean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কুইজ</a:t>
            </a:r>
            <a:r>
              <a:rPr lang="en-US" sz="1350" dirty="0" smtClean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 </a:t>
            </a:r>
            <a:r>
              <a:rPr lang="en-US" sz="135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প্রশ্ন</a:t>
            </a:r>
            <a:endParaRPr lang="en-US" sz="1350" dirty="0"/>
          </a:p>
        </p:txBody>
      </p:sp>
      <p:sp>
        <p:nvSpPr>
          <p:cNvPr id="4" name="Shape 2"/>
          <p:cNvSpPr/>
          <p:nvPr/>
        </p:nvSpPr>
        <p:spPr>
          <a:xfrm>
            <a:off x="496119" y="2144464"/>
            <a:ext cx="318939" cy="318939"/>
          </a:xfrm>
          <a:prstGeom prst="roundRect">
            <a:avLst>
              <a:gd name="adj" fmla="val 66675"/>
            </a:avLst>
          </a:prstGeom>
          <a:solidFill>
            <a:srgbClr val="626C3B"/>
          </a:solidFill>
          <a:ln w="4763">
            <a:solidFill>
              <a:srgbClr val="7B8554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9287" y="2171030"/>
            <a:ext cx="212601" cy="2658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1</a:t>
            </a:r>
            <a:endParaRPr lang="en-US" sz="1650" dirty="0"/>
          </a:p>
        </p:txBody>
      </p:sp>
      <p:sp>
        <p:nvSpPr>
          <p:cNvPr id="6" name="Text 4"/>
          <p:cNvSpPr/>
          <p:nvPr/>
        </p:nvSpPr>
        <p:spPr>
          <a:xfrm>
            <a:off x="956816" y="2193131"/>
            <a:ext cx="2703388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ক্যাটায়ন ও অ্যানায়ন কীভাবে তৈরি হয়?</a:t>
            </a:r>
            <a:endParaRPr lang="en-US" sz="1350" dirty="0"/>
          </a:p>
        </p:txBody>
      </p:sp>
      <p:sp>
        <p:nvSpPr>
          <p:cNvPr id="7" name="Shape 5"/>
          <p:cNvSpPr/>
          <p:nvPr/>
        </p:nvSpPr>
        <p:spPr>
          <a:xfrm>
            <a:off x="496119" y="2746921"/>
            <a:ext cx="318939" cy="318939"/>
          </a:xfrm>
          <a:prstGeom prst="roundRect">
            <a:avLst>
              <a:gd name="adj" fmla="val 66675"/>
            </a:avLst>
          </a:prstGeom>
          <a:solidFill>
            <a:srgbClr val="83792E"/>
          </a:solidFill>
          <a:ln w="4763">
            <a:solidFill>
              <a:srgbClr val="9C9247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49287" y="2773487"/>
            <a:ext cx="212601" cy="2658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2</a:t>
            </a:r>
            <a:endParaRPr lang="en-US" sz="1650" dirty="0"/>
          </a:p>
        </p:txBody>
      </p:sp>
      <p:sp>
        <p:nvSpPr>
          <p:cNvPr id="9" name="Text 7"/>
          <p:cNvSpPr/>
          <p:nvPr/>
        </p:nvSpPr>
        <p:spPr>
          <a:xfrm>
            <a:off x="956816" y="2795588"/>
            <a:ext cx="3435548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"আয়নিক বন্ধন" বলতে ঠিক কোন বলকে বোঝায়?</a:t>
            </a:r>
            <a:endParaRPr lang="en-US" sz="1350" dirty="0"/>
          </a:p>
        </p:txBody>
      </p:sp>
      <p:sp>
        <p:nvSpPr>
          <p:cNvPr id="10" name="Shape 8"/>
          <p:cNvSpPr/>
          <p:nvPr/>
        </p:nvSpPr>
        <p:spPr>
          <a:xfrm>
            <a:off x="4647605" y="1617018"/>
            <a:ext cx="4107135" cy="2564978"/>
          </a:xfrm>
          <a:prstGeom prst="roundRect">
            <a:avLst>
              <a:gd name="adj" fmla="val 13265"/>
            </a:avLst>
          </a:prstGeom>
          <a:solidFill>
            <a:srgbClr val="EEE27D"/>
          </a:solidFill>
          <a:ln/>
        </p:spPr>
      </p:sp>
      <p:sp>
        <p:nvSpPr>
          <p:cNvPr id="11" name="Text 9"/>
          <p:cNvSpPr/>
          <p:nvPr/>
        </p:nvSpPr>
        <p:spPr>
          <a:xfrm>
            <a:off x="4789363" y="1758776"/>
            <a:ext cx="2229222" cy="2262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📚</a:t>
            </a:r>
            <a:r>
              <a:rPr lang="en-US" sz="135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 </a:t>
            </a:r>
            <a:r>
              <a:rPr lang="en-US" sz="1350" dirty="0" smtClean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    </a:t>
            </a:r>
            <a:r>
              <a:rPr lang="en-US" sz="1350" dirty="0" err="1" smtClean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হোমওয়ার্ক</a:t>
            </a:r>
            <a:endParaRPr lang="en-US" sz="1350" dirty="0"/>
          </a:p>
        </p:txBody>
      </p:sp>
      <p:sp>
        <p:nvSpPr>
          <p:cNvPr id="12" name="Text 10"/>
          <p:cNvSpPr/>
          <p:nvPr/>
        </p:nvSpPr>
        <p:spPr>
          <a:xfrm>
            <a:off x="4789363" y="2126754"/>
            <a:ext cx="4280818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b="1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NaCl</a:t>
            </a:r>
            <a:r>
              <a:rPr lang="en-US" sz="11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ও </a:t>
            </a:r>
            <a:r>
              <a:rPr lang="en-US" sz="1100" b="1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MgCl₂</a:t>
            </a:r>
            <a:r>
              <a:rPr lang="en-US" sz="11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এর জন্য: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4789363" y="2481114"/>
            <a:ext cx="3823618" cy="77956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11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আয়নগুলোর নাম ও চিহ্ন লেখো</a:t>
            </a:r>
            <a:endParaRPr lang="en-US" sz="1100" dirty="0"/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11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"ইলেকট্রন কার কাছে যায়" — তার যুক্তি</a:t>
            </a:r>
            <a:endParaRPr lang="en-US" sz="1100" dirty="0"/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11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কমপক্ষে </a:t>
            </a:r>
            <a:r>
              <a:rPr lang="en-US" sz="1100" b="1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৫ লাইনে</a:t>
            </a:r>
            <a:r>
              <a:rPr lang="en-US" sz="11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ব্যাখ্যা লিখে আসো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789363" y="3420145"/>
            <a:ext cx="3823618" cy="602382"/>
          </a:xfrm>
          <a:prstGeom prst="roundRect">
            <a:avLst>
              <a:gd name="adj" fmla="val 35302"/>
            </a:avLst>
          </a:prstGeom>
          <a:solidFill>
            <a:srgbClr val="B6FCB8"/>
          </a:solidFill>
          <a:ln/>
        </p:spPr>
      </p:sp>
      <p:pic>
        <p:nvPicPr>
          <p:cNvPr id="1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122" y="3630439"/>
            <a:ext cx="177180" cy="141759"/>
          </a:xfrm>
          <a:prstGeom prst="rect">
            <a:avLst/>
          </a:prstGeom>
        </p:spPr>
      </p:pic>
      <p:sp>
        <p:nvSpPr>
          <p:cNvPr id="16" name="Text 13"/>
          <p:cNvSpPr/>
          <p:nvPr/>
        </p:nvSpPr>
        <p:spPr>
          <a:xfrm>
            <a:off x="5250061" y="3597325"/>
            <a:ext cx="3678362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পরবর্তী ক্লাসে আলোচনা হবে!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807" y="1614008"/>
            <a:ext cx="4394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/>
              <a:t>ধন্যবাদ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0045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925119" y="1040160"/>
            <a:ext cx="4423544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রাসায়নিক বন্ধন আসলে কী?</a:t>
            </a:r>
            <a:endParaRPr lang="en-US" sz="2750" dirty="0"/>
          </a:p>
        </p:txBody>
      </p:sp>
      <p:sp>
        <p:nvSpPr>
          <p:cNvPr id="4" name="Text 1"/>
          <p:cNvSpPr/>
          <p:nvPr/>
        </p:nvSpPr>
        <p:spPr>
          <a:xfrm>
            <a:off x="3925119" y="1695748"/>
            <a:ext cx="4722763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যখন দুটি বা ততোধিক পরমাণু </a:t>
            </a:r>
            <a:r>
              <a:rPr lang="en-US" sz="1100" b="1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আকর্ষণ বলের মাধ্যমে</a:t>
            </a:r>
            <a:r>
              <a:rPr lang="en-US" sz="11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একে অপরের সাথে যুক্ত হয় — তাকেই </a:t>
            </a:r>
            <a:r>
              <a:rPr lang="en-US" sz="1100" b="1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রাসায়নিক বন্ধন</a:t>
            </a:r>
            <a:r>
              <a:rPr lang="en-US" sz="11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বলে।</a:t>
            </a:r>
            <a:endParaRPr lang="en-US" sz="1100" dirty="0"/>
          </a:p>
        </p:txBody>
      </p:sp>
      <p:sp>
        <p:nvSpPr>
          <p:cNvPr id="5" name="Shape 2"/>
          <p:cNvSpPr/>
          <p:nvPr/>
        </p:nvSpPr>
        <p:spPr>
          <a:xfrm>
            <a:off x="3925119" y="2308845"/>
            <a:ext cx="4722763" cy="826368"/>
          </a:xfrm>
          <a:prstGeom prst="roundRect">
            <a:avLst>
              <a:gd name="adj" fmla="val 25733"/>
            </a:avLst>
          </a:prstGeom>
          <a:solidFill>
            <a:srgbClr val="626C3B"/>
          </a:solidFill>
          <a:ln w="4763">
            <a:solidFill>
              <a:srgbClr val="7B8554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071640" y="2455366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কেন বাঁধে?</a:t>
            </a:r>
            <a:endParaRPr lang="en-US" sz="1350" dirty="0"/>
          </a:p>
        </p:txBody>
      </p:sp>
      <p:sp>
        <p:nvSpPr>
          <p:cNvPr id="7" name="Text 4"/>
          <p:cNvSpPr/>
          <p:nvPr/>
        </p:nvSpPr>
        <p:spPr>
          <a:xfrm>
            <a:off x="4071640" y="2761878"/>
            <a:ext cx="442972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শক্তি কমানো ও স্থিতিশীলতা অর্জনের জন্য পরমাণু বন্ধন গঠন করে</a:t>
            </a:r>
            <a:endParaRPr lang="en-US" sz="1100" dirty="0"/>
          </a:p>
        </p:txBody>
      </p:sp>
      <p:sp>
        <p:nvSpPr>
          <p:cNvPr id="8" name="Shape 5"/>
          <p:cNvSpPr/>
          <p:nvPr/>
        </p:nvSpPr>
        <p:spPr>
          <a:xfrm>
            <a:off x="3925119" y="3276972"/>
            <a:ext cx="4722763" cy="826368"/>
          </a:xfrm>
          <a:prstGeom prst="roundRect">
            <a:avLst>
              <a:gd name="adj" fmla="val 25733"/>
            </a:avLst>
          </a:prstGeom>
          <a:solidFill>
            <a:srgbClr val="83792E"/>
          </a:solidFill>
          <a:ln w="4763">
            <a:solidFill>
              <a:srgbClr val="9C9247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071640" y="3423493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বন্ধনের ধরন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4071640" y="3730005"/>
            <a:ext cx="442972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আয়নিক, সমযোজী ও ধাতব — প্রতিটির গঠন প্রক্রিয়া আলাদা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471115"/>
            <a:ext cx="6548661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পরমাণুর "পরিকল্পনা": অক্টেট ও ডুপ্লেট নিয়ম</a:t>
            </a:r>
            <a:endParaRPr lang="en-US" sz="27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19" y="1432545"/>
            <a:ext cx="5177582" cy="293392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24339" y="1254249"/>
            <a:ext cx="2628230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প্রতিটি পরমাণুর লক্ষ্য: </a:t>
            </a:r>
            <a:r>
              <a:rPr lang="en-US" sz="1100" b="1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নিষ্ক্রিয় গ্যাসের মতো স্থিতিশীল</a:t>
            </a:r>
            <a:r>
              <a:rPr lang="en-US" sz="11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ইলেকট্রন বিন্যাস অর্জন করা।</a:t>
            </a:r>
            <a:endParaRPr lang="en-US" sz="1100" dirty="0"/>
          </a:p>
        </p:txBody>
      </p:sp>
      <p:sp>
        <p:nvSpPr>
          <p:cNvPr id="6" name="Text 2"/>
          <p:cNvSpPr/>
          <p:nvPr/>
        </p:nvSpPr>
        <p:spPr>
          <a:xfrm>
            <a:off x="6242298" y="2028155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ডুপ্লেট নিয়ম (২)</a:t>
            </a:r>
            <a:endParaRPr lang="en-US" sz="1350" dirty="0"/>
          </a:p>
        </p:txBody>
      </p:sp>
      <p:sp>
        <p:nvSpPr>
          <p:cNvPr id="7" name="Text 3"/>
          <p:cNvSpPr/>
          <p:nvPr/>
        </p:nvSpPr>
        <p:spPr>
          <a:xfrm>
            <a:off x="6242298" y="2391370"/>
            <a:ext cx="2249463" cy="68044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হিলিয়ামের মতো প্রথম শক্তিস্তরে ২টি ইলেকট্রন — H, Li, Be এর ক্ষেত্রে প্রযোজ্য</a:t>
            </a:r>
            <a:endParaRPr lang="en-US" sz="1100" dirty="0"/>
          </a:p>
        </p:txBody>
      </p:sp>
      <p:sp>
        <p:nvSpPr>
          <p:cNvPr id="9" name="Text 4"/>
          <p:cNvSpPr/>
          <p:nvPr/>
        </p:nvSpPr>
        <p:spPr>
          <a:xfrm>
            <a:off x="6242298" y="3535189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অক্টেট নিয়ম (৮)</a:t>
            </a:r>
            <a:endParaRPr lang="en-US" sz="1350" dirty="0"/>
          </a:p>
        </p:txBody>
      </p:sp>
      <p:sp>
        <p:nvSpPr>
          <p:cNvPr id="10" name="Text 5"/>
          <p:cNvSpPr/>
          <p:nvPr/>
        </p:nvSpPr>
        <p:spPr>
          <a:xfrm>
            <a:off x="6242298" y="3898404"/>
            <a:ext cx="2249463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নিয়ন/আর্গনের মতো সর্বশেষ শক্তিস্তরে ৮টি ইলেকট্রন — অধিকাংশ মৌলের লক্ষ্য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481161"/>
            <a:ext cx="5264497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ইলেকট্রন আদান-প্রদান: কেন ঘটে?</a:t>
            </a:r>
            <a:endParaRPr lang="en-US" sz="27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100" y="1207666"/>
            <a:ext cx="4787801" cy="2841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510481" y="3275489"/>
            <a:ext cx="1190138" cy="45852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400" dirty="0">
                <a:solidFill>
                  <a:schemeClr val="bg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অধাতু ইলেকট্রন গ্রহণ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4010581" y="3275489"/>
            <a:ext cx="1190138" cy="45852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400" dirty="0">
                <a:solidFill>
                  <a:schemeClr val="bg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ধাতু ইলেকট্রন হারায়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2486226" y="3275489"/>
            <a:ext cx="1190138" cy="45852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400" dirty="0">
                <a:solidFill>
                  <a:schemeClr val="bg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ভ্যালেন্স ইলেকট্রন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496119" y="4208711"/>
            <a:ext cx="8151763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যোজনী ইলেকট্রনগুলো বন্ধনে অংশ নেয়। প্রতিটি পরমাণু চায় তার </a:t>
            </a:r>
            <a:r>
              <a:rPr lang="en-US" sz="1100" b="1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নিকটবর্তী নিষ্ক্রিয় মৌলের</a:t>
            </a:r>
            <a:r>
              <a:rPr lang="en-US" sz="11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ইলেকট্রন বিন্যাস পেতে — এটাই ইলেকট্রন আদান-প্রদানের মূল চালিকাশক্তি।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1303958"/>
            <a:ext cx="4694337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আয়নিক বন্ধনের মূল প্লট টুইস্ট</a:t>
            </a:r>
            <a:endParaRPr lang="en-US" sz="2750" dirty="0"/>
          </a:p>
        </p:txBody>
      </p:sp>
      <p:sp>
        <p:nvSpPr>
          <p:cNvPr id="3" name="Shape 1"/>
          <p:cNvSpPr/>
          <p:nvPr/>
        </p:nvSpPr>
        <p:spPr>
          <a:xfrm>
            <a:off x="394022" y="1959546"/>
            <a:ext cx="4107135" cy="1879922"/>
          </a:xfrm>
          <a:prstGeom prst="roundRect">
            <a:avLst>
              <a:gd name="adj" fmla="val 18099"/>
            </a:avLst>
          </a:prstGeom>
          <a:solidFill>
            <a:srgbClr val="EEE27D"/>
          </a:solidFill>
          <a:ln/>
        </p:spPr>
      </p:sp>
      <p:sp>
        <p:nvSpPr>
          <p:cNvPr id="4" name="Text 2"/>
          <p:cNvSpPr/>
          <p:nvPr/>
        </p:nvSpPr>
        <p:spPr>
          <a:xfrm>
            <a:off x="535781" y="2101304"/>
            <a:ext cx="22292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ধাতু → ইলেকট্রন ছাড়ে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535781" y="2464519"/>
            <a:ext cx="3823618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ধাতু পরমাণু সহজেই তার যোজনী ইলেকট্রন ত্যাগ করে </a:t>
            </a:r>
            <a:r>
              <a:rPr lang="en-US" sz="1100" b="1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ধনাত্মক আয়ন (ক্যাটায়ন)</a:t>
            </a:r>
            <a:r>
              <a:rPr lang="en-US" sz="11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এ পরিণত হয়।</a:t>
            </a:r>
            <a:endParaRPr lang="en-US" sz="1100" dirty="0"/>
          </a:p>
        </p:txBody>
      </p:sp>
      <p:sp>
        <p:nvSpPr>
          <p:cNvPr id="6" name="Shape 4"/>
          <p:cNvSpPr/>
          <p:nvPr/>
        </p:nvSpPr>
        <p:spPr>
          <a:xfrm>
            <a:off x="535781" y="3077617"/>
            <a:ext cx="3823618" cy="602382"/>
          </a:xfrm>
          <a:prstGeom prst="roundRect">
            <a:avLst>
              <a:gd name="adj" fmla="val 35302"/>
            </a:avLst>
          </a:prstGeom>
          <a:solidFill>
            <a:srgbClr val="DFE4CE"/>
          </a:solidFill>
          <a:ln/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40" y="3287911"/>
            <a:ext cx="177180" cy="141759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996479" y="3254797"/>
            <a:ext cx="3678362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উদাহরণ: Na → Na⁺ + e⁻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4749701" y="2101304"/>
            <a:ext cx="22292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অধাতু → ইলেকট্রন নেয়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4749701" y="2464519"/>
            <a:ext cx="3902943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অধাতু পরমাণু ইলেকট্রন গ্রহণ করে </a:t>
            </a:r>
            <a:r>
              <a:rPr lang="en-US" sz="1100" b="1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ঋণাত্মক আয়ন (অ্যানায়ন)</a:t>
            </a:r>
            <a:r>
              <a:rPr lang="en-US" sz="11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এ পরিণত হয়।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4749701" y="3077617"/>
            <a:ext cx="3902943" cy="602382"/>
          </a:xfrm>
          <a:prstGeom prst="roundRect">
            <a:avLst>
              <a:gd name="adj" fmla="val 35302"/>
            </a:avLst>
          </a:prstGeom>
          <a:solidFill>
            <a:srgbClr val="DFE4CE"/>
          </a:solidFill>
          <a:ln/>
        </p:spPr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460" y="3287911"/>
            <a:ext cx="177180" cy="141759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5210398" y="3254797"/>
            <a:ext cx="3757687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উদাহরণ: Cl + e⁻ → Cl⁻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0045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925119" y="746596"/>
            <a:ext cx="4722763" cy="88597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NaCl গল্প: ইলেকট্রন কার কাছে যায়?</a:t>
            </a:r>
            <a:endParaRPr lang="en-US" sz="27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5119" y="1845171"/>
            <a:ext cx="708794" cy="85055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775671" y="1986930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Na পরমাণু</a:t>
            </a:r>
            <a:endParaRPr lang="en-US" sz="1350" dirty="0"/>
          </a:p>
        </p:txBody>
      </p:sp>
      <p:sp>
        <p:nvSpPr>
          <p:cNvPr id="6" name="Text 2"/>
          <p:cNvSpPr/>
          <p:nvPr/>
        </p:nvSpPr>
        <p:spPr>
          <a:xfrm>
            <a:off x="4775671" y="2293441"/>
            <a:ext cx="387221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ইলেকট্রন বিন্যাস: 2,8,1 — ১টি ইলেকট্রন ত্যাগ করে</a:t>
            </a:r>
            <a:endParaRPr lang="en-US" sz="11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5119" y="2695724"/>
            <a:ext cx="708794" cy="85055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75671" y="2837483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Na⁺ ক্যাটায়ন</a:t>
            </a:r>
            <a:endParaRPr lang="en-US" sz="1350" dirty="0"/>
          </a:p>
        </p:txBody>
      </p:sp>
      <p:sp>
        <p:nvSpPr>
          <p:cNvPr id="9" name="Text 4"/>
          <p:cNvSpPr/>
          <p:nvPr/>
        </p:nvSpPr>
        <p:spPr>
          <a:xfrm>
            <a:off x="4775671" y="3143994"/>
            <a:ext cx="387221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ইলেকট্রন বিন্যাস: 2,8 — নিয়নের মতো স্থিতিশীল</a:t>
            </a:r>
            <a:endParaRPr lang="en-US" sz="11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5119" y="3546277"/>
            <a:ext cx="708794" cy="85055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4775671" y="3688035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Cl⁻ অ্যানায়ন</a:t>
            </a:r>
            <a:endParaRPr lang="en-US" sz="1350" dirty="0"/>
          </a:p>
        </p:txBody>
      </p:sp>
      <p:sp>
        <p:nvSpPr>
          <p:cNvPr id="12" name="Text 6"/>
          <p:cNvSpPr/>
          <p:nvPr/>
        </p:nvSpPr>
        <p:spPr>
          <a:xfrm>
            <a:off x="4775671" y="3994547"/>
            <a:ext cx="387221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Cl ইলেকট্রন গ্রহণ করে 2,8,8 — আর্গনের মতো স্থিতিশীল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471115"/>
            <a:ext cx="6475661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ম্যাচ-মেকিং: কুলম্ব আকর্ষণই আয়নিক বন্ধন</a:t>
            </a:r>
            <a:endParaRPr lang="en-US" sz="27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19" y="1432545"/>
            <a:ext cx="5177582" cy="293392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24339" y="1254249"/>
            <a:ext cx="2628230" cy="68044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Na⁺ ও Cl⁻ এর মধ্যকার </a:t>
            </a:r>
            <a:r>
              <a:rPr lang="en-US" sz="1100" b="1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স্থির বৈদ্যুতিক আকর্ষণ</a:t>
            </a:r>
            <a:r>
              <a:rPr lang="en-US" sz="11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— এই বলই হলো </a:t>
            </a:r>
            <a:r>
              <a:rPr lang="en-US" sz="1100" b="1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আয়নিক বা তড়িৎযোজী বন্ধন</a:t>
            </a:r>
            <a:r>
              <a:rPr lang="en-US" sz="11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।</a:t>
            </a:r>
            <a:endParaRPr lang="en-US" sz="1100" dirty="0"/>
          </a:p>
        </p:txBody>
      </p:sp>
      <p:sp>
        <p:nvSpPr>
          <p:cNvPr id="5" name="Shape 2"/>
          <p:cNvSpPr/>
          <p:nvPr/>
        </p:nvSpPr>
        <p:spPr>
          <a:xfrm>
            <a:off x="6024339" y="2094161"/>
            <a:ext cx="2628230" cy="1138461"/>
          </a:xfrm>
          <a:prstGeom prst="roundRect">
            <a:avLst>
              <a:gd name="adj" fmla="val 18679"/>
            </a:avLst>
          </a:prstGeom>
          <a:solidFill>
            <a:srgbClr val="F6EBD4"/>
          </a:solidFill>
          <a:ln w="19050">
            <a:solidFill>
              <a:srgbClr val="626C3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185148" y="2254969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কুলম্বের সূত্র</a:t>
            </a:r>
            <a:endParaRPr lang="en-US" sz="1350" dirty="0"/>
          </a:p>
        </p:txBody>
      </p:sp>
      <p:sp>
        <p:nvSpPr>
          <p:cNvPr id="7" name="Text 4"/>
          <p:cNvSpPr/>
          <p:nvPr/>
        </p:nvSpPr>
        <p:spPr>
          <a:xfrm>
            <a:off x="6185148" y="2618184"/>
            <a:ext cx="2306613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আকর্ষণ বল ∝ (আধানের গুণফল) ÷ (দূরত্ব)²</a:t>
            </a:r>
            <a:endParaRPr lang="en-US" sz="1100" dirty="0"/>
          </a:p>
        </p:txBody>
      </p:sp>
      <p:sp>
        <p:nvSpPr>
          <p:cNvPr id="8" name="Shape 5"/>
          <p:cNvSpPr/>
          <p:nvPr/>
        </p:nvSpPr>
        <p:spPr>
          <a:xfrm>
            <a:off x="6024339" y="3374380"/>
            <a:ext cx="2628230" cy="1138461"/>
          </a:xfrm>
          <a:prstGeom prst="roundRect">
            <a:avLst>
              <a:gd name="adj" fmla="val 18679"/>
            </a:avLst>
          </a:prstGeom>
          <a:solidFill>
            <a:srgbClr val="F6EBD4"/>
          </a:solidFill>
          <a:ln w="19050">
            <a:solidFill>
              <a:srgbClr val="83792E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6185148" y="3535189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ফলাফল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6185148" y="3898404"/>
            <a:ext cx="2306613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বিপরীত আধান = প্রবল আকর্ষণ = দৃঢ় স্ফটিক জালক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1181695"/>
            <a:ext cx="5483498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কারা সাধারণত আয়নিক বন্ধন করে?</a:t>
            </a:r>
            <a:endParaRPr lang="en-US" sz="2750" dirty="0"/>
          </a:p>
        </p:txBody>
      </p:sp>
      <p:sp>
        <p:nvSpPr>
          <p:cNvPr id="4" name="Text 1"/>
          <p:cNvSpPr/>
          <p:nvPr/>
        </p:nvSpPr>
        <p:spPr>
          <a:xfrm>
            <a:off x="496119" y="2439739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ধাতু (গ্রুপ ১–২)</a:t>
            </a:r>
            <a:endParaRPr lang="en-US" sz="1350" dirty="0"/>
          </a:p>
        </p:txBody>
      </p:sp>
      <p:sp>
        <p:nvSpPr>
          <p:cNvPr id="5" name="Text 2"/>
          <p:cNvSpPr/>
          <p:nvPr/>
        </p:nvSpPr>
        <p:spPr>
          <a:xfrm>
            <a:off x="496119" y="2746251"/>
            <a:ext cx="2599134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Na, K, Mg, Ca — সহজে ইলেকট্রন ত্যাগ করে ক্যাটায়ন গঠন করে</a:t>
            </a:r>
            <a:endParaRPr lang="en-US" sz="1100" dirty="0"/>
          </a:p>
        </p:txBody>
      </p:sp>
      <p:sp>
        <p:nvSpPr>
          <p:cNvPr id="7" name="Text 3"/>
          <p:cNvSpPr/>
          <p:nvPr/>
        </p:nvSpPr>
        <p:spPr>
          <a:xfrm>
            <a:off x="3272433" y="2439739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অধাতু (গ্রুপ ১৬–১৭)</a:t>
            </a:r>
            <a:endParaRPr lang="en-US" sz="1350" dirty="0"/>
          </a:p>
        </p:txBody>
      </p:sp>
      <p:sp>
        <p:nvSpPr>
          <p:cNvPr id="8" name="Text 4"/>
          <p:cNvSpPr/>
          <p:nvPr/>
        </p:nvSpPr>
        <p:spPr>
          <a:xfrm>
            <a:off x="3272433" y="2746251"/>
            <a:ext cx="2599134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Cl, Br, O, S — ইলেকট্রন গ্রহণে দক্ষ, অ্যানায়ন গঠন করে</a:t>
            </a:r>
            <a:endParaRPr lang="en-US" sz="1100" dirty="0"/>
          </a:p>
        </p:txBody>
      </p:sp>
      <p:sp>
        <p:nvSpPr>
          <p:cNvPr id="10" name="Text 5"/>
          <p:cNvSpPr/>
          <p:nvPr/>
        </p:nvSpPr>
        <p:spPr>
          <a:xfrm>
            <a:off x="6048747" y="2439739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ব্যতিক্রম</a:t>
            </a:r>
            <a:endParaRPr lang="en-US" sz="1350" dirty="0"/>
          </a:p>
        </p:txBody>
      </p:sp>
      <p:sp>
        <p:nvSpPr>
          <p:cNvPr id="11" name="Text 6"/>
          <p:cNvSpPr/>
          <p:nvPr/>
        </p:nvSpPr>
        <p:spPr>
          <a:xfrm>
            <a:off x="6048747" y="2746251"/>
            <a:ext cx="2599134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AlCl₃ এর মতো যৌগে আয়নিক-সমযোজী মিশ্র চরিত্র দেখা যায়</a:t>
            </a:r>
            <a:endParaRPr lang="en-US" sz="1100" dirty="0"/>
          </a:p>
        </p:txBody>
      </p:sp>
      <p:sp>
        <p:nvSpPr>
          <p:cNvPr id="12" name="Shape 7"/>
          <p:cNvSpPr/>
          <p:nvPr/>
        </p:nvSpPr>
        <p:spPr>
          <a:xfrm>
            <a:off x="496119" y="3359348"/>
            <a:ext cx="8151763" cy="602382"/>
          </a:xfrm>
          <a:prstGeom prst="roundRect">
            <a:avLst>
              <a:gd name="adj" fmla="val 35302"/>
            </a:avLst>
          </a:prstGeom>
          <a:solidFill>
            <a:srgbClr val="B6D6FC"/>
          </a:solidFill>
          <a:ln/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77" y="3569643"/>
            <a:ext cx="177180" cy="141759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956816" y="3536528"/>
            <a:ext cx="8006507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স্বর্ণসূত্র:</a:t>
            </a:r>
            <a:r>
              <a:rPr lang="en-US" sz="1100" dirty="0">
                <a:solidFill>
                  <a:srgbClr val="000000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গ্রুপ ১-২ এর ধাতু + গ্রুপ ১৬-১৭ এর অধাতু → সাধারণত আয়নিক বন্ধন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630808"/>
            <a:ext cx="5734720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আয়নিক যৌগের চারটি বড় "ফলাফল"</a:t>
            </a:r>
            <a:endParaRPr lang="en-US" sz="2750" dirty="0"/>
          </a:p>
        </p:txBody>
      </p:sp>
      <p:sp>
        <p:nvSpPr>
          <p:cNvPr id="3" name="Shape 1"/>
          <p:cNvSpPr/>
          <p:nvPr/>
        </p:nvSpPr>
        <p:spPr>
          <a:xfrm>
            <a:off x="496119" y="1357313"/>
            <a:ext cx="4004965" cy="1393403"/>
          </a:xfrm>
          <a:prstGeom prst="roundRect">
            <a:avLst>
              <a:gd name="adj" fmla="val 15261"/>
            </a:avLst>
          </a:prstGeom>
          <a:solidFill>
            <a:srgbClr val="626C3B"/>
          </a:solidFill>
          <a:ln w="4763">
            <a:solidFill>
              <a:srgbClr val="626C3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642640" y="1503834"/>
            <a:ext cx="425276" cy="425276"/>
          </a:xfrm>
          <a:prstGeom prst="roundRect">
            <a:avLst>
              <a:gd name="adj" fmla="val 13436988"/>
            </a:avLst>
          </a:prstGeom>
          <a:solidFill>
            <a:srgbClr val="626C3B"/>
          </a:solidFill>
          <a:ln/>
        </p:spPr>
      </p:sp>
      <p:sp>
        <p:nvSpPr>
          <p:cNvPr id="6" name="Text 3"/>
          <p:cNvSpPr/>
          <p:nvPr/>
        </p:nvSpPr>
        <p:spPr>
          <a:xfrm>
            <a:off x="642640" y="2070869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উচ্চ গলনাঙ্ক ও স্ফুটনাঙ্ক</a:t>
            </a:r>
            <a:endParaRPr lang="en-US" sz="1350" dirty="0"/>
          </a:p>
        </p:txBody>
      </p:sp>
      <p:sp>
        <p:nvSpPr>
          <p:cNvPr id="7" name="Text 4"/>
          <p:cNvSpPr/>
          <p:nvPr/>
        </p:nvSpPr>
        <p:spPr>
          <a:xfrm>
            <a:off x="642640" y="2377380"/>
            <a:ext cx="3711922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দৃঢ় জালক গঠনের কারণে গলতে ও বাষ্পীভূত হতে প্রচুর শক্তি লাগে</a:t>
            </a:r>
            <a:endParaRPr lang="en-US" sz="1100" dirty="0"/>
          </a:p>
        </p:txBody>
      </p:sp>
      <p:sp>
        <p:nvSpPr>
          <p:cNvPr id="8" name="Shape 5"/>
          <p:cNvSpPr/>
          <p:nvPr/>
        </p:nvSpPr>
        <p:spPr>
          <a:xfrm>
            <a:off x="4642842" y="1357313"/>
            <a:ext cx="4005039" cy="1393403"/>
          </a:xfrm>
          <a:prstGeom prst="roundRect">
            <a:avLst>
              <a:gd name="adj" fmla="val 15261"/>
            </a:avLst>
          </a:prstGeom>
          <a:solidFill>
            <a:srgbClr val="626C3B"/>
          </a:solidFill>
          <a:ln w="4763">
            <a:solidFill>
              <a:srgbClr val="83792E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4789363" y="2070869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তড়িৎ পরিবাহিতা</a:t>
            </a:r>
            <a:endParaRPr lang="en-US" sz="1350" dirty="0"/>
          </a:p>
        </p:txBody>
      </p:sp>
      <p:sp>
        <p:nvSpPr>
          <p:cNvPr id="12" name="Text 8"/>
          <p:cNvSpPr/>
          <p:nvPr/>
        </p:nvSpPr>
        <p:spPr>
          <a:xfrm>
            <a:off x="4789363" y="2377380"/>
            <a:ext cx="3711997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শুষ্ক অবস্থায় কম, কিন্তু গলিত বা জলীয় দ্রবণে আয়ন চলাচল করে</a:t>
            </a:r>
            <a:endParaRPr lang="en-US" sz="1100" dirty="0"/>
          </a:p>
        </p:txBody>
      </p:sp>
      <p:sp>
        <p:nvSpPr>
          <p:cNvPr id="13" name="Shape 9"/>
          <p:cNvSpPr/>
          <p:nvPr/>
        </p:nvSpPr>
        <p:spPr>
          <a:xfrm>
            <a:off x="496119" y="2892475"/>
            <a:ext cx="4004965" cy="1620217"/>
          </a:xfrm>
          <a:prstGeom prst="roundRect">
            <a:avLst>
              <a:gd name="adj" fmla="val 13125"/>
            </a:avLst>
          </a:prstGeom>
          <a:solidFill>
            <a:srgbClr val="626C3B"/>
          </a:solidFill>
          <a:ln w="4763">
            <a:solidFill>
              <a:srgbClr val="E8AF3B"/>
            </a:solidFill>
            <a:prstDash val="solid"/>
          </a:ln>
        </p:spPr>
      </p:sp>
      <p:sp>
        <p:nvSpPr>
          <p:cNvPr id="14" name="Shape 10"/>
          <p:cNvSpPr/>
          <p:nvPr/>
        </p:nvSpPr>
        <p:spPr>
          <a:xfrm>
            <a:off x="642640" y="3038996"/>
            <a:ext cx="425276" cy="425276"/>
          </a:xfrm>
          <a:prstGeom prst="roundRect">
            <a:avLst>
              <a:gd name="adj" fmla="val 13436988"/>
            </a:avLst>
          </a:prstGeom>
          <a:solidFill>
            <a:srgbClr val="E8AF3B"/>
          </a:solidFill>
          <a:ln/>
        </p:spPr>
      </p:sp>
      <p:sp>
        <p:nvSpPr>
          <p:cNvPr id="16" name="Text 11"/>
          <p:cNvSpPr/>
          <p:nvPr/>
        </p:nvSpPr>
        <p:spPr>
          <a:xfrm>
            <a:off x="642640" y="3606031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পোলার দ্রাবকে দ্রাব্যতা</a:t>
            </a:r>
            <a:endParaRPr lang="en-US" sz="1350" dirty="0"/>
          </a:p>
        </p:txBody>
      </p:sp>
      <p:sp>
        <p:nvSpPr>
          <p:cNvPr id="17" name="Text 12"/>
          <p:cNvSpPr/>
          <p:nvPr/>
        </p:nvSpPr>
        <p:spPr>
          <a:xfrm>
            <a:off x="642640" y="3912543"/>
            <a:ext cx="3711922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জলের মতো পোলার দ্রাবকে সহজে দ্রবীভূত হয়</a:t>
            </a:r>
            <a:endParaRPr lang="en-US" sz="1100" dirty="0"/>
          </a:p>
        </p:txBody>
      </p:sp>
      <p:sp>
        <p:nvSpPr>
          <p:cNvPr id="18" name="Shape 13"/>
          <p:cNvSpPr/>
          <p:nvPr/>
        </p:nvSpPr>
        <p:spPr>
          <a:xfrm>
            <a:off x="4642842" y="2892475"/>
            <a:ext cx="4005039" cy="1620217"/>
          </a:xfrm>
          <a:prstGeom prst="roundRect">
            <a:avLst>
              <a:gd name="adj" fmla="val 13125"/>
            </a:avLst>
          </a:prstGeom>
          <a:solidFill>
            <a:srgbClr val="626C3B"/>
          </a:solidFill>
          <a:ln w="4763">
            <a:solidFill>
              <a:srgbClr val="CC914D"/>
            </a:solidFill>
            <a:prstDash val="solid"/>
          </a:ln>
        </p:spPr>
      </p:sp>
      <p:sp>
        <p:nvSpPr>
          <p:cNvPr id="19" name="Shape 14"/>
          <p:cNvSpPr/>
          <p:nvPr/>
        </p:nvSpPr>
        <p:spPr>
          <a:xfrm>
            <a:off x="4789363" y="3038996"/>
            <a:ext cx="425276" cy="425276"/>
          </a:xfrm>
          <a:prstGeom prst="roundRect">
            <a:avLst>
              <a:gd name="adj" fmla="val 13436988"/>
            </a:avLst>
          </a:prstGeom>
          <a:solidFill>
            <a:srgbClr val="CC914D"/>
          </a:solidFill>
          <a:ln/>
        </p:spPr>
      </p:sp>
      <p:sp>
        <p:nvSpPr>
          <p:cNvPr id="21" name="Text 15"/>
          <p:cNvSpPr/>
          <p:nvPr/>
        </p:nvSpPr>
        <p:spPr>
          <a:xfrm>
            <a:off x="4789363" y="3606031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বর্ণালি ও রঙ</a:t>
            </a:r>
            <a:endParaRPr lang="en-US" sz="1350" dirty="0"/>
          </a:p>
        </p:txBody>
      </p:sp>
      <p:sp>
        <p:nvSpPr>
          <p:cNvPr id="22" name="Text 16"/>
          <p:cNvSpPr/>
          <p:nvPr/>
        </p:nvSpPr>
        <p:spPr>
          <a:xfrm>
            <a:off x="4789363" y="3912543"/>
            <a:ext cx="3711997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আয়নের প্রকৃতির উপর নির্ভর করে যৌগের রঙ ও বর্ণালি পরিবর্তিত হয়</a:t>
            </a:r>
            <a:endParaRPr lang="en-US" sz="1100" dirty="0"/>
          </a:p>
        </p:txBody>
      </p:sp>
      <p:sp>
        <p:nvSpPr>
          <p:cNvPr id="23" name="Shape 10"/>
          <p:cNvSpPr/>
          <p:nvPr/>
        </p:nvSpPr>
        <p:spPr>
          <a:xfrm>
            <a:off x="642640" y="1503834"/>
            <a:ext cx="425276" cy="425276"/>
          </a:xfrm>
          <a:prstGeom prst="roundRect">
            <a:avLst>
              <a:gd name="adj" fmla="val 13436988"/>
            </a:avLst>
          </a:prstGeom>
          <a:solidFill>
            <a:srgbClr val="E8AF3B"/>
          </a:solidFill>
          <a:ln/>
        </p:spPr>
      </p:sp>
      <p:sp>
        <p:nvSpPr>
          <p:cNvPr id="24" name="Shape 10"/>
          <p:cNvSpPr/>
          <p:nvPr/>
        </p:nvSpPr>
        <p:spPr>
          <a:xfrm>
            <a:off x="4789363" y="1503834"/>
            <a:ext cx="425276" cy="425276"/>
          </a:xfrm>
          <a:prstGeom prst="roundRect">
            <a:avLst>
              <a:gd name="adj" fmla="val 13436988"/>
            </a:avLst>
          </a:prstGeom>
          <a:solidFill>
            <a:srgbClr val="E8AF3B"/>
          </a:solidFill>
          <a:ln/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523</Words>
  <Application>Microsoft Office PowerPoint</Application>
  <PresentationFormat>On-screen Show (16:9)</PresentationFormat>
  <Paragraphs>85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Brygada 1918 SemiBold</vt:lpstr>
      <vt:lpstr>Calibri</vt:lpstr>
      <vt:lpstr>Brygada 1918</vt:lpstr>
      <vt:lpstr>Nikosh</vt:lpstr>
      <vt:lpstr>Raleway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</cp:revision>
  <dcterms:created xsi:type="dcterms:W3CDTF">2026-06-04T14:37:50Z</dcterms:created>
  <dcterms:modified xsi:type="dcterms:W3CDTF">2026-06-04T15:15:15Z</dcterms:modified>
</cp:coreProperties>
</file>