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66" r:id="rId2"/>
    <p:sldId id="256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8" r:id="rId12"/>
  </p:sldIdLst>
  <p:sldSz cx="12192000" cy="6858000"/>
  <p:notesSz cx="6858000" cy="9144000"/>
  <p:embeddedFontLst>
    <p:embeddedFont>
      <p:font typeface="SolaimanLipi" panose="03000609000000000000" pitchFamily="65" charset="0"/>
      <p:regular r:id="rId14"/>
    </p:embeddedFont>
    <p:embeddedFont>
      <p:font typeface="Hind Siliguri SemiBold" panose="020B0604020202020204" charset="0"/>
      <p:regular r:id="rId15"/>
      <p:bold r:id="rId16"/>
    </p:embeddedFont>
    <p:embeddedFont>
      <p:font typeface="Hind Siliguri" panose="020B0604020202020204" charset="0"/>
      <p:regular r:id="rId17"/>
      <p:bold r:id="rId18"/>
    </p:embeddedFont>
    <p:embeddedFont>
      <p:font typeface="Hind Siliguri Medium" panose="020B0604020202020204" charset="0"/>
      <p:regular r:id="rId19"/>
      <p:bold r:id="rId20"/>
    </p:embeddedFont>
    <p:embeddedFont>
      <p:font typeface="Noto Serif Bengali SemiBold" panose="020B0604020202020204" charset="0"/>
      <p:regular r:id="rId21"/>
      <p:bold r:id="rId22"/>
    </p:embeddedFont>
    <p:embeddedFont>
      <p:font typeface="Poppins" panose="00000500000000000000" pitchFamily="2" charset="0"/>
      <p:regular r:id="rId23"/>
      <p:bold r:id="rId24"/>
      <p:italic r:id="rId25"/>
      <p:boldItalic r:id="rId26"/>
    </p:embeddedFont>
    <p:embeddedFont>
      <p:font typeface="Noto Serif Bengali" panose="020B0604020202020204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font" Target="fonts/font19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9376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5160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8775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12192000" cy="142875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1595437" y="2369641"/>
            <a:ext cx="9001125" cy="98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375" b="1" i="0" u="none" strike="noStrike" cap="none">
                <a:solidFill>
                  <a:srgbClr val="1E293B"/>
                </a:solidFill>
                <a:latin typeface="SolaimanLipi" panose="03000609000000000000" pitchFamily="65" charset="0"/>
                <a:ea typeface="Poppins"/>
                <a:cs typeface="SolaimanLipi" panose="03000609000000000000" pitchFamily="65" charset="0"/>
                <a:sym typeface="Poppins"/>
              </a:rPr>
              <a:t>আজকের ক্লাসে </a:t>
            </a:r>
            <a:r>
              <a:rPr lang="en-US" sz="6375" b="1" i="0" u="none" strike="noStrike" cap="none">
                <a:solidFill>
                  <a:srgbClr val="3B82F6"/>
                </a:solidFill>
                <a:latin typeface="SolaimanLipi" panose="03000609000000000000" pitchFamily="65" charset="0"/>
                <a:ea typeface="Poppins"/>
                <a:cs typeface="SolaimanLipi" panose="03000609000000000000" pitchFamily="65" charset="0"/>
                <a:sym typeface="Poppins"/>
              </a:rPr>
              <a:t>স্বাগতম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809750" y="3893641"/>
            <a:ext cx="85725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64748B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আমাদের শিক্ষা ও শেখার এই যাত্রায় তোমাদের সবাইকে পেয়ে আমরা অত্যন্ত আনন্দিত। চলো, নতুন কিছু শিখি!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624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9525"/>
            <a:ext cx="12192000" cy="683895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0" y="9525"/>
            <a:ext cx="12192000" cy="683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4248150" y="2290911"/>
            <a:ext cx="3695700" cy="406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A7F3D0"/>
                </a:solidFill>
                <a:latin typeface="SolaimanLipi" panose="03000609000000000000" pitchFamily="65" charset="0"/>
                <a:ea typeface="Hind Siliguri SemiBold"/>
                <a:cs typeface="SolaimanLipi" panose="03000609000000000000" pitchFamily="65" charset="0"/>
                <a:sym typeface="Hind Siliguri SemiBold"/>
              </a:rPr>
              <a:t>ইসলাম শিক্ষা | ষষ্ঠ শ্রেণি (দ্বিতীয় অধ্যায়)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4472515" y="2768947"/>
            <a:ext cx="3246968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 err="1">
                <a:solidFill>
                  <a:srgbClr val="FFFFFF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পাঠ</a:t>
            </a:r>
            <a:r>
              <a:rPr lang="en-US" sz="4800" b="1" i="0" u="none" strike="noStrike" cap="none" dirty="0">
                <a:solidFill>
                  <a:srgbClr val="FFFFFF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 ১: </a:t>
            </a:r>
            <a:r>
              <a:rPr lang="en-US" sz="4800" b="1" i="0" u="none" strike="noStrike" cap="none" dirty="0" err="1">
                <a:solidFill>
                  <a:srgbClr val="FFFFFF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ইবাদত</a:t>
            </a:r>
            <a:endParaRPr sz="1200" dirty="0"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4155646" y="4170176"/>
            <a:ext cx="3880705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 dirty="0" err="1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ইবাদতের</a:t>
            </a:r>
            <a:r>
              <a:rPr lang="en-US" sz="1950" b="0" i="0" u="none" strike="noStrike" cap="none" dirty="0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 </a:t>
            </a:r>
            <a:r>
              <a:rPr lang="en-US" sz="1950" b="0" i="0" u="none" strike="noStrike" cap="none" dirty="0" err="1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মৌলিক</a:t>
            </a:r>
            <a:r>
              <a:rPr lang="en-US" sz="1950" b="0" i="0" u="none" strike="noStrike" cap="none" dirty="0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 </a:t>
            </a:r>
            <a:r>
              <a:rPr lang="en-US" sz="1950" b="0" i="0" u="none" strike="noStrike" cap="none" dirty="0" err="1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ধারণা</a:t>
            </a:r>
            <a:r>
              <a:rPr lang="en-US" sz="1950" b="0" i="0" u="none" strike="noStrike" cap="none" dirty="0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 ও </a:t>
            </a:r>
            <a:r>
              <a:rPr lang="en-US" sz="1950" b="0" i="0" u="none" strike="noStrike" cap="none" dirty="0" err="1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এর</a:t>
            </a:r>
            <a:r>
              <a:rPr lang="en-US" sz="1950" b="0" i="0" u="none" strike="noStrike" cap="none" dirty="0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 </a:t>
            </a:r>
            <a:r>
              <a:rPr lang="en-US" sz="1950" b="0" i="0" u="none" strike="noStrike" cap="none" dirty="0" err="1">
                <a:solidFill>
                  <a:srgbClr val="FEF08A"/>
                </a:solidFill>
                <a:latin typeface="SolaimanLipi" panose="03000609000000000000" pitchFamily="65" charset="0"/>
                <a:ea typeface="Hind Siliguri Medium"/>
                <a:cs typeface="SolaimanLipi" panose="03000609000000000000" pitchFamily="65" charset="0"/>
                <a:sym typeface="Hind Siliguri Medium"/>
              </a:rPr>
              <a:t>তাৎপর্য</a:t>
            </a:r>
            <a:endParaRPr dirty="0"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4357687" y="4018508"/>
            <a:ext cx="3476625" cy="9525"/>
          </a:xfrm>
          <a:prstGeom prst="rect">
            <a:avLst/>
          </a:prstGeom>
          <a:solidFill>
            <a:srgbClr val="FEF08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39500" y="-476250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762000" y="5238750"/>
            <a:ext cx="2381250" cy="238125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 txBox="1"/>
          <p:nvPr/>
        </p:nvSpPr>
        <p:spPr>
          <a:xfrm>
            <a:off x="6346946" y="1913709"/>
            <a:ext cx="2962275" cy="689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 SemiBold"/>
              </a:rPr>
              <a:t>শিক্ষক</a:t>
            </a:r>
            <a:r>
              <a:rPr lang="en-US" sz="28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 SemiBold"/>
              </a:rPr>
              <a:t> </a:t>
            </a:r>
            <a:r>
              <a:rPr lang="en-US" sz="28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 SemiBold"/>
              </a:rPr>
              <a:t>পরিচিতি</a:t>
            </a:r>
            <a:endParaRPr sz="2400" dirty="0">
              <a:latin typeface="SolaimanLipi" pitchFamily="66" charset="0"/>
              <a:cs typeface="SolaimanLipi" pitchFamily="66" charset="0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3756794" y="2806086"/>
            <a:ext cx="8142580" cy="86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625" b="1" i="0" u="none" strike="noStrike" cap="none" dirty="0" err="1" smtClean="0">
                <a:solidFill>
                  <a:srgbClr val="FFFFFF"/>
                </a:solidFill>
                <a:latin typeface="SolaimanLipi" pitchFamily="66" charset="0"/>
                <a:ea typeface="Noto Serif Bengali"/>
                <a:cs typeface="SolaimanLipi" pitchFamily="66" charset="0"/>
                <a:sym typeface="Noto Serif Bengali"/>
              </a:rPr>
              <a:t>মোঃ</a:t>
            </a:r>
            <a:r>
              <a:rPr lang="en-US" sz="5625" b="1" i="0" u="none" strike="noStrike" cap="none" dirty="0" smtClean="0">
                <a:solidFill>
                  <a:srgbClr val="FFFFFF"/>
                </a:solidFill>
                <a:latin typeface="SolaimanLipi" pitchFamily="66" charset="0"/>
                <a:ea typeface="Noto Serif Bengali"/>
                <a:cs typeface="SolaimanLipi" pitchFamily="66" charset="0"/>
                <a:sym typeface="Noto Serif Bengali"/>
              </a:rPr>
              <a:t> </a:t>
            </a:r>
            <a:r>
              <a:rPr lang="en-US" sz="5625" b="1" i="0" u="none" strike="noStrike" cap="none" dirty="0" err="1" smtClean="0">
                <a:solidFill>
                  <a:srgbClr val="FFFFFF"/>
                </a:solidFill>
                <a:latin typeface="SolaimanLipi" pitchFamily="66" charset="0"/>
                <a:ea typeface="Noto Serif Bengali"/>
                <a:cs typeface="SolaimanLipi" pitchFamily="66" charset="0"/>
                <a:sym typeface="Noto Serif Bengali"/>
              </a:rPr>
              <a:t>মিজানুর</a:t>
            </a:r>
            <a:r>
              <a:rPr lang="en-US" sz="5625" b="1" i="0" u="none" strike="noStrike" cap="none" dirty="0" smtClean="0">
                <a:solidFill>
                  <a:srgbClr val="FFFFFF"/>
                </a:solidFill>
                <a:latin typeface="SolaimanLipi" pitchFamily="66" charset="0"/>
                <a:ea typeface="Noto Serif Bengali"/>
                <a:cs typeface="SolaimanLipi" pitchFamily="66" charset="0"/>
                <a:sym typeface="Noto Serif Bengali"/>
              </a:rPr>
              <a:t> </a:t>
            </a:r>
            <a:r>
              <a:rPr lang="en-US" sz="5625" b="1" i="0" u="none" strike="noStrike" cap="none" dirty="0" err="1" smtClean="0">
                <a:solidFill>
                  <a:srgbClr val="FFFFFF"/>
                </a:solidFill>
                <a:latin typeface="SolaimanLipi" pitchFamily="66" charset="0"/>
                <a:ea typeface="Noto Serif Bengali"/>
                <a:cs typeface="SolaimanLipi" pitchFamily="66" charset="0"/>
                <a:sym typeface="Noto Serif Bengali"/>
              </a:rPr>
              <a:t>রহমান</a:t>
            </a:r>
            <a:endParaRPr dirty="0">
              <a:latin typeface="SolaimanLipi" pitchFamily="66" charset="0"/>
              <a:cs typeface="SolaimanLipi" pitchFamily="66" charset="0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4899184" y="3761422"/>
            <a:ext cx="5857800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সহকারী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শিক্ষক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(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ইসলাম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শিক্ষা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নারিকেলী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উচ্চ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বিদ্যালয়</a:t>
            </a:r>
            <a:endParaRPr lang="en-US" sz="2400" dirty="0" smtClean="0">
              <a:solidFill>
                <a:srgbClr val="FEF08A"/>
              </a:solidFill>
              <a:latin typeface="SolaimanLipi" pitchFamily="66" charset="0"/>
              <a:cs typeface="SolaimanLipi" pitchFamily="66" charset="0"/>
              <a:sym typeface="Hind Siligu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জামালপুর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সদর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, </a:t>
            </a: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জামালপুর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।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মোবাইলঃ</a:t>
            </a:r>
            <a:r>
              <a:rPr lang="en-US" sz="2400" dirty="0" smtClean="0">
                <a:solidFill>
                  <a:srgbClr val="FEF08A"/>
                </a:solidFill>
                <a:latin typeface="SolaimanLipi" pitchFamily="66" charset="0"/>
                <a:cs typeface="SolaimanLipi" pitchFamily="66" charset="0"/>
                <a:sym typeface="Hind Siliguri"/>
              </a:rPr>
              <a:t> ০১৯২২-৩৪৯০২৫ </a:t>
            </a:r>
            <a:endParaRPr sz="1800" dirty="0">
              <a:latin typeface="SolaimanLipi" pitchFamily="66" charset="0"/>
              <a:cs typeface="SolaimanLipi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6" t="21776" r="16939" b="19618"/>
          <a:stretch/>
        </p:blipFill>
        <p:spPr>
          <a:xfrm>
            <a:off x="860931" y="1484435"/>
            <a:ext cx="3403344" cy="3754315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9008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1025" y="2842319"/>
            <a:ext cx="5324475" cy="2078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6500" y="2842319"/>
            <a:ext cx="5324475" cy="2078087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 txBox="1"/>
          <p:nvPr/>
        </p:nvSpPr>
        <p:spPr>
          <a:xfrm>
            <a:off x="923925" y="3185219"/>
            <a:ext cx="4870608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rgbClr val="047857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আভিধানিক অর্থ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923925" y="3547169"/>
            <a:ext cx="4638675" cy="1905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923925" y="3709094"/>
            <a:ext cx="4638675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'ইবাদত' (عِبَادَة) একটি আরবি শব্দ। এর অর্থ হচ্ছে— </a:t>
            </a:r>
            <a:r>
              <a:rPr lang="en-US" sz="1425" b="1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দাসত্ব করা, গোলামি করা, আনুগত্য করা, এবং বিনম্র হওয়া</a:t>
            </a: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। আল্লাহর প্রতি চরম শ্রদ্ধা ও ভালোবাসার বহিঃপ্রকাশ করাও ইবাদতের অন্তর্ভুক্ত।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01" name="Google Shape;101;p14"/>
          <p:cNvSpPr txBox="1"/>
          <p:nvPr/>
        </p:nvSpPr>
        <p:spPr>
          <a:xfrm>
            <a:off x="6629400" y="3185219"/>
            <a:ext cx="4870608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rgbClr val="047857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পারিভাষিক অর্থ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6629400" y="3547169"/>
            <a:ext cx="4638675" cy="19050"/>
          </a:xfrm>
          <a:prstGeom prst="rect">
            <a:avLst/>
          </a:prstGeom>
          <a:solidFill>
            <a:srgbClr val="BBF7D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03" name="Google Shape;103;p14"/>
          <p:cNvSpPr txBox="1"/>
          <p:nvPr/>
        </p:nvSpPr>
        <p:spPr>
          <a:xfrm>
            <a:off x="6629400" y="3709094"/>
            <a:ext cx="4638675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ইসলামী পরিভাষায়, অত্যন্ত বিনয় ও শ্রদ্ধার সাথে মহান আল্লাহর আদেশসমূহ পালন এবং নিষেধসমূহ বর্জন করার মাধ্যমে তাঁর প্রতি সার্বিক </a:t>
            </a:r>
            <a:r>
              <a:rPr lang="en-US" sz="1425" b="1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আনুগত্য প্রকাশ করাকে</a:t>
            </a: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 ইবাদত বলা হয়।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581025" y="581025"/>
            <a:ext cx="11581447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ইবাদত শব্দের অর্থ ও পরিচয়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581025" y="1123950"/>
            <a:ext cx="110299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  <p:bldP spid="99" grpId="0" animBg="1"/>
      <p:bldP spid="100" grpId="0"/>
      <p:bldP spid="101" grpId="0"/>
      <p:bldP spid="102" grpId="0" animBg="1"/>
      <p:bldP spid="103" grpId="0"/>
      <p:bldP spid="104" grpId="0"/>
      <p:bldP spid="10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1025" y="2639466"/>
            <a:ext cx="3517850" cy="2483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37000" y="2639466"/>
            <a:ext cx="3517850" cy="2483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92975" y="2639466"/>
            <a:ext cx="3517850" cy="2483941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803117" y="3734841"/>
            <a:ext cx="3073665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শারীরিক (বদনি) ইবাদত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876300" y="4096791"/>
            <a:ext cx="292730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B5563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শরীর বা অঙ্গপ্রত্যঙ্গের সাহায্যে যে ইবাদত করা হয়। যেমন— দৈনিক ৫ ওয়াক্ত সালাত আদায় করা এবং রমজান মাসে সাওম রাখা।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4559092" y="3734841"/>
            <a:ext cx="3073665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আর্থিক (মালি) ইবাদত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4632275" y="4096791"/>
            <a:ext cx="292730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B5563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ধন-সম্পদের মাধ্যমে যে ইবাদত সম্পাদিত হয়। যেমন— সামর্থ্যবান ব্যক্তিদের জন্য ফরজ জাকাত আদায় করা এবং দান-সদকাহ করা।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8315068" y="3734841"/>
            <a:ext cx="3073665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মিশ্র ইবাদত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19" name="Google Shape;119;p15"/>
          <p:cNvSpPr txBox="1"/>
          <p:nvPr/>
        </p:nvSpPr>
        <p:spPr>
          <a:xfrm>
            <a:off x="8388250" y="4096791"/>
            <a:ext cx="292730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B5563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শরীর ও সম্পদ উভয়ের সাহায্যে যে ইবাদত করা হয়। যেমন— পবিত্র হজ পালন করা এবং আল্লাহর পথে জান-মাল দিয়ে প্রচেষ্টা করা।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pic>
        <p:nvPicPr>
          <p:cNvPr id="120" name="Google Shape;120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73188" y="3068091"/>
            <a:ext cx="333375" cy="38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881538" y="3068091"/>
            <a:ext cx="428625" cy="38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637514" y="3068091"/>
            <a:ext cx="4286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5"/>
          <p:cNvSpPr txBox="1"/>
          <p:nvPr/>
        </p:nvSpPr>
        <p:spPr>
          <a:xfrm>
            <a:off x="581025" y="581025"/>
            <a:ext cx="11581447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ইবাদতের ৩টি প্রধান প্রকারভেদ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24" name="Google Shape;124;p15"/>
          <p:cNvSpPr/>
          <p:nvPr/>
        </p:nvSpPr>
        <p:spPr>
          <a:xfrm>
            <a:off x="581025" y="1123950"/>
            <a:ext cx="110299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/>
      <p:bldP spid="116" grpId="0"/>
      <p:bldP spid="117" grpId="0"/>
      <p:bldP spid="118" grpId="0"/>
      <p:bldP spid="119" grpId="0"/>
      <p:bldP spid="123" grpId="0"/>
      <p:bldP spid="1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6"/>
          <p:cNvSpPr txBox="1"/>
          <p:nvPr/>
        </p:nvSpPr>
        <p:spPr>
          <a:xfrm>
            <a:off x="581025" y="581025"/>
            <a:ext cx="5540692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মানব সৃষ্টির প্রধান উদ্দেশ্য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31" name="Google Shape;131;p16"/>
          <p:cNvSpPr/>
          <p:nvPr/>
        </p:nvSpPr>
        <p:spPr>
          <a:xfrm>
            <a:off x="581025" y="1123950"/>
            <a:ext cx="52768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pic>
        <p:nvPicPr>
          <p:cNvPr id="132" name="Google Shape;132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34125" y="9525"/>
            <a:ext cx="58483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6"/>
          <p:cNvSpPr txBox="1"/>
          <p:nvPr/>
        </p:nvSpPr>
        <p:spPr>
          <a:xfrm>
            <a:off x="581025" y="2976711"/>
            <a:ext cx="5540692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rgbClr val="047857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সৃষ্টির লক্ষ্য ও ইবাদত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34" name="Google Shape;134;p16"/>
          <p:cNvSpPr txBox="1"/>
          <p:nvPr/>
        </p:nvSpPr>
        <p:spPr>
          <a:xfrm>
            <a:off x="581025" y="3357711"/>
            <a:ext cx="5276850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আল্লাহ তাআলা বিশ্বজগতের সকল কিছু মানুষের কল্যাণে এবং জিন ও মানুষকে কেবল তাঁরই আনুগত্য ও উপাসনা করার জন্য সৃষ্টি করেছেন।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723900" y="4079527"/>
            <a:ext cx="5133975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75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"আমি জিন ও মানুষকে কেবল আমারই ইবাদতের জন্য সৃষ্টি করেছি।"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581025" y="4079527"/>
            <a:ext cx="38100" cy="319980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581025" y="4542383"/>
            <a:ext cx="5276850" cy="295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1" u="none" strike="noStrike" cap="none">
                <a:solidFill>
                  <a:srgbClr val="6B7280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— সূরা আয-যারিয়াত, আয়াত: ৫৬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 animBg="1"/>
      <p:bldP spid="133" grpId="0"/>
      <p:bldP spid="134" grpId="0"/>
      <p:bldP spid="135" grpId="0"/>
      <p:bldP spid="136" grpId="0" animBg="1"/>
      <p:bldP spid="1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24012" y="2262187"/>
            <a:ext cx="3238500" cy="3238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7"/>
          <p:cNvSpPr txBox="1"/>
          <p:nvPr/>
        </p:nvSpPr>
        <p:spPr>
          <a:xfrm>
            <a:off x="6286500" y="3016746"/>
            <a:ext cx="5590698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 SemiBold"/>
                <a:cs typeface="SolaimanLipi" panose="03000609000000000000" pitchFamily="65" charset="0"/>
                <a:sym typeface="Noto Serif Bengali SemiBold"/>
              </a:rPr>
              <a:t>দৈনন্দিন জীবনের সব কাজই ইবাদত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45" name="Google Shape;145;p17"/>
          <p:cNvSpPr txBox="1"/>
          <p:nvPr/>
        </p:nvSpPr>
        <p:spPr>
          <a:xfrm>
            <a:off x="6286500" y="3445371"/>
            <a:ext cx="5324475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ইবাদত কেবল নামাজ, রোজা বা নির্দিষ্ট ধর্মীয় আচার-অনুষ্ঠানের মাঝেই সীমাবদ্ধ নয়। আল্লাহর সন্তুষ্টির উদ্দেশ্যে করা মানুষের সমস্ত নেক কাজই ইবাদত।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46" name="Google Shape;146;p17"/>
          <p:cNvSpPr txBox="1"/>
          <p:nvPr/>
        </p:nvSpPr>
        <p:spPr>
          <a:xfrm>
            <a:off x="6286500" y="4167187"/>
            <a:ext cx="5324475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ইসলাম শেখায়— সত্য কথা বলা, মা-বাবার সেবা করা, সহপাঠীকে সাহায্য করা এবং চলার পথ থেকে ক্ষতিকর বস্তু সরিয়ে ফেলাও ইবাদতের অংশ।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pic>
        <p:nvPicPr>
          <p:cNvPr id="147" name="Google Shape;147;p17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81162" y="2319337"/>
            <a:ext cx="3124200" cy="3124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7"/>
          <p:cNvSpPr txBox="1"/>
          <p:nvPr/>
        </p:nvSpPr>
        <p:spPr>
          <a:xfrm>
            <a:off x="581025" y="581025"/>
            <a:ext cx="11581447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ইবাদতের ব্যাপকতা ও পরিধি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49" name="Google Shape;149;p17"/>
          <p:cNvSpPr/>
          <p:nvPr/>
        </p:nvSpPr>
        <p:spPr>
          <a:xfrm>
            <a:off x="581025" y="1123950"/>
            <a:ext cx="110299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  <p:bldP spid="145" grpId="0"/>
      <p:bldP spid="146" grpId="0"/>
      <p:bldP spid="148" grpId="0"/>
      <p:bldP spid="1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8"/>
          <p:cNvSpPr txBox="1"/>
          <p:nvPr/>
        </p:nvSpPr>
        <p:spPr>
          <a:xfrm>
            <a:off x="2047875" y="2629941"/>
            <a:ext cx="857250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১. আত্মিক প্রশান্তি ও আল্লাহর নৈকট্য:</a:t>
            </a:r>
            <a:r>
              <a:rPr lang="en-US" sz="1500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 ইবাদত মানুষের অন্তরে প্রশান্তি এনে দেয় এবং আল্লাহ তাআলার সাথে সরাসরি নিবিড় সম্পর্ক স্থাপন করে।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56" name="Google Shape;156;p18"/>
          <p:cNvSpPr txBox="1"/>
          <p:nvPr/>
        </p:nvSpPr>
        <p:spPr>
          <a:xfrm>
            <a:off x="2047875" y="3464272"/>
            <a:ext cx="857250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২. চরিত্র গঠন ও নৈতিকতা অর্জন:</a:t>
            </a:r>
            <a:r>
              <a:rPr lang="en-US" sz="1500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 নিয়মিত ইবাদত মানুষকে সকল প্রকার অন্যায়, পাপাচার, হিংসা ও অহংকার থেকে দূরে রেখে নৈতিক গুণসম্পন্ন হতে সাহায্য করে।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57" name="Google Shape;157;p18"/>
          <p:cNvSpPr txBox="1"/>
          <p:nvPr/>
        </p:nvSpPr>
        <p:spPr>
          <a:xfrm>
            <a:off x="2047875" y="4298602"/>
            <a:ext cx="857250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৩. সামাজিক সাম্য ও শৃঙ্খলা প্রতিষ্ঠা:</a:t>
            </a:r>
            <a:r>
              <a:rPr lang="en-US" sz="1500" b="0" i="0" u="none" strike="noStrike" cap="none">
                <a:solidFill>
                  <a:srgbClr val="374151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 আর্থিক ও পারস্পরিক ইবাদত সমাজের মানুষের মাঝে পারস্পরিক ভ্রাতৃত্ব, দয়া এবং শৃঙ্খলার শিক্ষা দেয়।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pic>
        <p:nvPicPr>
          <p:cNvPr id="158" name="Google Shape;158;p18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66875" y="2658516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66875" y="3492847"/>
            <a:ext cx="28575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8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66875" y="4327177"/>
            <a:ext cx="285750" cy="24765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8"/>
          <p:cNvSpPr txBox="1"/>
          <p:nvPr/>
        </p:nvSpPr>
        <p:spPr>
          <a:xfrm>
            <a:off x="581025" y="581025"/>
            <a:ext cx="11581447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ইবাদতের গুরুত্ব ও বাস্তব তাৎপর্য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581025" y="1123950"/>
            <a:ext cx="110299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61" grpId="0"/>
      <p:bldP spid="16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9"/>
          <p:cNvSpPr/>
          <p:nvPr/>
        </p:nvSpPr>
        <p:spPr>
          <a:xfrm>
            <a:off x="1408211" y="2626965"/>
            <a:ext cx="9375427" cy="1295400"/>
          </a:xfrm>
          <a:prstGeom prst="roundRect">
            <a:avLst>
              <a:gd name="adj" fmla="val 11764"/>
            </a:avLst>
          </a:prstGeom>
          <a:solidFill>
            <a:srgbClr val="F0FD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69" name="Google Shape;169;p19"/>
          <p:cNvSpPr txBox="1"/>
          <p:nvPr/>
        </p:nvSpPr>
        <p:spPr>
          <a:xfrm>
            <a:off x="1979711" y="2817465"/>
            <a:ext cx="8232427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50" b="1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"নিশ্চয়ই মানুষের প্রতিটি কল্যাণকর ও ভালো কাজ, যা সে আল্লাহর সন্তুষ্টি অর্জনের জন্য করে, তা-ই সদকাহ ও ইবাদত হিসেবে গণ্য হয়।"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70" name="Google Shape;170;p19"/>
          <p:cNvSpPr/>
          <p:nvPr/>
        </p:nvSpPr>
        <p:spPr>
          <a:xfrm>
            <a:off x="1408211" y="2626965"/>
            <a:ext cx="57150" cy="1295400"/>
          </a:xfrm>
          <a:prstGeom prst="rect">
            <a:avLst/>
          </a:prstGeom>
          <a:solidFill>
            <a:srgbClr val="0478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71" name="Google Shape;171;p19"/>
          <p:cNvSpPr/>
          <p:nvPr/>
        </p:nvSpPr>
        <p:spPr>
          <a:xfrm>
            <a:off x="10726489" y="2626965"/>
            <a:ext cx="57150" cy="1295400"/>
          </a:xfrm>
          <a:prstGeom prst="rect">
            <a:avLst/>
          </a:prstGeom>
          <a:solidFill>
            <a:srgbClr val="0478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72" name="Google Shape;172;p19"/>
          <p:cNvSpPr txBox="1"/>
          <p:nvPr/>
        </p:nvSpPr>
        <p:spPr>
          <a:xfrm>
            <a:off x="1408211" y="4160490"/>
            <a:ext cx="9375427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1" u="none" strike="noStrike" cap="none">
                <a:solidFill>
                  <a:srgbClr val="D97706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 — আল-হাদিস (সহিহ বুখারি) 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73" name="Google Shape;173;p19"/>
          <p:cNvSpPr txBox="1"/>
          <p:nvPr/>
        </p:nvSpPr>
        <p:spPr>
          <a:xfrm>
            <a:off x="1408211" y="4836765"/>
            <a:ext cx="9375427" cy="350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4B5563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এর দ্বারা স্পষ্ট প্রতীয়মান হয় যে, প্রতিটি সৎকর্ম ও সুন্দর আচরণই মুমিনের জীবনে বড় মাপের ইবাদত।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74" name="Google Shape;174;p19"/>
          <p:cNvSpPr/>
          <p:nvPr/>
        </p:nvSpPr>
        <p:spPr>
          <a:xfrm>
            <a:off x="1408211" y="4693890"/>
            <a:ext cx="9375427" cy="9525"/>
          </a:xfrm>
          <a:prstGeom prst="rect">
            <a:avLst/>
          </a:prstGeom>
          <a:solidFill>
            <a:srgbClr val="CBD5E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175" name="Google Shape;175;p19"/>
          <p:cNvSpPr txBox="1"/>
          <p:nvPr/>
        </p:nvSpPr>
        <p:spPr>
          <a:xfrm>
            <a:off x="581025" y="581025"/>
            <a:ext cx="11581447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064E3B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রাসুলুল্লাহ (স.)-এর পবিত্র উপদেশ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76" name="Google Shape;176;p19"/>
          <p:cNvSpPr/>
          <p:nvPr/>
        </p:nvSpPr>
        <p:spPr>
          <a:xfrm>
            <a:off x="581025" y="1123950"/>
            <a:ext cx="11029950" cy="28575"/>
          </a:xfrm>
          <a:prstGeom prst="rect">
            <a:avLst/>
          </a:prstGeom>
          <a:solidFill>
            <a:srgbClr val="D9770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 animBg="1"/>
      <p:bldP spid="169" grpId="0"/>
      <p:bldP spid="170" grpId="0" animBg="1"/>
      <p:bldP spid="171" grpId="0" animBg="1"/>
      <p:bldP spid="172" grpId="0"/>
      <p:bldP spid="173" grpId="0"/>
      <p:bldP spid="174" grpId="0" animBg="1"/>
      <p:bldP spid="175" grpId="0"/>
      <p:bldP spid="1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F5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 txBox="1"/>
          <p:nvPr/>
        </p:nvSpPr>
        <p:spPr>
          <a:xfrm>
            <a:off x="305276" y="2317402"/>
            <a:ext cx="1158144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i="0" u="none" strike="noStrike" cap="none">
                <a:solidFill>
                  <a:srgbClr val="022C22"/>
                </a:solidFill>
                <a:latin typeface="SolaimanLipi" panose="03000609000000000000" pitchFamily="65" charset="0"/>
                <a:ea typeface="Noto Serif Bengali"/>
                <a:cs typeface="SolaimanLipi" panose="03000609000000000000" pitchFamily="65" charset="0"/>
                <a:sym typeface="Noto Serif Bengali"/>
              </a:rPr>
              <a:t>পাঠ মূল্যায়ন ও প্রশ্নোত্তর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183" name="Google Shape;183;p20"/>
          <p:cNvSpPr txBox="1"/>
          <p:nvPr/>
        </p:nvSpPr>
        <p:spPr>
          <a:xfrm>
            <a:off x="581025" y="3250852"/>
            <a:ext cx="11029950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4B5563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ইবাদত সম্পর্কে আজ আমরা যা শিখলাম, তা থেকে চলো নিজেদের মূল্যায়ন করি—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pic>
        <p:nvPicPr>
          <p:cNvPr id="184" name="Google Shape;184;p20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4912" y="3997523"/>
            <a:ext cx="311467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0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10087" y="3997523"/>
            <a:ext cx="3067050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0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67637" y="3997523"/>
            <a:ext cx="3219450" cy="54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/>
      <p:bldP spid="1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12192000" cy="142875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SolaimanLipi" panose="03000609000000000000" pitchFamily="65" charset="0"/>
              <a:ea typeface="Calibri"/>
              <a:cs typeface="SolaimanLipi" panose="03000609000000000000" pitchFamily="65" charset="0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1595437" y="2198042"/>
            <a:ext cx="9001125" cy="98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375" b="1" i="0" u="none" strike="noStrike" cap="none">
                <a:solidFill>
                  <a:srgbClr val="1E293B"/>
                </a:solidFill>
                <a:latin typeface="SolaimanLipi" panose="03000609000000000000" pitchFamily="65" charset="0"/>
                <a:ea typeface="Poppins"/>
                <a:cs typeface="SolaimanLipi" panose="03000609000000000000" pitchFamily="65" charset="0"/>
                <a:sym typeface="Poppins"/>
              </a:rPr>
              <a:t>ধন্যবাদ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809750" y="3722042"/>
            <a:ext cx="8572500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64748B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আজকের ক্লাসে অংশগ্রহণ করার জন্য তোমাদের সবাইকে </a:t>
            </a:r>
            <a:r>
              <a:rPr lang="en-US" sz="2400" b="1" i="0" u="none" strike="noStrike" cap="none">
                <a:solidFill>
                  <a:srgbClr val="3B82F6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অনেক ধন্যবাদ</a:t>
            </a:r>
            <a:r>
              <a:rPr lang="en-US" sz="2400" b="0" i="0" u="none" strike="noStrike" cap="none">
                <a:solidFill>
                  <a:srgbClr val="64748B"/>
                </a:solidFill>
                <a:latin typeface="SolaimanLipi" panose="03000609000000000000" pitchFamily="65" charset="0"/>
                <a:ea typeface="Hind Siliguri"/>
                <a:cs typeface="SolaimanLipi" panose="03000609000000000000" pitchFamily="65" charset="0"/>
                <a:sym typeface="Hind Siliguri"/>
              </a:rPr>
              <a:t>। তোমরা খুব দারুণ কাজ করেছ! কোনো প্রশ্ন থাকলে নির্দ্বিধায় জিজ্ঞাসা করতে পারো।</a:t>
            </a:r>
            <a:endParaRPr>
              <a:latin typeface="SolaimanLipi" panose="03000609000000000000" pitchFamily="65" charset="0"/>
              <a:cs typeface="SolaimanLipi" panose="03000609000000000000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449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505</Words>
  <Application>Microsoft Office PowerPoint</Application>
  <PresentationFormat>Widescreen</PresentationFormat>
  <Paragraphs>44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SolaimanLipi</vt:lpstr>
      <vt:lpstr>Hind Siliguri SemiBold</vt:lpstr>
      <vt:lpstr>Hind Siliguri</vt:lpstr>
      <vt:lpstr>Hind Siliguri Medium</vt:lpstr>
      <vt:lpstr>Noto Serif Bengali SemiBold</vt:lpstr>
      <vt:lpstr>Poppins</vt:lpstr>
      <vt:lpstr>Noto Serif Bengali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AHC</cp:lastModifiedBy>
  <cp:revision>5</cp:revision>
  <dcterms:modified xsi:type="dcterms:W3CDTF">2026-06-05T10:02:03Z</dcterms:modified>
</cp:coreProperties>
</file>