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24"/>
  </p:notesMasterIdLst>
  <p:sldIdLst>
    <p:sldId id="264" r:id="rId3"/>
    <p:sldId id="265" r:id="rId4"/>
    <p:sldId id="269" r:id="rId5"/>
    <p:sldId id="256" r:id="rId6"/>
    <p:sldId id="270" r:id="rId7"/>
    <p:sldId id="275" r:id="rId8"/>
    <p:sldId id="276" r:id="rId9"/>
    <p:sldId id="272" r:id="rId10"/>
    <p:sldId id="257" r:id="rId11"/>
    <p:sldId id="266" r:id="rId12"/>
    <p:sldId id="267" r:id="rId13"/>
    <p:sldId id="280" r:id="rId14"/>
    <p:sldId id="277" r:id="rId15"/>
    <p:sldId id="278" r:id="rId16"/>
    <p:sldId id="258" r:id="rId17"/>
    <p:sldId id="281" r:id="rId18"/>
    <p:sldId id="273" r:id="rId19"/>
    <p:sldId id="260" r:id="rId20"/>
    <p:sldId id="262" r:id="rId21"/>
    <p:sldId id="259" r:id="rId22"/>
    <p:sldId id="261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4660"/>
  </p:normalViewPr>
  <p:slideViewPr>
    <p:cSldViewPr>
      <p:cViewPr>
        <p:scale>
          <a:sx n="70" d="100"/>
          <a:sy n="70" d="100"/>
        </p:scale>
        <p:origin x="-1404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D1A19F-43D6-4E0A-9855-086E1B631FBD}" type="doc">
      <dgm:prSet loTypeId="urn:microsoft.com/office/officeart/2005/8/layout/radial5" loCatId="relationship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81D643C9-07D6-4696-A787-843C8C7E6D3B}">
      <dgm:prSet phldrT="[Text]"/>
      <dgm:spPr/>
      <dgm:t>
        <a:bodyPr/>
        <a:lstStyle/>
        <a:p>
          <a:r>
            <a:rPr lang="bn-BD" dirty="0" smtClean="0">
              <a:effectLst/>
              <a:latin typeface="NikoshBAN" pitchFamily="2" charset="0"/>
              <a:cs typeface="NikoshBAN" pitchFamily="2" charset="0"/>
            </a:rPr>
            <a:t>নতুন শিখলাম </a:t>
          </a:r>
          <a:endParaRPr lang="en-US" dirty="0">
            <a:effectLst/>
            <a:latin typeface="NikoshBAN" pitchFamily="2" charset="0"/>
            <a:cs typeface="NikoshBAN" pitchFamily="2" charset="0"/>
          </a:endParaRPr>
        </a:p>
      </dgm:t>
    </dgm:pt>
    <dgm:pt modelId="{B474EBBC-2628-4553-9C03-D6F32422CCC4}" type="parTrans" cxnId="{8CF94066-2317-43E4-83C6-D17F89C64685}">
      <dgm:prSet/>
      <dgm:spPr/>
      <dgm:t>
        <a:bodyPr/>
        <a:lstStyle/>
        <a:p>
          <a:endParaRPr lang="en-US"/>
        </a:p>
      </dgm:t>
    </dgm:pt>
    <dgm:pt modelId="{DAE770D3-55C0-4C21-AEBD-7EE32D6513ED}" type="sibTrans" cxnId="{8CF94066-2317-43E4-83C6-D17F89C64685}">
      <dgm:prSet/>
      <dgm:spPr/>
      <dgm:t>
        <a:bodyPr/>
        <a:lstStyle/>
        <a:p>
          <a:endParaRPr lang="en-US"/>
        </a:p>
      </dgm:t>
    </dgm:pt>
    <dgm:pt modelId="{90D1EF15-7BB5-422A-A0B8-4F403E455CE5}">
      <dgm:prSet phldrT="[Text]" custT="1"/>
      <dgm:spPr/>
      <dgm:t>
        <a:bodyPr/>
        <a:lstStyle/>
        <a:p>
          <a:r>
            <a:rPr lang="bn-BD" sz="2400" dirty="0" smtClean="0">
              <a:effectLst/>
              <a:latin typeface="NikoshBAN" pitchFamily="2" charset="0"/>
              <a:cs typeface="NikoshBAN" pitchFamily="2" charset="0"/>
            </a:rPr>
            <a:t>এসএমএস </a:t>
          </a:r>
          <a:endParaRPr lang="en-US" sz="2400" dirty="0">
            <a:effectLst/>
            <a:latin typeface="NikoshBAN" pitchFamily="2" charset="0"/>
            <a:cs typeface="NikoshBAN" pitchFamily="2" charset="0"/>
          </a:endParaRPr>
        </a:p>
      </dgm:t>
    </dgm:pt>
    <dgm:pt modelId="{C23FC31C-9C02-4C1C-BADC-F8C3E708C236}" type="parTrans" cxnId="{C4A85860-A13A-4A8B-8180-02C8C3BDD4FC}">
      <dgm:prSet/>
      <dgm:spPr/>
      <dgm:t>
        <a:bodyPr/>
        <a:lstStyle/>
        <a:p>
          <a:endParaRPr lang="en-US">
            <a:effectLst/>
          </a:endParaRPr>
        </a:p>
      </dgm:t>
    </dgm:pt>
    <dgm:pt modelId="{A4A04A04-F53B-457F-95CA-FA7DC1B52C54}" type="sibTrans" cxnId="{C4A85860-A13A-4A8B-8180-02C8C3BDD4FC}">
      <dgm:prSet/>
      <dgm:spPr/>
      <dgm:t>
        <a:bodyPr/>
        <a:lstStyle/>
        <a:p>
          <a:endParaRPr lang="en-US"/>
        </a:p>
      </dgm:t>
    </dgm:pt>
    <dgm:pt modelId="{EE8E37A4-52AD-4374-9817-5C091A80C302}">
      <dgm:prSet phldrT="[Text]" custT="1"/>
      <dgm:spPr/>
      <dgm:t>
        <a:bodyPr/>
        <a:lstStyle/>
        <a:p>
          <a:r>
            <a:rPr lang="bn-BD" sz="2400" dirty="0" smtClean="0">
              <a:effectLst/>
              <a:latin typeface="NikoshBAN" pitchFamily="2" charset="0"/>
              <a:cs typeface="NikoshBAN" pitchFamily="2" charset="0"/>
            </a:rPr>
            <a:t>বেতার / রেডিও  </a:t>
          </a:r>
          <a:endParaRPr lang="en-US" sz="2400" dirty="0">
            <a:effectLst/>
            <a:latin typeface="NikoshBAN" pitchFamily="2" charset="0"/>
            <a:cs typeface="NikoshBAN" pitchFamily="2" charset="0"/>
          </a:endParaRPr>
        </a:p>
      </dgm:t>
    </dgm:pt>
    <dgm:pt modelId="{1C60055F-FF5A-4ED5-B397-D57CEC77FE20}" type="parTrans" cxnId="{8B9744FE-2BB6-4BBA-A5CE-1579EA2D6F0D}">
      <dgm:prSet/>
      <dgm:spPr/>
      <dgm:t>
        <a:bodyPr/>
        <a:lstStyle/>
        <a:p>
          <a:endParaRPr lang="en-US">
            <a:effectLst/>
          </a:endParaRPr>
        </a:p>
      </dgm:t>
    </dgm:pt>
    <dgm:pt modelId="{7C176347-6E70-44C0-88C4-F027E2026EC1}" type="sibTrans" cxnId="{8B9744FE-2BB6-4BBA-A5CE-1579EA2D6F0D}">
      <dgm:prSet/>
      <dgm:spPr/>
      <dgm:t>
        <a:bodyPr/>
        <a:lstStyle/>
        <a:p>
          <a:endParaRPr lang="en-US"/>
        </a:p>
      </dgm:t>
    </dgm:pt>
    <dgm:pt modelId="{8F6B6C1A-8AC7-42D9-ADC8-4A5867D641BE}">
      <dgm:prSet phldrT="[Text]" custT="1"/>
      <dgm:spPr/>
      <dgm:t>
        <a:bodyPr/>
        <a:lstStyle/>
        <a:p>
          <a:r>
            <a:rPr lang="bn-BD" sz="2400" dirty="0" smtClean="0">
              <a:effectLst/>
              <a:latin typeface="NikoshBAN" pitchFamily="2" charset="0"/>
              <a:cs typeface="NikoshBAN" pitchFamily="2" charset="0"/>
            </a:rPr>
            <a:t>মাল্টিমিডিয়া প্রজেক্টর  </a:t>
          </a:r>
          <a:endParaRPr lang="en-US" sz="2400" dirty="0">
            <a:effectLst/>
            <a:latin typeface="NikoshBAN" pitchFamily="2" charset="0"/>
            <a:cs typeface="NikoshBAN" pitchFamily="2" charset="0"/>
          </a:endParaRPr>
        </a:p>
      </dgm:t>
    </dgm:pt>
    <dgm:pt modelId="{91BAD295-8122-4425-A39B-F3F81CE8274F}" type="parTrans" cxnId="{8923ABF1-EE48-4601-84A6-145577691B0A}">
      <dgm:prSet/>
      <dgm:spPr/>
      <dgm:t>
        <a:bodyPr/>
        <a:lstStyle/>
        <a:p>
          <a:endParaRPr lang="en-US">
            <a:effectLst/>
          </a:endParaRPr>
        </a:p>
      </dgm:t>
    </dgm:pt>
    <dgm:pt modelId="{F242C67E-1878-4694-8A78-C707DDE7306E}" type="sibTrans" cxnId="{8923ABF1-EE48-4601-84A6-145577691B0A}">
      <dgm:prSet/>
      <dgm:spPr/>
      <dgm:t>
        <a:bodyPr/>
        <a:lstStyle/>
        <a:p>
          <a:endParaRPr lang="en-US"/>
        </a:p>
      </dgm:t>
    </dgm:pt>
    <dgm:pt modelId="{4D4EB95A-5A67-49D2-A4BD-0BE93447225B}">
      <dgm:prSet phldrT="[Text]" custT="1"/>
      <dgm:spPr/>
      <dgm:t>
        <a:bodyPr/>
        <a:lstStyle/>
        <a:p>
          <a:r>
            <a:rPr lang="bn-BD" sz="2400" dirty="0" smtClean="0">
              <a:effectLst/>
              <a:latin typeface="NikoshBAN" pitchFamily="2" charset="0"/>
              <a:cs typeface="NikoshBAN" pitchFamily="2" charset="0"/>
            </a:rPr>
            <a:t>ইন্টারনেট </a:t>
          </a:r>
          <a:endParaRPr lang="en-US" sz="2400" dirty="0">
            <a:effectLst/>
            <a:latin typeface="NikoshBAN" pitchFamily="2" charset="0"/>
            <a:cs typeface="NikoshBAN" pitchFamily="2" charset="0"/>
          </a:endParaRPr>
        </a:p>
      </dgm:t>
    </dgm:pt>
    <dgm:pt modelId="{0256C6BE-5F44-4CF9-BD13-59CD94DFEF80}" type="parTrans" cxnId="{34216FF6-36CB-4691-BD5C-6B38C6F84646}">
      <dgm:prSet/>
      <dgm:spPr/>
      <dgm:t>
        <a:bodyPr/>
        <a:lstStyle/>
        <a:p>
          <a:endParaRPr lang="en-US">
            <a:effectLst/>
          </a:endParaRPr>
        </a:p>
      </dgm:t>
    </dgm:pt>
    <dgm:pt modelId="{4E669FA9-CBCB-400F-AFFE-DA26646EE13B}" type="sibTrans" cxnId="{34216FF6-36CB-4691-BD5C-6B38C6F84646}">
      <dgm:prSet/>
      <dgm:spPr/>
      <dgm:t>
        <a:bodyPr/>
        <a:lstStyle/>
        <a:p>
          <a:endParaRPr lang="en-US"/>
        </a:p>
      </dgm:t>
    </dgm:pt>
    <dgm:pt modelId="{1A6CDA77-A08E-4683-93E6-5913CD751459}">
      <dgm:prSet custT="1"/>
      <dgm:spPr/>
      <dgm:t>
        <a:bodyPr/>
        <a:lstStyle/>
        <a:p>
          <a:r>
            <a:rPr lang="bn-BD" sz="3200" dirty="0" smtClean="0">
              <a:effectLst/>
              <a:latin typeface="NikoshBAN" pitchFamily="2" charset="0"/>
              <a:cs typeface="NikoshBAN" pitchFamily="2" charset="0"/>
            </a:rPr>
            <a:t>টেলিভিশন </a:t>
          </a:r>
          <a:endParaRPr lang="en-US" sz="3200" dirty="0">
            <a:effectLst/>
            <a:latin typeface="NikoshBAN" pitchFamily="2" charset="0"/>
            <a:cs typeface="NikoshBAN" pitchFamily="2" charset="0"/>
          </a:endParaRPr>
        </a:p>
      </dgm:t>
    </dgm:pt>
    <dgm:pt modelId="{DF0FC897-30AE-4368-BDBA-5157422F251D}" type="parTrans" cxnId="{2F554A0C-01FB-4DFB-A87C-B590CB5CEE00}">
      <dgm:prSet/>
      <dgm:spPr/>
      <dgm:t>
        <a:bodyPr/>
        <a:lstStyle/>
        <a:p>
          <a:endParaRPr lang="en-US">
            <a:effectLst/>
          </a:endParaRPr>
        </a:p>
      </dgm:t>
    </dgm:pt>
    <dgm:pt modelId="{0428A572-5D9C-4398-886C-48E28DE54253}" type="sibTrans" cxnId="{2F554A0C-01FB-4DFB-A87C-B590CB5CEE00}">
      <dgm:prSet/>
      <dgm:spPr/>
      <dgm:t>
        <a:bodyPr/>
        <a:lstStyle/>
        <a:p>
          <a:endParaRPr lang="en-US"/>
        </a:p>
      </dgm:t>
    </dgm:pt>
    <dgm:pt modelId="{5E9E33CB-71DE-49B3-9807-CE6F42ECA9E4}">
      <dgm:prSet/>
      <dgm:spPr/>
      <dgm:t>
        <a:bodyPr/>
        <a:lstStyle/>
        <a:p>
          <a:r>
            <a:rPr lang="bn-BD" dirty="0" smtClean="0">
              <a:effectLst/>
              <a:latin typeface="NikoshBAN" pitchFamily="2" charset="0"/>
              <a:cs typeface="NikoshBAN" pitchFamily="2" charset="0"/>
            </a:rPr>
            <a:t>মোবাইল ফোন </a:t>
          </a:r>
          <a:endParaRPr lang="en-US" dirty="0">
            <a:effectLst/>
            <a:latin typeface="NikoshBAN" pitchFamily="2" charset="0"/>
            <a:cs typeface="NikoshBAN" pitchFamily="2" charset="0"/>
          </a:endParaRPr>
        </a:p>
      </dgm:t>
    </dgm:pt>
    <dgm:pt modelId="{140BDE50-38D2-475F-8D08-557826DA3F28}" type="parTrans" cxnId="{DA987C2F-339E-4869-AFCB-06E05DFE240F}">
      <dgm:prSet/>
      <dgm:spPr/>
      <dgm:t>
        <a:bodyPr/>
        <a:lstStyle/>
        <a:p>
          <a:endParaRPr lang="en-US">
            <a:effectLst/>
          </a:endParaRPr>
        </a:p>
      </dgm:t>
    </dgm:pt>
    <dgm:pt modelId="{45601BA2-B18A-494E-A039-3CF22A3E9B91}" type="sibTrans" cxnId="{DA987C2F-339E-4869-AFCB-06E05DFE240F}">
      <dgm:prSet/>
      <dgm:spPr/>
      <dgm:t>
        <a:bodyPr/>
        <a:lstStyle/>
        <a:p>
          <a:endParaRPr lang="en-US"/>
        </a:p>
      </dgm:t>
    </dgm:pt>
    <dgm:pt modelId="{3CA9C366-909A-461E-BDC9-C8C18A737712}" type="pres">
      <dgm:prSet presAssocID="{49D1A19F-43D6-4E0A-9855-086E1B631FB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81EA08D-DF4D-4B3A-88B4-8B8C7BCF8893}" type="pres">
      <dgm:prSet presAssocID="{81D643C9-07D6-4696-A787-843C8C7E6D3B}" presName="centerShape" presStyleLbl="node0" presStyleIdx="0" presStyleCnt="1" custScaleX="127437" custScaleY="122106"/>
      <dgm:spPr/>
      <dgm:t>
        <a:bodyPr/>
        <a:lstStyle/>
        <a:p>
          <a:endParaRPr lang="en-US"/>
        </a:p>
      </dgm:t>
    </dgm:pt>
    <dgm:pt modelId="{2B3E77F0-EB7C-42BB-9881-21A0A7A8019F}" type="pres">
      <dgm:prSet presAssocID="{C23FC31C-9C02-4C1C-BADC-F8C3E708C236}" presName="parTrans" presStyleLbl="sibTrans2D1" presStyleIdx="0" presStyleCnt="6"/>
      <dgm:spPr/>
      <dgm:t>
        <a:bodyPr/>
        <a:lstStyle/>
        <a:p>
          <a:endParaRPr lang="en-US"/>
        </a:p>
      </dgm:t>
    </dgm:pt>
    <dgm:pt modelId="{A07EFB3C-07B0-46B1-B089-8D5C14FC96E1}" type="pres">
      <dgm:prSet presAssocID="{C23FC31C-9C02-4C1C-BADC-F8C3E708C236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EDCA1F05-16BA-433B-B035-4D3C4DD209ED}" type="pres">
      <dgm:prSet presAssocID="{90D1EF15-7BB5-422A-A0B8-4F403E455CE5}" presName="node" presStyleLbl="node1" presStyleIdx="0" presStyleCnt="6" custScaleX="108070" custScaleY="806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6BFFE3-C879-47C2-BB6B-188738245D62}" type="pres">
      <dgm:prSet presAssocID="{1C60055F-FF5A-4ED5-B397-D57CEC77FE20}" presName="parTrans" presStyleLbl="sibTrans2D1" presStyleIdx="1" presStyleCnt="6"/>
      <dgm:spPr/>
      <dgm:t>
        <a:bodyPr/>
        <a:lstStyle/>
        <a:p>
          <a:endParaRPr lang="en-US"/>
        </a:p>
      </dgm:t>
    </dgm:pt>
    <dgm:pt modelId="{9F8D230C-38DF-405A-AB39-87F5C12C4C3E}" type="pres">
      <dgm:prSet presAssocID="{1C60055F-FF5A-4ED5-B397-D57CEC77FE20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0ECE089E-F5DE-4741-8637-2E901B53B990}" type="pres">
      <dgm:prSet presAssocID="{EE8E37A4-52AD-4374-9817-5C091A80C302}" presName="node" presStyleLbl="node1" presStyleIdx="1" presStyleCnt="6" custScaleX="102488" custScaleY="754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6D65CF-E5BF-41ED-9DD7-5D01732A127C}" type="pres">
      <dgm:prSet presAssocID="{140BDE50-38D2-475F-8D08-557826DA3F28}" presName="parTrans" presStyleLbl="sibTrans2D1" presStyleIdx="2" presStyleCnt="6"/>
      <dgm:spPr/>
      <dgm:t>
        <a:bodyPr/>
        <a:lstStyle/>
        <a:p>
          <a:endParaRPr lang="en-US"/>
        </a:p>
      </dgm:t>
    </dgm:pt>
    <dgm:pt modelId="{258C8405-F2B6-4D0D-AA1E-C96E15DE0B4C}" type="pres">
      <dgm:prSet presAssocID="{140BDE50-38D2-475F-8D08-557826DA3F28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8D9DB9BB-C27E-4FE1-A15C-1593FF17104F}" type="pres">
      <dgm:prSet presAssocID="{5E9E33CB-71DE-49B3-9807-CE6F42ECA9E4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08C06F-76C0-4BF2-B5B7-A52A496C36E5}" type="pres">
      <dgm:prSet presAssocID="{DF0FC897-30AE-4368-BDBA-5157422F251D}" presName="parTrans" presStyleLbl="sibTrans2D1" presStyleIdx="3" presStyleCnt="6"/>
      <dgm:spPr/>
      <dgm:t>
        <a:bodyPr/>
        <a:lstStyle/>
        <a:p>
          <a:endParaRPr lang="en-US"/>
        </a:p>
      </dgm:t>
    </dgm:pt>
    <dgm:pt modelId="{20C4BC37-60DB-4EF3-838F-6BC4A742A9F1}" type="pres">
      <dgm:prSet presAssocID="{DF0FC897-30AE-4368-BDBA-5157422F251D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750EAB16-4234-42F3-8336-F89726239BD1}" type="pres">
      <dgm:prSet presAssocID="{1A6CDA77-A08E-4683-93E6-5913CD751459}" presName="node" presStyleLbl="node1" presStyleIdx="3" presStyleCnt="6" custScaleX="129270" custScaleY="915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464D03-6264-4E03-8081-28B4535F51A2}" type="pres">
      <dgm:prSet presAssocID="{91BAD295-8122-4425-A39B-F3F81CE8274F}" presName="parTrans" presStyleLbl="sibTrans2D1" presStyleIdx="4" presStyleCnt="6"/>
      <dgm:spPr/>
      <dgm:t>
        <a:bodyPr/>
        <a:lstStyle/>
        <a:p>
          <a:endParaRPr lang="en-US"/>
        </a:p>
      </dgm:t>
    </dgm:pt>
    <dgm:pt modelId="{83EFABDF-3BFD-4203-86D7-B08800053FDA}" type="pres">
      <dgm:prSet presAssocID="{91BAD295-8122-4425-A39B-F3F81CE8274F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8CA66E20-BDF4-43A0-ADAE-876036AB3435}" type="pres">
      <dgm:prSet presAssocID="{8F6B6C1A-8AC7-42D9-ADC8-4A5867D641BE}" presName="node" presStyleLbl="node1" presStyleIdx="4" presStyleCnt="6" custScaleX="122633" custScaleY="841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2CF333-55B3-4EF5-8C9D-78E2671F0312}" type="pres">
      <dgm:prSet presAssocID="{0256C6BE-5F44-4CF9-BD13-59CD94DFEF80}" presName="parTrans" presStyleLbl="sibTrans2D1" presStyleIdx="5" presStyleCnt="6"/>
      <dgm:spPr/>
      <dgm:t>
        <a:bodyPr/>
        <a:lstStyle/>
        <a:p>
          <a:endParaRPr lang="en-US"/>
        </a:p>
      </dgm:t>
    </dgm:pt>
    <dgm:pt modelId="{4AE375BC-1AC8-4482-ADC8-6CECCA4F2AEC}" type="pres">
      <dgm:prSet presAssocID="{0256C6BE-5F44-4CF9-BD13-59CD94DFEF80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A4F61AB2-61A3-41C4-843C-CBD22BE6ECEB}" type="pres">
      <dgm:prSet presAssocID="{4D4EB95A-5A67-49D2-A4BD-0BE93447225B}" presName="node" presStyleLbl="node1" presStyleIdx="5" presStyleCnt="6" custScaleX="124956" custScaleY="657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F554A0C-01FB-4DFB-A87C-B590CB5CEE00}" srcId="{81D643C9-07D6-4696-A787-843C8C7E6D3B}" destId="{1A6CDA77-A08E-4683-93E6-5913CD751459}" srcOrd="3" destOrd="0" parTransId="{DF0FC897-30AE-4368-BDBA-5157422F251D}" sibTransId="{0428A572-5D9C-4398-886C-48E28DE54253}"/>
    <dgm:cxn modelId="{28ECD1E5-7BFB-46E2-909E-002725395D79}" type="presOf" srcId="{4D4EB95A-5A67-49D2-A4BD-0BE93447225B}" destId="{A4F61AB2-61A3-41C4-843C-CBD22BE6ECEB}" srcOrd="0" destOrd="0" presId="urn:microsoft.com/office/officeart/2005/8/layout/radial5"/>
    <dgm:cxn modelId="{F40C0A2B-1FA5-4A29-868B-6E6248BEF840}" type="presOf" srcId="{0256C6BE-5F44-4CF9-BD13-59CD94DFEF80}" destId="{D32CF333-55B3-4EF5-8C9D-78E2671F0312}" srcOrd="0" destOrd="0" presId="urn:microsoft.com/office/officeart/2005/8/layout/radial5"/>
    <dgm:cxn modelId="{142356F6-FCCF-4DF1-8DEC-50C4CFCFDD2C}" type="presOf" srcId="{91BAD295-8122-4425-A39B-F3F81CE8274F}" destId="{A7464D03-6264-4E03-8081-28B4535F51A2}" srcOrd="0" destOrd="0" presId="urn:microsoft.com/office/officeart/2005/8/layout/radial5"/>
    <dgm:cxn modelId="{9C84EF87-F4FA-4C27-A91A-BBC1A10E6D63}" type="presOf" srcId="{1A6CDA77-A08E-4683-93E6-5913CD751459}" destId="{750EAB16-4234-42F3-8336-F89726239BD1}" srcOrd="0" destOrd="0" presId="urn:microsoft.com/office/officeart/2005/8/layout/radial5"/>
    <dgm:cxn modelId="{C4A85860-A13A-4A8B-8180-02C8C3BDD4FC}" srcId="{81D643C9-07D6-4696-A787-843C8C7E6D3B}" destId="{90D1EF15-7BB5-422A-A0B8-4F403E455CE5}" srcOrd="0" destOrd="0" parTransId="{C23FC31C-9C02-4C1C-BADC-F8C3E708C236}" sibTransId="{A4A04A04-F53B-457F-95CA-FA7DC1B52C54}"/>
    <dgm:cxn modelId="{EE7A8F27-2E75-465F-97A0-1BB72291C218}" type="presOf" srcId="{1C60055F-FF5A-4ED5-B397-D57CEC77FE20}" destId="{9F8D230C-38DF-405A-AB39-87F5C12C4C3E}" srcOrd="1" destOrd="0" presId="urn:microsoft.com/office/officeart/2005/8/layout/radial5"/>
    <dgm:cxn modelId="{35135614-1170-4280-9548-47E5AB3FD22F}" type="presOf" srcId="{140BDE50-38D2-475F-8D08-557826DA3F28}" destId="{258C8405-F2B6-4D0D-AA1E-C96E15DE0B4C}" srcOrd="1" destOrd="0" presId="urn:microsoft.com/office/officeart/2005/8/layout/radial5"/>
    <dgm:cxn modelId="{16FF6870-1672-45B4-8757-93BEB9E72D73}" type="presOf" srcId="{EE8E37A4-52AD-4374-9817-5C091A80C302}" destId="{0ECE089E-F5DE-4741-8637-2E901B53B990}" srcOrd="0" destOrd="0" presId="urn:microsoft.com/office/officeart/2005/8/layout/radial5"/>
    <dgm:cxn modelId="{8923ABF1-EE48-4601-84A6-145577691B0A}" srcId="{81D643C9-07D6-4696-A787-843C8C7E6D3B}" destId="{8F6B6C1A-8AC7-42D9-ADC8-4A5867D641BE}" srcOrd="4" destOrd="0" parTransId="{91BAD295-8122-4425-A39B-F3F81CE8274F}" sibTransId="{F242C67E-1878-4694-8A78-C707DDE7306E}"/>
    <dgm:cxn modelId="{FCFAECAE-C5A7-453C-B1B1-E5E52B04C6CB}" type="presOf" srcId="{90D1EF15-7BB5-422A-A0B8-4F403E455CE5}" destId="{EDCA1F05-16BA-433B-B035-4D3C4DD209ED}" srcOrd="0" destOrd="0" presId="urn:microsoft.com/office/officeart/2005/8/layout/radial5"/>
    <dgm:cxn modelId="{CAA6BF96-4BD2-4DE6-9219-1EA2B69E53EE}" type="presOf" srcId="{DF0FC897-30AE-4368-BDBA-5157422F251D}" destId="{7008C06F-76C0-4BF2-B5B7-A52A496C36E5}" srcOrd="0" destOrd="0" presId="urn:microsoft.com/office/officeart/2005/8/layout/radial5"/>
    <dgm:cxn modelId="{76781E73-D96E-432D-8DC2-6F7AAD1CCF78}" type="presOf" srcId="{5E9E33CB-71DE-49B3-9807-CE6F42ECA9E4}" destId="{8D9DB9BB-C27E-4FE1-A15C-1593FF17104F}" srcOrd="0" destOrd="0" presId="urn:microsoft.com/office/officeart/2005/8/layout/radial5"/>
    <dgm:cxn modelId="{4E2D4AE3-882E-4947-BE53-6AD1E6C859CA}" type="presOf" srcId="{1C60055F-FF5A-4ED5-B397-D57CEC77FE20}" destId="{7A6BFFE3-C879-47C2-BB6B-188738245D62}" srcOrd="0" destOrd="0" presId="urn:microsoft.com/office/officeart/2005/8/layout/radial5"/>
    <dgm:cxn modelId="{8CF94066-2317-43E4-83C6-D17F89C64685}" srcId="{49D1A19F-43D6-4E0A-9855-086E1B631FBD}" destId="{81D643C9-07D6-4696-A787-843C8C7E6D3B}" srcOrd="0" destOrd="0" parTransId="{B474EBBC-2628-4553-9C03-D6F32422CCC4}" sibTransId="{DAE770D3-55C0-4C21-AEBD-7EE32D6513ED}"/>
    <dgm:cxn modelId="{9848E880-7B94-4B58-92BA-9D6C301B439C}" type="presOf" srcId="{C23FC31C-9C02-4C1C-BADC-F8C3E708C236}" destId="{2B3E77F0-EB7C-42BB-9881-21A0A7A8019F}" srcOrd="0" destOrd="0" presId="urn:microsoft.com/office/officeart/2005/8/layout/radial5"/>
    <dgm:cxn modelId="{A8719104-F3EF-4924-B3DF-22EEE0A34F69}" type="presOf" srcId="{8F6B6C1A-8AC7-42D9-ADC8-4A5867D641BE}" destId="{8CA66E20-BDF4-43A0-ADAE-876036AB3435}" srcOrd="0" destOrd="0" presId="urn:microsoft.com/office/officeart/2005/8/layout/radial5"/>
    <dgm:cxn modelId="{C3E141D7-E6F1-4A35-A7C2-CC5E24914D29}" type="presOf" srcId="{0256C6BE-5F44-4CF9-BD13-59CD94DFEF80}" destId="{4AE375BC-1AC8-4482-ADC8-6CECCA4F2AEC}" srcOrd="1" destOrd="0" presId="urn:microsoft.com/office/officeart/2005/8/layout/radial5"/>
    <dgm:cxn modelId="{F59BADFE-7884-486A-A2BE-5E8173464A95}" type="presOf" srcId="{91BAD295-8122-4425-A39B-F3F81CE8274F}" destId="{83EFABDF-3BFD-4203-86D7-B08800053FDA}" srcOrd="1" destOrd="0" presId="urn:microsoft.com/office/officeart/2005/8/layout/radial5"/>
    <dgm:cxn modelId="{2916CAF6-4F79-4611-BC14-01A71335E277}" type="presOf" srcId="{81D643C9-07D6-4696-A787-843C8C7E6D3B}" destId="{B81EA08D-DF4D-4B3A-88B4-8B8C7BCF8893}" srcOrd="0" destOrd="0" presId="urn:microsoft.com/office/officeart/2005/8/layout/radial5"/>
    <dgm:cxn modelId="{F54B1005-790D-4A00-931A-2F4CC6EAE034}" type="presOf" srcId="{140BDE50-38D2-475F-8D08-557826DA3F28}" destId="{8D6D65CF-E5BF-41ED-9DD7-5D01732A127C}" srcOrd="0" destOrd="0" presId="urn:microsoft.com/office/officeart/2005/8/layout/radial5"/>
    <dgm:cxn modelId="{8F03F10F-82F4-4666-81C4-3F859E8980B8}" type="presOf" srcId="{DF0FC897-30AE-4368-BDBA-5157422F251D}" destId="{20C4BC37-60DB-4EF3-838F-6BC4A742A9F1}" srcOrd="1" destOrd="0" presId="urn:microsoft.com/office/officeart/2005/8/layout/radial5"/>
    <dgm:cxn modelId="{44F0C234-4609-4AC7-8CD4-618AC597A4E7}" type="presOf" srcId="{49D1A19F-43D6-4E0A-9855-086E1B631FBD}" destId="{3CA9C366-909A-461E-BDC9-C8C18A737712}" srcOrd="0" destOrd="0" presId="urn:microsoft.com/office/officeart/2005/8/layout/radial5"/>
    <dgm:cxn modelId="{A2F5B9A5-127E-45D1-A1E3-104D85E7FD50}" type="presOf" srcId="{C23FC31C-9C02-4C1C-BADC-F8C3E708C236}" destId="{A07EFB3C-07B0-46B1-B089-8D5C14FC96E1}" srcOrd="1" destOrd="0" presId="urn:microsoft.com/office/officeart/2005/8/layout/radial5"/>
    <dgm:cxn modelId="{DA987C2F-339E-4869-AFCB-06E05DFE240F}" srcId="{81D643C9-07D6-4696-A787-843C8C7E6D3B}" destId="{5E9E33CB-71DE-49B3-9807-CE6F42ECA9E4}" srcOrd="2" destOrd="0" parTransId="{140BDE50-38D2-475F-8D08-557826DA3F28}" sibTransId="{45601BA2-B18A-494E-A039-3CF22A3E9B91}"/>
    <dgm:cxn modelId="{8B9744FE-2BB6-4BBA-A5CE-1579EA2D6F0D}" srcId="{81D643C9-07D6-4696-A787-843C8C7E6D3B}" destId="{EE8E37A4-52AD-4374-9817-5C091A80C302}" srcOrd="1" destOrd="0" parTransId="{1C60055F-FF5A-4ED5-B397-D57CEC77FE20}" sibTransId="{7C176347-6E70-44C0-88C4-F027E2026EC1}"/>
    <dgm:cxn modelId="{34216FF6-36CB-4691-BD5C-6B38C6F84646}" srcId="{81D643C9-07D6-4696-A787-843C8C7E6D3B}" destId="{4D4EB95A-5A67-49D2-A4BD-0BE93447225B}" srcOrd="5" destOrd="0" parTransId="{0256C6BE-5F44-4CF9-BD13-59CD94DFEF80}" sibTransId="{4E669FA9-CBCB-400F-AFFE-DA26646EE13B}"/>
    <dgm:cxn modelId="{BB87EFD8-ED59-4D73-8E5C-7BAD52A689F5}" type="presParOf" srcId="{3CA9C366-909A-461E-BDC9-C8C18A737712}" destId="{B81EA08D-DF4D-4B3A-88B4-8B8C7BCF8893}" srcOrd="0" destOrd="0" presId="urn:microsoft.com/office/officeart/2005/8/layout/radial5"/>
    <dgm:cxn modelId="{14DFE1C0-C0B6-43EE-B895-FE5F1B325072}" type="presParOf" srcId="{3CA9C366-909A-461E-BDC9-C8C18A737712}" destId="{2B3E77F0-EB7C-42BB-9881-21A0A7A8019F}" srcOrd="1" destOrd="0" presId="urn:microsoft.com/office/officeart/2005/8/layout/radial5"/>
    <dgm:cxn modelId="{3E31727A-A70B-4E1E-8E68-858AA14DCF69}" type="presParOf" srcId="{2B3E77F0-EB7C-42BB-9881-21A0A7A8019F}" destId="{A07EFB3C-07B0-46B1-B089-8D5C14FC96E1}" srcOrd="0" destOrd="0" presId="urn:microsoft.com/office/officeart/2005/8/layout/radial5"/>
    <dgm:cxn modelId="{E25E7973-DB52-490B-8D64-BEEC3646FAB4}" type="presParOf" srcId="{3CA9C366-909A-461E-BDC9-C8C18A737712}" destId="{EDCA1F05-16BA-433B-B035-4D3C4DD209ED}" srcOrd="2" destOrd="0" presId="urn:microsoft.com/office/officeart/2005/8/layout/radial5"/>
    <dgm:cxn modelId="{3C870DAC-7299-4682-B792-B684D85E73E6}" type="presParOf" srcId="{3CA9C366-909A-461E-BDC9-C8C18A737712}" destId="{7A6BFFE3-C879-47C2-BB6B-188738245D62}" srcOrd="3" destOrd="0" presId="urn:microsoft.com/office/officeart/2005/8/layout/radial5"/>
    <dgm:cxn modelId="{8377F85B-2182-4038-9871-7693F77F7C41}" type="presParOf" srcId="{7A6BFFE3-C879-47C2-BB6B-188738245D62}" destId="{9F8D230C-38DF-405A-AB39-87F5C12C4C3E}" srcOrd="0" destOrd="0" presId="urn:microsoft.com/office/officeart/2005/8/layout/radial5"/>
    <dgm:cxn modelId="{A3C11D1C-A8B5-418B-9955-A2D5A45F9811}" type="presParOf" srcId="{3CA9C366-909A-461E-BDC9-C8C18A737712}" destId="{0ECE089E-F5DE-4741-8637-2E901B53B990}" srcOrd="4" destOrd="0" presId="urn:microsoft.com/office/officeart/2005/8/layout/radial5"/>
    <dgm:cxn modelId="{B7FA5397-1A45-4225-B6FE-D28924D74224}" type="presParOf" srcId="{3CA9C366-909A-461E-BDC9-C8C18A737712}" destId="{8D6D65CF-E5BF-41ED-9DD7-5D01732A127C}" srcOrd="5" destOrd="0" presId="urn:microsoft.com/office/officeart/2005/8/layout/radial5"/>
    <dgm:cxn modelId="{9B21C420-F94F-443E-8A1C-54024937CEF2}" type="presParOf" srcId="{8D6D65CF-E5BF-41ED-9DD7-5D01732A127C}" destId="{258C8405-F2B6-4D0D-AA1E-C96E15DE0B4C}" srcOrd="0" destOrd="0" presId="urn:microsoft.com/office/officeart/2005/8/layout/radial5"/>
    <dgm:cxn modelId="{DEB327D8-7033-4026-8592-04EA6D5A13FA}" type="presParOf" srcId="{3CA9C366-909A-461E-BDC9-C8C18A737712}" destId="{8D9DB9BB-C27E-4FE1-A15C-1593FF17104F}" srcOrd="6" destOrd="0" presId="urn:microsoft.com/office/officeart/2005/8/layout/radial5"/>
    <dgm:cxn modelId="{C96BA595-2E98-405E-A411-ED1195CCE87C}" type="presParOf" srcId="{3CA9C366-909A-461E-BDC9-C8C18A737712}" destId="{7008C06F-76C0-4BF2-B5B7-A52A496C36E5}" srcOrd="7" destOrd="0" presId="urn:microsoft.com/office/officeart/2005/8/layout/radial5"/>
    <dgm:cxn modelId="{2BA784D8-1EF5-46B7-A742-49610977D457}" type="presParOf" srcId="{7008C06F-76C0-4BF2-B5B7-A52A496C36E5}" destId="{20C4BC37-60DB-4EF3-838F-6BC4A742A9F1}" srcOrd="0" destOrd="0" presId="urn:microsoft.com/office/officeart/2005/8/layout/radial5"/>
    <dgm:cxn modelId="{7B9244A4-E933-4937-8C94-925C116A2276}" type="presParOf" srcId="{3CA9C366-909A-461E-BDC9-C8C18A737712}" destId="{750EAB16-4234-42F3-8336-F89726239BD1}" srcOrd="8" destOrd="0" presId="urn:microsoft.com/office/officeart/2005/8/layout/radial5"/>
    <dgm:cxn modelId="{C53A2963-B243-4E81-B2ED-ACB743E031FA}" type="presParOf" srcId="{3CA9C366-909A-461E-BDC9-C8C18A737712}" destId="{A7464D03-6264-4E03-8081-28B4535F51A2}" srcOrd="9" destOrd="0" presId="urn:microsoft.com/office/officeart/2005/8/layout/radial5"/>
    <dgm:cxn modelId="{A5291CE1-0CF4-4CB7-9E69-08D50E182472}" type="presParOf" srcId="{A7464D03-6264-4E03-8081-28B4535F51A2}" destId="{83EFABDF-3BFD-4203-86D7-B08800053FDA}" srcOrd="0" destOrd="0" presId="urn:microsoft.com/office/officeart/2005/8/layout/radial5"/>
    <dgm:cxn modelId="{9292AA53-71F8-4941-B236-AF2833ECC4C6}" type="presParOf" srcId="{3CA9C366-909A-461E-BDC9-C8C18A737712}" destId="{8CA66E20-BDF4-43A0-ADAE-876036AB3435}" srcOrd="10" destOrd="0" presId="urn:microsoft.com/office/officeart/2005/8/layout/radial5"/>
    <dgm:cxn modelId="{9BA8C27F-3BFF-49D2-AF51-CF96492BCB6D}" type="presParOf" srcId="{3CA9C366-909A-461E-BDC9-C8C18A737712}" destId="{D32CF333-55B3-4EF5-8C9D-78E2671F0312}" srcOrd="11" destOrd="0" presId="urn:microsoft.com/office/officeart/2005/8/layout/radial5"/>
    <dgm:cxn modelId="{8BB40687-C2ED-4CBE-945E-37AD937FD9C3}" type="presParOf" srcId="{D32CF333-55B3-4EF5-8C9D-78E2671F0312}" destId="{4AE375BC-1AC8-4482-ADC8-6CECCA4F2AEC}" srcOrd="0" destOrd="0" presId="urn:microsoft.com/office/officeart/2005/8/layout/radial5"/>
    <dgm:cxn modelId="{B52E583B-9172-4799-AB6D-7CBC6E720B3F}" type="presParOf" srcId="{3CA9C366-909A-461E-BDC9-C8C18A737712}" destId="{A4F61AB2-61A3-41C4-843C-CBD22BE6ECEB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1EA08D-DF4D-4B3A-88B4-8B8C7BCF8893}">
      <dsp:nvSpPr>
        <dsp:cNvPr id="0" name=""/>
        <dsp:cNvSpPr/>
      </dsp:nvSpPr>
      <dsp:spPr>
        <a:xfrm>
          <a:off x="3044268" y="2074784"/>
          <a:ext cx="1783282" cy="1708683"/>
        </a:xfrm>
        <a:prstGeom prst="ellipse">
          <a:avLst/>
        </a:prstGeom>
        <a:gradFill rotWithShape="0">
          <a:gsLst>
            <a:gs pos="0">
              <a:schemeClr val="accent2">
                <a:alpha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alpha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alpha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700" kern="1200" dirty="0" smtClean="0">
              <a:effectLst/>
              <a:latin typeface="NikoshBAN" pitchFamily="2" charset="0"/>
              <a:cs typeface="NikoshBAN" pitchFamily="2" charset="0"/>
            </a:rPr>
            <a:t>নতুন শিখলাম </a:t>
          </a:r>
          <a:endParaRPr lang="en-US" sz="3700" kern="1200" dirty="0">
            <a:effectLst/>
            <a:latin typeface="NikoshBAN" pitchFamily="2" charset="0"/>
            <a:cs typeface="NikoshBAN" pitchFamily="2" charset="0"/>
          </a:endParaRPr>
        </a:p>
      </dsp:txBody>
      <dsp:txXfrm>
        <a:off x="3305424" y="2325015"/>
        <a:ext cx="1260970" cy="1208221"/>
      </dsp:txXfrm>
    </dsp:sp>
    <dsp:sp modelId="{2B3E77F0-EB7C-42BB-9881-21A0A7A8019F}">
      <dsp:nvSpPr>
        <dsp:cNvPr id="0" name=""/>
        <dsp:cNvSpPr/>
      </dsp:nvSpPr>
      <dsp:spPr>
        <a:xfrm rot="16200000">
          <a:off x="3749555" y="1467961"/>
          <a:ext cx="372708" cy="53151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>
            <a:effectLst/>
          </a:endParaRPr>
        </a:p>
      </dsp:txBody>
      <dsp:txXfrm>
        <a:off x="3805461" y="1630171"/>
        <a:ext cx="260896" cy="318910"/>
      </dsp:txXfrm>
    </dsp:sp>
    <dsp:sp modelId="{EDCA1F05-16BA-433B-B035-4D3C4DD209ED}">
      <dsp:nvSpPr>
        <dsp:cNvPr id="0" name=""/>
        <dsp:cNvSpPr/>
      </dsp:nvSpPr>
      <dsp:spPr>
        <a:xfrm>
          <a:off x="3091185" y="110970"/>
          <a:ext cx="1689448" cy="126059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kern="1200" dirty="0" smtClean="0">
              <a:effectLst/>
              <a:latin typeface="NikoshBAN" pitchFamily="2" charset="0"/>
              <a:cs typeface="NikoshBAN" pitchFamily="2" charset="0"/>
            </a:rPr>
            <a:t>এসএমএস </a:t>
          </a:r>
          <a:endParaRPr lang="en-US" sz="2400" kern="1200" dirty="0">
            <a:effectLst/>
            <a:latin typeface="NikoshBAN" pitchFamily="2" charset="0"/>
            <a:cs typeface="NikoshBAN" pitchFamily="2" charset="0"/>
          </a:endParaRPr>
        </a:p>
      </dsp:txBody>
      <dsp:txXfrm>
        <a:off x="3338599" y="295579"/>
        <a:ext cx="1194620" cy="891372"/>
      </dsp:txXfrm>
    </dsp:sp>
    <dsp:sp modelId="{7A6BFFE3-C879-47C2-BB6B-188738245D62}">
      <dsp:nvSpPr>
        <dsp:cNvPr id="0" name=""/>
        <dsp:cNvSpPr/>
      </dsp:nvSpPr>
      <dsp:spPr>
        <a:xfrm rot="19800000">
          <a:off x="4789265" y="2082209"/>
          <a:ext cx="306475" cy="53151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-8200"/>
                <a:satOff val="-1389"/>
                <a:lumOff val="6423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-8200"/>
                <a:satOff val="-1389"/>
                <a:lumOff val="6423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-8200"/>
                <a:satOff val="-1389"/>
                <a:lumOff val="642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>
            <a:effectLst/>
          </a:endParaRPr>
        </a:p>
      </dsp:txBody>
      <dsp:txXfrm>
        <a:off x="4795424" y="2211499"/>
        <a:ext cx="214533" cy="318910"/>
      </dsp:txXfrm>
    </dsp:sp>
    <dsp:sp modelId="{0ECE089E-F5DE-4741-8637-2E901B53B990}">
      <dsp:nvSpPr>
        <dsp:cNvPr id="0" name=""/>
        <dsp:cNvSpPr/>
      </dsp:nvSpPr>
      <dsp:spPr>
        <a:xfrm>
          <a:off x="5029559" y="1245733"/>
          <a:ext cx="1602185" cy="1178924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tint val="50000"/>
                <a:satMod val="300000"/>
              </a:schemeClr>
            </a:gs>
            <a:gs pos="35000">
              <a:schemeClr val="accent2">
                <a:alpha val="90000"/>
                <a:hueOff val="0"/>
                <a:satOff val="0"/>
                <a:lumOff val="0"/>
                <a:alphaOff val="-8000"/>
                <a:tint val="37000"/>
                <a:satMod val="3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kern="1200" dirty="0" smtClean="0">
              <a:effectLst/>
              <a:latin typeface="NikoshBAN" pitchFamily="2" charset="0"/>
              <a:cs typeface="NikoshBAN" pitchFamily="2" charset="0"/>
            </a:rPr>
            <a:t>বেতার / রেডিও  </a:t>
          </a:r>
          <a:endParaRPr lang="en-US" sz="2400" kern="1200" dirty="0">
            <a:effectLst/>
            <a:latin typeface="NikoshBAN" pitchFamily="2" charset="0"/>
            <a:cs typeface="NikoshBAN" pitchFamily="2" charset="0"/>
          </a:endParaRPr>
        </a:p>
      </dsp:txBody>
      <dsp:txXfrm>
        <a:off x="5264194" y="1418382"/>
        <a:ext cx="1132915" cy="833626"/>
      </dsp:txXfrm>
    </dsp:sp>
    <dsp:sp modelId="{8D6D65CF-E5BF-41ED-9DD7-5D01732A127C}">
      <dsp:nvSpPr>
        <dsp:cNvPr id="0" name=""/>
        <dsp:cNvSpPr/>
      </dsp:nvSpPr>
      <dsp:spPr>
        <a:xfrm rot="1800000">
          <a:off x="4780910" y="3231452"/>
          <a:ext cx="277907" cy="53151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-16400"/>
                <a:satOff val="-2778"/>
                <a:lumOff val="12845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-16400"/>
                <a:satOff val="-2778"/>
                <a:lumOff val="12845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-16400"/>
                <a:satOff val="-2778"/>
                <a:lumOff val="128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>
            <a:effectLst/>
          </a:endParaRPr>
        </a:p>
      </dsp:txBody>
      <dsp:txXfrm>
        <a:off x="4786495" y="3316913"/>
        <a:ext cx="194535" cy="318910"/>
      </dsp:txXfrm>
    </dsp:sp>
    <dsp:sp modelId="{8D9DB9BB-C27E-4FE1-A15C-1593FF17104F}">
      <dsp:nvSpPr>
        <dsp:cNvPr id="0" name=""/>
        <dsp:cNvSpPr/>
      </dsp:nvSpPr>
      <dsp:spPr>
        <a:xfrm>
          <a:off x="5049007" y="3241410"/>
          <a:ext cx="1563290" cy="1563290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tint val="50000"/>
                <a:satMod val="300000"/>
              </a:schemeClr>
            </a:gs>
            <a:gs pos="35000">
              <a:schemeClr val="accent2">
                <a:alpha val="90000"/>
                <a:hueOff val="0"/>
                <a:satOff val="0"/>
                <a:lumOff val="0"/>
                <a:alphaOff val="-16000"/>
                <a:tint val="37000"/>
                <a:satMod val="3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000" kern="1200" dirty="0" smtClean="0">
              <a:effectLst/>
              <a:latin typeface="NikoshBAN" pitchFamily="2" charset="0"/>
              <a:cs typeface="NikoshBAN" pitchFamily="2" charset="0"/>
            </a:rPr>
            <a:t>মোবাইল ফোন </a:t>
          </a:r>
          <a:endParaRPr lang="en-US" sz="3000" kern="1200" dirty="0">
            <a:effectLst/>
            <a:latin typeface="NikoshBAN" pitchFamily="2" charset="0"/>
            <a:cs typeface="NikoshBAN" pitchFamily="2" charset="0"/>
          </a:endParaRPr>
        </a:p>
      </dsp:txBody>
      <dsp:txXfrm>
        <a:off x="5277946" y="3470349"/>
        <a:ext cx="1105412" cy="1105412"/>
      </dsp:txXfrm>
    </dsp:sp>
    <dsp:sp modelId="{7008C06F-76C0-4BF2-B5B7-A52A496C36E5}">
      <dsp:nvSpPr>
        <dsp:cNvPr id="0" name=""/>
        <dsp:cNvSpPr/>
      </dsp:nvSpPr>
      <dsp:spPr>
        <a:xfrm rot="5400000">
          <a:off x="3772173" y="3817377"/>
          <a:ext cx="327473" cy="53151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-24601"/>
                <a:satOff val="-4166"/>
                <a:lumOff val="19268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-24601"/>
                <a:satOff val="-4166"/>
                <a:lumOff val="19268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-24601"/>
                <a:satOff val="-4166"/>
                <a:lumOff val="1926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>
            <a:effectLst/>
          </a:endParaRPr>
        </a:p>
      </dsp:txBody>
      <dsp:txXfrm>
        <a:off x="3821294" y="3874560"/>
        <a:ext cx="229231" cy="318910"/>
      </dsp:txXfrm>
    </dsp:sp>
    <dsp:sp modelId="{750EAB16-4234-42F3-8336-F89726239BD1}">
      <dsp:nvSpPr>
        <dsp:cNvPr id="0" name=""/>
        <dsp:cNvSpPr/>
      </dsp:nvSpPr>
      <dsp:spPr>
        <a:xfrm>
          <a:off x="2925477" y="4401343"/>
          <a:ext cx="2020865" cy="1431286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tint val="50000"/>
                <a:satMod val="300000"/>
              </a:schemeClr>
            </a:gs>
            <a:gs pos="35000">
              <a:schemeClr val="accent2">
                <a:alpha val="90000"/>
                <a:hueOff val="0"/>
                <a:satOff val="0"/>
                <a:lumOff val="0"/>
                <a:alphaOff val="-24000"/>
                <a:tint val="37000"/>
                <a:satMod val="3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200" kern="1200" dirty="0" smtClean="0">
              <a:effectLst/>
              <a:latin typeface="NikoshBAN" pitchFamily="2" charset="0"/>
              <a:cs typeface="NikoshBAN" pitchFamily="2" charset="0"/>
            </a:rPr>
            <a:t>টেলিভিশন </a:t>
          </a:r>
          <a:endParaRPr lang="en-US" sz="3200" kern="1200" dirty="0">
            <a:effectLst/>
            <a:latin typeface="NikoshBAN" pitchFamily="2" charset="0"/>
            <a:cs typeface="NikoshBAN" pitchFamily="2" charset="0"/>
          </a:endParaRPr>
        </a:p>
      </dsp:txBody>
      <dsp:txXfrm>
        <a:off x="3221426" y="4610950"/>
        <a:ext cx="1428967" cy="1012072"/>
      </dsp:txXfrm>
    </dsp:sp>
    <dsp:sp modelId="{A7464D03-6264-4E03-8081-28B4535F51A2}">
      <dsp:nvSpPr>
        <dsp:cNvPr id="0" name=""/>
        <dsp:cNvSpPr/>
      </dsp:nvSpPr>
      <dsp:spPr>
        <a:xfrm rot="9000000">
          <a:off x="2857772" y="3215603"/>
          <a:ext cx="243268" cy="53151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-32801"/>
                <a:satOff val="-5555"/>
                <a:lumOff val="2569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-32801"/>
                <a:satOff val="-5555"/>
                <a:lumOff val="2569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-32801"/>
                <a:satOff val="-5555"/>
                <a:lumOff val="2569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>
            <a:effectLst/>
          </a:endParaRPr>
        </a:p>
      </dsp:txBody>
      <dsp:txXfrm rot="10800000">
        <a:off x="2925863" y="3303662"/>
        <a:ext cx="170288" cy="318910"/>
      </dsp:txXfrm>
    </dsp:sp>
    <dsp:sp modelId="{8CA66E20-BDF4-43A0-ADAE-876036AB3435}">
      <dsp:nvSpPr>
        <dsp:cNvPr id="0" name=""/>
        <dsp:cNvSpPr/>
      </dsp:nvSpPr>
      <dsp:spPr>
        <a:xfrm>
          <a:off x="1082612" y="3365184"/>
          <a:ext cx="1917110" cy="1315743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tint val="50000"/>
                <a:satMod val="300000"/>
              </a:schemeClr>
            </a:gs>
            <a:gs pos="35000">
              <a:schemeClr val="accent2">
                <a:alpha val="90000"/>
                <a:hueOff val="0"/>
                <a:satOff val="0"/>
                <a:lumOff val="0"/>
                <a:alphaOff val="-32000"/>
                <a:tint val="37000"/>
                <a:satMod val="3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kern="1200" dirty="0" smtClean="0">
              <a:effectLst/>
              <a:latin typeface="NikoshBAN" pitchFamily="2" charset="0"/>
              <a:cs typeface="NikoshBAN" pitchFamily="2" charset="0"/>
            </a:rPr>
            <a:t>মাল্টিমিডিয়া প্রজেক্টর  </a:t>
          </a:r>
          <a:endParaRPr lang="en-US" sz="2400" kern="1200" dirty="0">
            <a:effectLst/>
            <a:latin typeface="NikoshBAN" pitchFamily="2" charset="0"/>
            <a:cs typeface="NikoshBAN" pitchFamily="2" charset="0"/>
          </a:endParaRPr>
        </a:p>
      </dsp:txBody>
      <dsp:txXfrm>
        <a:off x="1363366" y="3557870"/>
        <a:ext cx="1355602" cy="930371"/>
      </dsp:txXfrm>
    </dsp:sp>
    <dsp:sp modelId="{D32CF333-55B3-4EF5-8C9D-78E2671F0312}">
      <dsp:nvSpPr>
        <dsp:cNvPr id="0" name=""/>
        <dsp:cNvSpPr/>
      </dsp:nvSpPr>
      <dsp:spPr>
        <a:xfrm rot="12600000">
          <a:off x="2798002" y="2089970"/>
          <a:ext cx="289513" cy="53151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-41001"/>
                <a:satOff val="-6944"/>
                <a:lumOff val="32113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-41001"/>
                <a:satOff val="-6944"/>
                <a:lumOff val="32113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-41001"/>
                <a:satOff val="-6944"/>
                <a:lumOff val="3211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>
            <a:effectLst/>
          </a:endParaRPr>
        </a:p>
      </dsp:txBody>
      <dsp:txXfrm rot="10800000">
        <a:off x="2879038" y="2217988"/>
        <a:ext cx="202659" cy="318910"/>
      </dsp:txXfrm>
    </dsp:sp>
    <dsp:sp modelId="{A4F61AB2-61A3-41C4-843C-CBD22BE6ECEB}">
      <dsp:nvSpPr>
        <dsp:cNvPr id="0" name=""/>
        <dsp:cNvSpPr/>
      </dsp:nvSpPr>
      <dsp:spPr>
        <a:xfrm>
          <a:off x="1064454" y="1321193"/>
          <a:ext cx="1953425" cy="1028004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chemeClr>
            </a:gs>
            <a:gs pos="35000">
              <a:schemeClr val="accent2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kern="1200" dirty="0" smtClean="0">
              <a:effectLst/>
              <a:latin typeface="NikoshBAN" pitchFamily="2" charset="0"/>
              <a:cs typeface="NikoshBAN" pitchFamily="2" charset="0"/>
            </a:rPr>
            <a:t>ইন্টারনেট </a:t>
          </a:r>
          <a:endParaRPr lang="en-US" sz="2400" kern="1200" dirty="0">
            <a:effectLst/>
            <a:latin typeface="NikoshBAN" pitchFamily="2" charset="0"/>
            <a:cs typeface="NikoshBAN" pitchFamily="2" charset="0"/>
          </a:endParaRPr>
        </a:p>
      </dsp:txBody>
      <dsp:txXfrm>
        <a:off x="1350526" y="1471741"/>
        <a:ext cx="1381281" cy="7269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A4F0C-0798-4ED5-AAEC-7A31C3D0269F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B9EDDB-3BC7-4232-80A6-F67119222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297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এই</a:t>
            </a:r>
            <a:r>
              <a:rPr lang="bn-BD" baseline="0" dirty="0" smtClean="0"/>
              <a:t> স্লাইড থেকে শিক্ষক ও পাঠ  পরিচিতি জানবে।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3318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aseline="0" dirty="0" smtClean="0"/>
              <a:t>মাল্টিমিডিয়া প্রজেক্টরের ব্যবহার বলতে পারবে।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769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সকলের</a:t>
            </a:r>
            <a:r>
              <a:rPr lang="bn-BD" baseline="0" dirty="0" smtClean="0"/>
              <a:t> জন্য প্রশ্নগুলো উন্মুক্ত করে দেওয়া হবে। যে কেউ উত্তর করতে পারবে।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0138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এখান</a:t>
            </a:r>
            <a:r>
              <a:rPr lang="bn-BD" baseline="0" dirty="0" smtClean="0"/>
              <a:t> থেকে শিক্ষার্থীরা তাদের ধারণ বলবে তারপর শিক্ষক  নিচের চিত্রগুলো দেখাবে। এভাবেই পর্যায়ক্রমে  তথ্য ও যোগাযোগ প্রযুক্তির উৎপত্তি হয়েছে ।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0069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এখান</a:t>
            </a:r>
            <a:r>
              <a:rPr lang="bn-BD" baseline="0" dirty="0" smtClean="0"/>
              <a:t> থেকে শিক্ষার্থীরা তাদের ধারণ বলবে তারপর শিক্ষক  নিচের চিত্রগুলো দেখাবে। এভাবেই পর্যায়ক্রমে  তথ্য ও যোগাযোগ প্রযুক্তির উৎপত্তি হয়েছে । 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1920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প্রযুক্তি গুলোর নাম</a:t>
            </a:r>
            <a:r>
              <a:rPr lang="bn-BD" baseline="0" dirty="0" smtClean="0"/>
              <a:t> খাতায় লিখে প্রতিটি দল থেকে এক জন করে উপস্থাপন করবে। পরে শিক্ষক সঠিক উত্তর বলে দিবে।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3582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bn-BD" dirty="0" smtClean="0"/>
              <a:t>শিক্ষার্থীরা</a:t>
            </a:r>
            <a:r>
              <a:rPr lang="bn-BD" baseline="0" dirty="0" smtClean="0"/>
              <a:t> উত্তর করার পরে শিক্ষক সম্ভাব্য সমাধান দেখাব। সম্ভাব্য উত্তর দুর্বল ছাত্রদের জন্য খুবই উপকারি হবে।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8232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তোমারা এই</a:t>
            </a:r>
            <a:r>
              <a:rPr lang="bn-BD" baseline="0" dirty="0" smtClean="0"/>
              <a:t> পাঠ থেকে </a:t>
            </a:r>
            <a:r>
              <a:rPr lang="bn-IN" baseline="0" dirty="0" smtClean="0"/>
              <a:t>কী কী </a:t>
            </a:r>
            <a:r>
              <a:rPr lang="bn-BD" baseline="0" dirty="0" smtClean="0"/>
              <a:t>নতুন শব্দ শি</a:t>
            </a:r>
            <a:r>
              <a:rPr lang="bn-IN" baseline="0" dirty="0" smtClean="0"/>
              <a:t>খলাম</a:t>
            </a:r>
            <a:r>
              <a:rPr lang="bn-BD" baseline="0" dirty="0" smtClean="0"/>
              <a:t>? </a:t>
            </a:r>
            <a:r>
              <a:rPr lang="bn-BD" dirty="0" smtClean="0"/>
              <a:t>এখান</a:t>
            </a:r>
            <a:r>
              <a:rPr lang="bn-BD" baseline="0" dirty="0" smtClean="0"/>
              <a:t> থেকে নতুন নতুন শব্দগুলো সনাক্ত করতে পারবে।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616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উত্তর</a:t>
            </a:r>
            <a:r>
              <a:rPr lang="bn-BD" baseline="0" dirty="0" smtClean="0"/>
              <a:t>গুলোর উপরে মাউস দিয়ে ক্লিক করতে হবে। তাহলে সঠিক ও ভুল উত্তর জানা যাবে।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534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উত্তর</a:t>
            </a:r>
            <a:r>
              <a:rPr lang="bn-BD" baseline="0" dirty="0" smtClean="0"/>
              <a:t>গুলোর উপরে মাউস দিয়ে ক্লিক করতে হবে। তাহলে সঠিক ও ভুল উত্তর জানা যাবে।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6262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শিক্ষার্থীরা</a:t>
            </a:r>
            <a:r>
              <a:rPr lang="bn-BD" baseline="0" dirty="0" smtClean="0"/>
              <a:t> বাড়ি থেকে প্রশ্নটির সমাধান লিখে আনবে।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650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লোকটি 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ব্যবহার করছে? কৃষকেরা 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করছে? এই রকম প্র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শ্নের মাধ্যমে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ছাত্র/ছাত্রীদের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দ্বারা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পাঠের নাম বের ক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রা যেতে পারে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234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শিখন</a:t>
            </a:r>
            <a:r>
              <a:rPr lang="bn-BD" baseline="0" dirty="0" smtClean="0"/>
              <a:t>ফল অনুযায়ী পাঠ  উপস্থাপন করতে হবে।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560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এ</a:t>
            </a:r>
            <a:r>
              <a:rPr lang="bn-IN" dirty="0" smtClean="0"/>
              <a:t>ই</a:t>
            </a:r>
            <a:r>
              <a:rPr lang="bn-IN" baseline="0" dirty="0" smtClean="0"/>
              <a:t> স্লাইড</a:t>
            </a:r>
            <a:r>
              <a:rPr lang="bn-BD" baseline="0" dirty="0" smtClean="0"/>
              <a:t>  থেকে রেডিওর ব্যবহার সম্পর্কে বলতে পারবে।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9048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এ</a:t>
            </a:r>
            <a:r>
              <a:rPr lang="bn-IN" dirty="0" smtClean="0"/>
              <a:t>ই</a:t>
            </a:r>
            <a:r>
              <a:rPr lang="bn-IN" baseline="0" dirty="0" smtClean="0"/>
              <a:t> স্লাইড</a:t>
            </a:r>
            <a:r>
              <a:rPr lang="bn-BD" baseline="0" dirty="0" smtClean="0"/>
              <a:t> থেকে টেলিভিশনের ব্যবহার সম্পর্কে বলতে পারবে</a:t>
            </a:r>
            <a:r>
              <a:rPr lang="bn-IN" baseline="0" dirty="0" smtClean="0"/>
              <a:t>।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9949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মোবাইল</a:t>
            </a:r>
            <a:r>
              <a:rPr lang="bn-BD" baseline="0" dirty="0" smtClean="0"/>
              <a:t> এসএমএস পাঠিয়ে প</a:t>
            </a:r>
            <a:r>
              <a:rPr lang="bn-IN" baseline="0" dirty="0" smtClean="0"/>
              <a:t>রী</a:t>
            </a:r>
            <a:r>
              <a:rPr lang="bn-BD" baseline="0" dirty="0" smtClean="0"/>
              <a:t>ক্ষার ফলাফল পাওয়া যায়।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237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এ</a:t>
            </a:r>
            <a:r>
              <a:rPr lang="bn-IN" dirty="0" smtClean="0"/>
              <a:t>ই</a:t>
            </a:r>
            <a:r>
              <a:rPr lang="bn-IN" baseline="0" dirty="0" smtClean="0"/>
              <a:t> স্লাইড</a:t>
            </a:r>
            <a:r>
              <a:rPr lang="bn-BD" baseline="0" dirty="0" smtClean="0"/>
              <a:t> </a:t>
            </a:r>
            <a:r>
              <a:rPr lang="bn-IN" baseline="0" dirty="0" smtClean="0"/>
              <a:t> থেকে </a:t>
            </a:r>
            <a:r>
              <a:rPr lang="bn-BD" dirty="0" smtClean="0"/>
              <a:t>যোগাযোগের</a:t>
            </a:r>
            <a:r>
              <a:rPr lang="bn-BD" baseline="0" dirty="0" smtClean="0"/>
              <a:t> ক্ষেত্রে মোবাইল ব্যবহারের প্রয়োজনীয়</a:t>
            </a:r>
            <a:r>
              <a:rPr lang="bn-IN" baseline="0" dirty="0" smtClean="0"/>
              <a:t>তা</a:t>
            </a:r>
            <a:r>
              <a:rPr lang="bn-BD" baseline="0" dirty="0" smtClean="0"/>
              <a:t> বলতে পারবে।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788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/>
              <a:t>শিক্ষার্থীরা</a:t>
            </a:r>
            <a:r>
              <a:rPr lang="bn-IN" baseline="0" dirty="0" smtClean="0"/>
              <a:t> </a:t>
            </a:r>
            <a:r>
              <a:rPr lang="bn-BD" dirty="0" smtClean="0"/>
              <a:t>সাধারণত</a:t>
            </a:r>
            <a:r>
              <a:rPr lang="bn-BD" baseline="0" dirty="0" smtClean="0"/>
              <a:t> রেডিও, টেলিভিশন, মোবাইল ফোন, ইন্টারনেট, মাল্টিমিডিয়া প্রজেক্টর প্রভৃতির কথা বলবে।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4850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এ</a:t>
            </a:r>
            <a:r>
              <a:rPr lang="bn-IN" dirty="0" smtClean="0"/>
              <a:t>ই</a:t>
            </a:r>
            <a:r>
              <a:rPr lang="bn-IN" baseline="0" dirty="0" smtClean="0"/>
              <a:t> স্লাইড</a:t>
            </a:r>
            <a:r>
              <a:rPr lang="bn-BD" baseline="0" dirty="0" smtClean="0"/>
              <a:t> </a:t>
            </a:r>
            <a:r>
              <a:rPr lang="bn-IN" baseline="0" dirty="0" smtClean="0"/>
              <a:t>থেকে শিক্ষার্থীরা জানতে পারবে </a:t>
            </a:r>
            <a:r>
              <a:rPr lang="bn-BD" dirty="0" smtClean="0"/>
              <a:t>ইন্টারনে</a:t>
            </a:r>
            <a:r>
              <a:rPr lang="bn-IN" dirty="0" smtClean="0"/>
              <a:t>টের</a:t>
            </a:r>
            <a:r>
              <a:rPr lang="bn-IN" baseline="0" dirty="0" smtClean="0"/>
              <a:t> মাধ্যমে </a:t>
            </a:r>
            <a:r>
              <a:rPr lang="bn-BD" baseline="0" dirty="0" smtClean="0"/>
              <a:t>তথ্য </a:t>
            </a:r>
            <a:r>
              <a:rPr lang="bn-IN" baseline="0" dirty="0" smtClean="0"/>
              <a:t>সংগ্রহ করা যায়</a:t>
            </a:r>
            <a:r>
              <a:rPr lang="bn-BD" baseline="0" dirty="0" smtClean="0"/>
              <a:t>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793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37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24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00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33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468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FB1A2F-59D8-4E16-BFC4-9E627108B0D8}" type="datetimeFigureOut">
              <a:rPr lang="en-US" smtClean="0">
                <a:solidFill>
                  <a:prstClr val="black"/>
                </a:solidFill>
              </a:rPr>
              <a:pPr/>
              <a:t>6/5/2026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D2799B-5756-4733-955C-14DC57409F3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42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FB1A2F-59D8-4E16-BFC4-9E627108B0D8}" type="datetimeFigureOut">
              <a:rPr lang="en-US" smtClean="0">
                <a:solidFill>
                  <a:prstClr val="black"/>
                </a:solidFill>
              </a:rPr>
              <a:pPr/>
              <a:t>6/5/2026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D2799B-5756-4733-955C-14DC57409F3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682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FB1A2F-59D8-4E16-BFC4-9E627108B0D8}" type="datetimeFigureOut">
              <a:rPr lang="en-US" smtClean="0">
                <a:solidFill>
                  <a:prstClr val="black"/>
                </a:solidFill>
              </a:rPr>
              <a:pPr/>
              <a:t>6/5/2026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D2799B-5756-4733-955C-14DC57409F3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1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FB1A2F-59D8-4E16-BFC4-9E627108B0D8}" type="datetimeFigureOut">
              <a:rPr lang="en-US" smtClean="0">
                <a:solidFill>
                  <a:prstClr val="black"/>
                </a:solidFill>
              </a:rPr>
              <a:pPr/>
              <a:t>6/5/2026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D2799B-5756-4733-955C-14DC57409F3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21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FB1A2F-59D8-4E16-BFC4-9E627108B0D8}" type="datetimeFigureOut">
              <a:rPr lang="en-US" smtClean="0">
                <a:solidFill>
                  <a:prstClr val="black"/>
                </a:solidFill>
              </a:rPr>
              <a:pPr/>
              <a:t>6/5/2026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D2799B-5756-4733-955C-14DC57409F3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34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FB1A2F-59D8-4E16-BFC4-9E627108B0D8}" type="datetimeFigureOut">
              <a:rPr lang="en-US" smtClean="0">
                <a:solidFill>
                  <a:prstClr val="black"/>
                </a:solidFill>
              </a:rPr>
              <a:pPr/>
              <a:t>6/5/2026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D2799B-5756-4733-955C-14DC57409F3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05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6" y="5562600"/>
            <a:ext cx="1653126" cy="12382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391399" y="-1"/>
            <a:ext cx="1752694" cy="13128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42671">
            <a:off x="7475149" y="5224219"/>
            <a:ext cx="1793224" cy="134318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47895" y="252672"/>
            <a:ext cx="1634052" cy="122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18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FB1A2F-59D8-4E16-BFC4-9E627108B0D8}" type="datetimeFigureOut">
              <a:rPr lang="en-US" smtClean="0">
                <a:solidFill>
                  <a:prstClr val="black"/>
                </a:solidFill>
              </a:rPr>
              <a:pPr/>
              <a:t>6/5/2026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D2799B-5756-4733-955C-14DC57409F3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53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FB1A2F-59D8-4E16-BFC4-9E627108B0D8}" type="datetimeFigureOut">
              <a:rPr lang="en-US" smtClean="0">
                <a:solidFill>
                  <a:prstClr val="black"/>
                </a:solidFill>
              </a:rPr>
              <a:pPr/>
              <a:t>6/5/2026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D2799B-5756-4733-955C-14DC57409F3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70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FB1A2F-59D8-4E16-BFC4-9E627108B0D8}" type="datetimeFigureOut">
              <a:rPr lang="en-US" smtClean="0">
                <a:solidFill>
                  <a:prstClr val="black"/>
                </a:solidFill>
              </a:rPr>
              <a:pPr/>
              <a:t>6/5/2026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D2799B-5756-4733-955C-14DC57409F3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55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FB1A2F-59D8-4E16-BFC4-9E627108B0D8}" type="datetimeFigureOut">
              <a:rPr lang="en-US" smtClean="0">
                <a:solidFill>
                  <a:prstClr val="black"/>
                </a:solidFill>
              </a:rPr>
              <a:pPr/>
              <a:t>6/5/2026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D2799B-5756-4733-955C-14DC57409F3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59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FB1A2F-59D8-4E16-BFC4-9E627108B0D8}" type="datetimeFigureOut">
              <a:rPr lang="en-US" smtClean="0">
                <a:solidFill>
                  <a:prstClr val="black"/>
                </a:solidFill>
              </a:rPr>
              <a:pPr/>
              <a:t>6/5/2026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D2799B-5756-4733-955C-14DC57409F3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52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6" y="5562600"/>
            <a:ext cx="1653126" cy="12382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391399" y="-1"/>
            <a:ext cx="1752694" cy="13128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42671">
            <a:off x="7475149" y="5224219"/>
            <a:ext cx="1793224" cy="134318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47895" y="252672"/>
            <a:ext cx="1634052" cy="122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34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99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1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59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40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62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41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6E946-88AC-4F13-81D0-91585390C313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6681A-C40F-4FD6-9C9B-4E9BB11E6E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47895" y="252672"/>
            <a:ext cx="1634052" cy="12239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5" y="5549949"/>
            <a:ext cx="1634052" cy="122396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461353" y="0"/>
            <a:ext cx="1634052" cy="12239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11063">
            <a:off x="7671037" y="5396610"/>
            <a:ext cx="1634052" cy="122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513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7.pn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9110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86000" y="304800"/>
            <a:ext cx="4343400" cy="129540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>
                <a:ln w="0"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GB" sz="9600" b="1" dirty="0">
              <a:ln w="0"/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023" y="1811973"/>
            <a:ext cx="5161353" cy="39287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9661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3537712"/>
            <a:ext cx="4648200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কম্পিউটারের সামনে বসে ইন্টারনেট থেকে যে কোন তথ্য সহজেই পাওয়া যায়।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62400" y="5271357"/>
            <a:ext cx="5029200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ইন্টারনেট থেকে তথ্য নিয়ে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আমরা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সহজেই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মুক্তিযুদ্ধ বিষয়ে রচনা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ও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লিখতে পারবে।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191" y="2024516"/>
            <a:ext cx="3719287" cy="312420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829" y="317979"/>
            <a:ext cx="4275342" cy="320039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23843" y="304800"/>
            <a:ext cx="495841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গুলোতে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আমরা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দেখতে পাচ্ছি?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66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867142"/>
            <a:ext cx="4240344" cy="2286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482919" y="3748532"/>
            <a:ext cx="4079802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ঢাকায় ক্রিকেট বিশ্বকাপ খেলা হচ্ছে।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63497" y="5380166"/>
            <a:ext cx="6501247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খেলার মাঠে যাওয়া সম্ভব না হলে ইচ্ছে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করলে মাল্টিমিডিয়া প্রজেক্টরে বড় পর্দায় খেলা দেখা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73" y="1065663"/>
            <a:ext cx="4102548" cy="245144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4992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457200"/>
            <a:ext cx="4675909" cy="8382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উন্মুক্ত প্রশ্ন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524000"/>
            <a:ext cx="7467600" cy="121920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তোমরা এতক্ষণ যে প্রযুক্তিগুলো দেখলে, সেগুলোর মধ্যে </a:t>
            </a:r>
            <a:r>
              <a:rPr lang="bn-IN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মিল খুঁজে পাচ্ছ?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914400" y="2968388"/>
            <a:ext cx="7467600" cy="12954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রেডিও, টেলিভিশন, মোবাইল ফোন, ইন্টারনেট, মাল্টিমিডিয়া প্রজেক্টর 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914400" y="4558145"/>
            <a:ext cx="7467600" cy="16764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সবগুলোই তথ্য আদান প্রদানের কাজে ব্যবহৃত হয়।</a:t>
            </a:r>
            <a:endParaRPr lang="en-US" sz="5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38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7944" y="152400"/>
            <a:ext cx="7323587" cy="58477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তথ্য </a:t>
            </a:r>
            <a:r>
              <a:rPr lang="bn-BD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 যোগাযোগ </a:t>
            </a:r>
            <a:r>
              <a:rPr lang="bn-BD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প্রযুক্তি উৎপত্তির পর্যায়গুলো কী কী?  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843602" y="2958251"/>
            <a:ext cx="3733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একজন আরেক জনের সাথে কথা বলেই তথ্য বিনিময় করত।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71194" y="2939436"/>
            <a:ext cx="3732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মাটি, পাথর, গাছের বাকলে লিখে তথ্য বিনিময় করত।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7944" y="5836419"/>
            <a:ext cx="3569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কাগজে লিখে তথ্য বিনিময় করত।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13375" y="5848830"/>
            <a:ext cx="3618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টেলিফোনে কথা বলে তথ্য বিনিময় করা শুরু করে ছিল।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230" y="901016"/>
            <a:ext cx="3084755" cy="199689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526" y="3763090"/>
            <a:ext cx="3376685" cy="197244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33"/>
          <a:stretch/>
        </p:blipFill>
        <p:spPr>
          <a:xfrm>
            <a:off x="4947230" y="3734862"/>
            <a:ext cx="3084756" cy="207984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439" y="901016"/>
            <a:ext cx="3084755" cy="195789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30473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2714421"/>
            <a:ext cx="3962400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বেতারের মাধ্যমে তথ্য বিনিময় করা হয়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36289" y="2714420"/>
            <a:ext cx="4456385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টেলিভিশনের মাধ্যমে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খেলার তথ্য পাওয়া যায়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399" y="5783298"/>
            <a:ext cx="4542311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মোবাইল ফোনের  মাধ্যমে 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তথ্য বিনিময়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3282" y="5783298"/>
            <a:ext cx="4055918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বর্তমানে ইন্টারনেটের 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মাধ্যমে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খুব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সহজেই তথ্য 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বিনিময় করা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হচ্ছে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52" y="352220"/>
            <a:ext cx="3388303" cy="22102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281" y="362456"/>
            <a:ext cx="3433249" cy="22030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70" y="3429000"/>
            <a:ext cx="3421285" cy="224657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206" y="3363640"/>
            <a:ext cx="3362324" cy="231193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9032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14400" y="3048000"/>
            <a:ext cx="79248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bn-IN" sz="4400" dirty="0" smtClean="0">
                <a:latin typeface="NikoshBAN" pitchFamily="2" charset="0"/>
                <a:ea typeface="Calibri"/>
                <a:cs typeface="NikoshBAN" pitchFamily="2" charset="0"/>
              </a:rPr>
              <a:t>আজকের </a:t>
            </a:r>
            <a:r>
              <a:rPr lang="bn-BD" sz="4400" dirty="0" smtClean="0">
                <a:latin typeface="NikoshBAN" pitchFamily="2" charset="0"/>
                <a:ea typeface="Calibri"/>
                <a:cs typeface="NikoshBAN" pitchFamily="2" charset="0"/>
              </a:rPr>
              <a:t>পাঠের নতুন কী কী প্রযুক্তির নাম  উল্লেখ করা হয়েছে তার তালিকা কর এবং</a:t>
            </a:r>
            <a:r>
              <a:rPr lang="bn-IN" sz="4400" dirty="0" smtClean="0">
                <a:latin typeface="NikoshBAN" pitchFamily="2" charset="0"/>
                <a:ea typeface="Calibri"/>
                <a:cs typeface="NikoshBAN" pitchFamily="2" charset="0"/>
              </a:rPr>
              <a:t> একটি করে</a:t>
            </a:r>
            <a:r>
              <a:rPr lang="bn-BD" sz="4400" dirty="0" smtClean="0">
                <a:latin typeface="NikoshBAN" pitchFamily="2" charset="0"/>
                <a:ea typeface="Calibri"/>
                <a:cs typeface="NikoshBAN" pitchFamily="2" charset="0"/>
              </a:rPr>
              <a:t> ব্যবহার লেখ।   </a:t>
            </a:r>
            <a:endParaRPr lang="en-US" sz="4400" dirty="0">
              <a:latin typeface="NikoshBAN" pitchFamily="2" charset="0"/>
              <a:ea typeface="Calibri"/>
              <a:cs typeface="NikoshBAN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600200" y="533400"/>
            <a:ext cx="5993145" cy="2232563"/>
            <a:chOff x="1719049" y="533399"/>
            <a:chExt cx="5993145" cy="2232563"/>
          </a:xfrm>
        </p:grpSpPr>
        <p:sp>
          <p:nvSpPr>
            <p:cNvPr id="7" name="TextBox 6"/>
            <p:cNvSpPr txBox="1"/>
            <p:nvPr/>
          </p:nvSpPr>
          <p:spPr>
            <a:xfrm>
              <a:off x="4761931" y="1089562"/>
              <a:ext cx="2950263" cy="769441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bn-BD" sz="4000" b="1" i="0" u="none" strike="noStrike" kern="1100" cap="all" spc="0" normalizeH="0" baseline="0" noProof="0" dirty="0" smtClean="0">
                  <a:ln w="9000" cmpd="sng">
                    <a:solidFill>
                      <a:srgbClr val="FFC000">
                        <a:shade val="50000"/>
                        <a:satMod val="120000"/>
                      </a:srgbClr>
                    </a:solidFill>
                    <a:prstDash val="solid"/>
                  </a:ln>
                  <a:effectLst>
                    <a:reflection blurRad="12700" stA="28000" endPos="45000" dist="1000" dir="5400000" sy="-100000" algn="bl" rotWithShape="0"/>
                  </a:effectLst>
                  <a:uLnTx/>
                  <a:uFillTx/>
                  <a:latin typeface="NikoshBAN" pitchFamily="2" charset="0"/>
                  <a:ea typeface="NikoshBAN" pitchFamily="2" charset="0"/>
                  <a:cs typeface="NikoshBAN" pitchFamily="2" charset="0"/>
                  <a:sym typeface="Wingdings"/>
                </a:rPr>
                <a:t></a:t>
              </a:r>
              <a:r>
                <a:rPr kumimoji="0" lang="bn-BD" sz="4400" b="1" i="0" u="none" strike="noStrike" kern="0" cap="none" spc="0" normalizeH="0" baseline="0" noProof="0" dirty="0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NikoshBAN" pitchFamily="2" charset="0"/>
                  <a:cs typeface="NikoshBAN" pitchFamily="2" charset="0"/>
                </a:rPr>
                <a:t>দল</a:t>
              </a:r>
              <a:r>
                <a:rPr lang="en-US" sz="4400" kern="0" dirty="0" err="1" smtClean="0">
                  <a:ln w="1905"/>
                  <a:latin typeface="NikoshBAN" pitchFamily="2" charset="0"/>
                  <a:cs typeface="NikoshBAN" pitchFamily="2" charset="0"/>
                </a:rPr>
                <a:t>গত</a:t>
              </a:r>
              <a:r>
                <a:rPr lang="en-US" sz="4400" kern="0" dirty="0" smtClean="0">
                  <a:ln w="1905"/>
                  <a:latin typeface="NikoshBAN" pitchFamily="2" charset="0"/>
                  <a:cs typeface="NikoshBAN" pitchFamily="2" charset="0"/>
                </a:rPr>
                <a:t> </a:t>
              </a:r>
              <a:r>
                <a:rPr kumimoji="0" lang="bn-BD" sz="4400" b="1" i="0" u="none" strike="noStrike" kern="0" cap="none" spc="0" normalizeH="0" baseline="0" noProof="0" dirty="0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NikoshBAN" pitchFamily="2" charset="0"/>
                  <a:cs typeface="NikoshBAN" pitchFamily="2" charset="0"/>
                </a:rPr>
                <a:t>কাজ</a:t>
              </a:r>
              <a:r>
                <a:rPr kumimoji="0" lang="en-US" sz="4400" b="1" i="0" u="none" strike="noStrike" kern="0" cap="none" spc="0" normalizeH="0" baseline="0" noProof="0" dirty="0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NikoshBAN" pitchFamily="2" charset="0"/>
                  <a:cs typeface="NikoshBAN" pitchFamily="2" charset="0"/>
                </a:rPr>
                <a:t> </a:t>
              </a:r>
              <a:r>
                <a:rPr kumimoji="0" lang="bn-BD" sz="4400" b="1" i="0" u="none" strike="noStrike" kern="0" cap="none" spc="0" normalizeH="0" baseline="0" noProof="0" dirty="0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NikoshBAN" pitchFamily="2" charset="0"/>
                  <a:cs typeface="NikoshBAN" pitchFamily="2" charset="0"/>
                </a:rPr>
                <a:t> </a:t>
              </a:r>
              <a:endParaRPr kumimoji="0" lang="en-US" sz="4400" b="1" i="0" u="none" strike="noStrike" kern="0" cap="none" spc="0" normalizeH="0" baseline="0" noProof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9049" y="533399"/>
              <a:ext cx="2857500" cy="2232563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</p:grpSp>
    </p:spTree>
    <p:extLst>
      <p:ext uri="{BB962C8B-B14F-4D97-AF65-F5344CB8AC3E}">
        <p14:creationId xmlns:p14="http://schemas.microsoft.com/office/powerpoint/2010/main" val="378735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0" y="634425"/>
            <a:ext cx="2095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সম্ভাব্য 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উত্তর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1447800"/>
            <a:ext cx="88392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১। রেডিও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বিভিন্ন সংবাদ ও জ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রু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রী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ঘোষণা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শোনা; গান-বাজনা, </a:t>
            </a:r>
            <a:endParaRPr lang="bn-IN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বিনোদন। 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২। টেলিভিশন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এই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প্রযুক্তির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মাধ্যমে বিভিন্ন অনুষ্ঠান দেখা ও শোনা </a:t>
            </a:r>
            <a:endParaRPr lang="bn-IN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যায়।  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৩। মোবাইল ফোন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এই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প্রযুক্তির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মাধ্যমে কথা বলা ও এসএমএস </a:t>
            </a:r>
            <a:endParaRPr lang="bn-IN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পাঠানো হয়। 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৪। ইন্টারনেট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এই প্রযুক্তির মাধ্যমে বিভিন্ন তথ্য খুঁজে পাওয়া যায়।   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৫। মাল্টিমিডিয়া প্রজেক্টর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এই প্রযুক্তির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মাধ্যমে বড় পর্দায় কোন কিছু </a:t>
            </a:r>
            <a:endParaRPr lang="bn-IN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দেখা যায়।   </a:t>
            </a:r>
          </a:p>
          <a:p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37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947669671"/>
              </p:ext>
            </p:extLst>
          </p:nvPr>
        </p:nvGraphicFramePr>
        <p:xfrm>
          <a:off x="609600" y="381000"/>
          <a:ext cx="76962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102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71687" y="435114"/>
            <a:ext cx="2216114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4000" dirty="0">
                <a:ea typeface="Calibri"/>
                <a:cs typeface="NikoshBAN"/>
              </a:rPr>
              <a:t>মূল্যায়ন </a:t>
            </a:r>
            <a:endParaRPr lang="en-US" sz="4000" dirty="0">
              <a:ea typeface="Calibri"/>
              <a:cs typeface="Vrind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0" y="1143000"/>
            <a:ext cx="8382000" cy="3785652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4000" dirty="0">
                <a:ea typeface="Calibri"/>
                <a:cs typeface="NikoshBAN"/>
              </a:rPr>
              <a:t>১. কোন প্রযুক্তি মানুষের জীবনে </a:t>
            </a:r>
            <a:r>
              <a:rPr lang="bn-IN" sz="4000" dirty="0" smtClean="0">
                <a:ea typeface="Calibri"/>
                <a:cs typeface="NikoshBAN"/>
              </a:rPr>
              <a:t>গুরুত্বপূর্ণ</a:t>
            </a:r>
            <a:r>
              <a:rPr lang="bn-BD" sz="4000" dirty="0" smtClean="0">
                <a:ea typeface="Calibri"/>
                <a:cs typeface="NikoshBAN"/>
              </a:rPr>
              <a:t> </a:t>
            </a:r>
            <a:r>
              <a:rPr lang="bn-BD" sz="4000" dirty="0">
                <a:ea typeface="Calibri"/>
                <a:cs typeface="NikoshBAN"/>
              </a:rPr>
              <a:t>প্রভাব ফেলেছে? </a:t>
            </a:r>
            <a:endParaRPr lang="en-US" sz="4000" dirty="0">
              <a:ea typeface="Calibri"/>
              <a:cs typeface="Vrinda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4000" dirty="0" smtClean="0">
                <a:ea typeface="Calibri"/>
                <a:cs typeface="NikoshBAN"/>
              </a:rPr>
              <a:t>		</a:t>
            </a:r>
            <a:endParaRPr lang="en-US" sz="4000" dirty="0">
              <a:ea typeface="Calibri"/>
              <a:cs typeface="Vrinda"/>
            </a:endParaRPr>
          </a:p>
          <a:p>
            <a:r>
              <a:rPr lang="bn-BD" sz="4000" dirty="0">
                <a:ea typeface="Calibri"/>
                <a:cs typeface="NikoshBAN"/>
              </a:rPr>
              <a:t> </a:t>
            </a:r>
            <a:endParaRPr lang="bn-BD" sz="4000" dirty="0" smtClean="0">
              <a:ea typeface="Calibri"/>
              <a:cs typeface="NikoshBAN"/>
            </a:endParaRPr>
          </a:p>
          <a:p>
            <a:r>
              <a:rPr lang="bn-BD" sz="4000" dirty="0" smtClean="0">
                <a:ea typeface="Calibri"/>
                <a:cs typeface="NikoshBAN"/>
              </a:rPr>
              <a:t>২</a:t>
            </a:r>
            <a:r>
              <a:rPr lang="bn-BD" sz="4000" dirty="0">
                <a:ea typeface="Calibri"/>
                <a:cs typeface="NikoshBAN"/>
              </a:rPr>
              <a:t>. নিচের কোনটি প্রযুক্তি? </a:t>
            </a:r>
            <a:endParaRPr lang="en-US" sz="4000" dirty="0">
              <a:ea typeface="Calibri"/>
              <a:cs typeface="Vrinda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bn-BD" sz="4000" dirty="0">
                <a:ea typeface="Calibri"/>
                <a:cs typeface="NikoshBAN"/>
              </a:rPr>
              <a:t>						  </a:t>
            </a:r>
            <a:endParaRPr lang="en-US" sz="4000" dirty="0">
              <a:ea typeface="Calibri"/>
              <a:cs typeface="Vrinda"/>
            </a:endParaRPr>
          </a:p>
        </p:txBody>
      </p:sp>
      <p:sp>
        <p:nvSpPr>
          <p:cNvPr id="4" name="Multiply 3"/>
          <p:cNvSpPr/>
          <p:nvPr/>
        </p:nvSpPr>
        <p:spPr>
          <a:xfrm>
            <a:off x="8458200" y="2209800"/>
            <a:ext cx="457200" cy="5334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1929" y="2337033"/>
            <a:ext cx="3460579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>
                <a:solidFill>
                  <a:prstClr val="black"/>
                </a:solidFill>
                <a:ea typeface="Calibri"/>
                <a:cs typeface="NikoshBAN"/>
              </a:rPr>
              <a:t>ক. ডিজিটাল প্রযুক্তি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693833" y="2286000"/>
            <a:ext cx="3861348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lvl="0"/>
            <a:r>
              <a:rPr lang="bn-BD" sz="4000" dirty="0">
                <a:solidFill>
                  <a:prstClr val="black"/>
                </a:solidFill>
                <a:ea typeface="Calibri"/>
                <a:cs typeface="NikoshBAN"/>
              </a:rPr>
              <a:t>খ. টেলিভিশন প্রযুক্তি</a:t>
            </a:r>
            <a:endParaRPr lang="en-US" sz="4000" dirty="0">
              <a:solidFill>
                <a:prstClr val="black"/>
              </a:solidFill>
              <a:ea typeface="Calibri"/>
              <a:cs typeface="NikoshB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54220" y="2971800"/>
            <a:ext cx="4616208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>
                <a:solidFill>
                  <a:prstClr val="black"/>
                </a:solidFill>
                <a:ea typeface="Calibri"/>
                <a:cs typeface="NikoshBAN"/>
              </a:rPr>
              <a:t>গ. তথ্য ও যোগাযোগ প্রযুক্তি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317189" y="3048000"/>
            <a:ext cx="3200400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>
                <a:solidFill>
                  <a:prstClr val="black"/>
                </a:solidFill>
                <a:ea typeface="Calibri"/>
                <a:cs typeface="NikoshBAN"/>
              </a:rPr>
              <a:t>ঘ. এনালগ প্রযুক্তি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352800" y="4267200"/>
            <a:ext cx="2014820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lvl="0"/>
            <a:r>
              <a:rPr lang="bn-BD" sz="4000" dirty="0">
                <a:solidFill>
                  <a:prstClr val="black"/>
                </a:solidFill>
                <a:ea typeface="Calibri"/>
                <a:cs typeface="NikoshBAN"/>
              </a:rPr>
              <a:t>খ. তথ্য </a:t>
            </a:r>
            <a:endParaRPr lang="en-US" sz="4000" dirty="0">
              <a:solidFill>
                <a:prstClr val="black"/>
              </a:solidFill>
              <a:ea typeface="Calibri"/>
              <a:cs typeface="Vrinda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390907" y="5105400"/>
            <a:ext cx="2472020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lvl="0"/>
            <a:r>
              <a:rPr lang="bn-BD" sz="4000" dirty="0">
                <a:solidFill>
                  <a:prstClr val="black"/>
                </a:solidFill>
                <a:ea typeface="Calibri"/>
                <a:cs typeface="NikoshBAN"/>
              </a:rPr>
              <a:t>ঘ. উপাত্ত </a:t>
            </a:r>
            <a:endParaRPr lang="en-US" sz="4000" dirty="0">
              <a:solidFill>
                <a:prstClr val="black"/>
              </a:solidFill>
              <a:ea typeface="Calibri"/>
              <a:cs typeface="Vrinda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8200" y="5029200"/>
            <a:ext cx="2014820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>
                <a:solidFill>
                  <a:prstClr val="black"/>
                </a:solidFill>
                <a:ea typeface="Calibri"/>
                <a:cs typeface="NikoshBAN"/>
              </a:rPr>
              <a:t>গ. রেডিও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872836" y="4267200"/>
            <a:ext cx="2331034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>
                <a:solidFill>
                  <a:prstClr val="black"/>
                </a:solidFill>
                <a:ea typeface="Calibri"/>
                <a:cs typeface="NikoshBAN"/>
              </a:rPr>
              <a:t>ক. যোগাযোগ </a:t>
            </a:r>
            <a:endParaRPr lang="en-US" dirty="0"/>
          </a:p>
        </p:txBody>
      </p:sp>
      <p:sp>
        <p:nvSpPr>
          <p:cNvPr id="14" name="L-Shape 13"/>
          <p:cNvSpPr/>
          <p:nvPr/>
        </p:nvSpPr>
        <p:spPr>
          <a:xfrm rot="19213881">
            <a:off x="4985018" y="3049964"/>
            <a:ext cx="596912" cy="315999"/>
          </a:xfrm>
          <a:prstGeom prst="corne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Multiply 14"/>
          <p:cNvSpPr/>
          <p:nvPr/>
        </p:nvSpPr>
        <p:spPr>
          <a:xfrm>
            <a:off x="3913908" y="2362200"/>
            <a:ext cx="457200" cy="5334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Multiply 15"/>
          <p:cNvSpPr/>
          <p:nvPr/>
        </p:nvSpPr>
        <p:spPr>
          <a:xfrm>
            <a:off x="5088589" y="4343400"/>
            <a:ext cx="457200" cy="5334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7" name="Multiply 16"/>
          <p:cNvSpPr/>
          <p:nvPr/>
        </p:nvSpPr>
        <p:spPr>
          <a:xfrm>
            <a:off x="5276129" y="5181600"/>
            <a:ext cx="457200" cy="5334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9" name="Multiply 18"/>
          <p:cNvSpPr/>
          <p:nvPr/>
        </p:nvSpPr>
        <p:spPr>
          <a:xfrm>
            <a:off x="3124200" y="4343400"/>
            <a:ext cx="457200" cy="5334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2" name="Multiply 21"/>
          <p:cNvSpPr/>
          <p:nvPr/>
        </p:nvSpPr>
        <p:spPr>
          <a:xfrm>
            <a:off x="8229600" y="3048000"/>
            <a:ext cx="457200" cy="5334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0" name="L-Shape 19"/>
          <p:cNvSpPr/>
          <p:nvPr/>
        </p:nvSpPr>
        <p:spPr>
          <a:xfrm rot="19213881">
            <a:off x="2663870" y="5031164"/>
            <a:ext cx="596912" cy="315999"/>
          </a:xfrm>
          <a:prstGeom prst="corne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2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1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2" grpId="0" animBg="1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425708"/>
            <a:ext cx="82296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৩. জেলেরা সাগরে থাকাকালীন ঝড় বৃষ্টির খবর </a:t>
            </a:r>
            <a:endParaRPr lang="en-US" sz="4400" dirty="0" smtClean="0">
              <a:solidFill>
                <a:prstClr val="black"/>
              </a:solidFill>
              <a:latin typeface="NikoshBAN" pitchFamily="2" charset="0"/>
              <a:ea typeface="Calibri"/>
              <a:cs typeface="NikoshBAN" pitchFamily="2" charset="0"/>
            </a:endParaRPr>
          </a:p>
          <a:p>
            <a:pPr lvl="0"/>
            <a:r>
              <a:rPr lang="en-US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4400" dirty="0" smtClean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    </a:t>
            </a:r>
            <a:r>
              <a:rPr lang="bn-BD" sz="4400" dirty="0" smtClean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পায় </a:t>
            </a:r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কোনটির মাধ্যমে? </a:t>
            </a:r>
            <a:endParaRPr lang="en-US" sz="4400" dirty="0">
              <a:solidFill>
                <a:prstClr val="black"/>
              </a:solidFill>
              <a:latin typeface="NikoshBAN" pitchFamily="2" charset="0"/>
              <a:ea typeface="Calibri"/>
              <a:cs typeface="NikoshBAN" pitchFamily="2" charset="0"/>
            </a:endParaRPr>
          </a:p>
          <a:p>
            <a:pPr marL="457200" lvl="0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			 	</a:t>
            </a:r>
            <a:endParaRPr lang="bn-BD" sz="4400" dirty="0" smtClean="0">
              <a:solidFill>
                <a:prstClr val="black"/>
              </a:solidFill>
              <a:latin typeface="NikoshBAN" pitchFamily="2" charset="0"/>
              <a:ea typeface="Calibri"/>
              <a:cs typeface="NikoshBAN" pitchFamily="2" charset="0"/>
            </a:endParaRPr>
          </a:p>
          <a:p>
            <a:pPr marL="457200" lvl="0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		</a:t>
            </a:r>
            <a:endParaRPr lang="en-US" sz="4400" dirty="0">
              <a:solidFill>
                <a:prstClr val="black"/>
              </a:solidFill>
              <a:latin typeface="NikoshBAN" pitchFamily="2" charset="0"/>
              <a:ea typeface="Calibri"/>
              <a:cs typeface="NikoshBAN" pitchFamily="2" charset="0"/>
            </a:endParaRPr>
          </a:p>
          <a:p>
            <a:pPr lvl="0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৪. পরীক্ষার ফলাফল জানতে কিসের মাধ্যমে </a:t>
            </a:r>
            <a:endParaRPr lang="en-US" sz="4400" dirty="0" smtClean="0">
              <a:solidFill>
                <a:prstClr val="black"/>
              </a:solidFill>
              <a:latin typeface="NikoshBAN" pitchFamily="2" charset="0"/>
              <a:ea typeface="Calibri"/>
              <a:cs typeface="NikoshBAN" pitchFamily="2" charset="0"/>
            </a:endParaRPr>
          </a:p>
          <a:p>
            <a:pPr lvl="0"/>
            <a:r>
              <a:rPr lang="en-US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4400" dirty="0" smtClean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  SMS </a:t>
            </a:r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করা যায়? </a:t>
            </a:r>
            <a:endParaRPr lang="en-US" sz="4400" dirty="0">
              <a:solidFill>
                <a:prstClr val="black"/>
              </a:solidFill>
              <a:latin typeface="NikoshBAN" pitchFamily="2" charset="0"/>
              <a:ea typeface="Calibri"/>
              <a:cs typeface="NikoshBAN" pitchFamily="2" charset="0"/>
            </a:endParaRPr>
          </a:p>
          <a:p>
            <a:pPr marL="457200" lvl="0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			</a:t>
            </a:r>
            <a:endParaRPr lang="en-US" sz="4400" dirty="0">
              <a:solidFill>
                <a:prstClr val="black"/>
              </a:solidFill>
              <a:latin typeface="NikoshBAN" pitchFamily="2" charset="0"/>
              <a:ea typeface="Calibri"/>
              <a:cs typeface="NikoshBAN" pitchFamily="2" charset="0"/>
            </a:endParaRPr>
          </a:p>
          <a:p>
            <a:pPr marL="457200" lvl="0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			</a:t>
            </a:r>
            <a:endParaRPr lang="bn-BD" sz="4400" dirty="0" smtClean="0">
              <a:solidFill>
                <a:prstClr val="black"/>
              </a:solidFill>
              <a:latin typeface="NikoshBAN" pitchFamily="2" charset="0"/>
              <a:ea typeface="Calibri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96683" y="1828800"/>
            <a:ext cx="2331034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ক. রেডিও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86200" y="1752600"/>
            <a:ext cx="3276600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lvl="0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খ. টেলিভিশন </a:t>
            </a:r>
            <a:endParaRPr lang="en-US" sz="4400" dirty="0">
              <a:solidFill>
                <a:prstClr val="black"/>
              </a:solidFill>
              <a:latin typeface="NikoshBAN" pitchFamily="2" charset="0"/>
              <a:ea typeface="Calibri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43000" y="2590800"/>
            <a:ext cx="2590800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গ. মোবাইল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38600" y="2462645"/>
            <a:ext cx="2590800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ঘ. মাইক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84112" y="4411227"/>
            <a:ext cx="2895600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ক. কম্পিউটার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5204400"/>
            <a:ext cx="2895600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খ. ল্যান্ডফোন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43400" y="4430563"/>
            <a:ext cx="2895600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গ. রেডিও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0" y="5200936"/>
            <a:ext cx="2895600" cy="6858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ঘ. মোবাইল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Multiply 10"/>
          <p:cNvSpPr/>
          <p:nvPr/>
        </p:nvSpPr>
        <p:spPr>
          <a:xfrm>
            <a:off x="3408218" y="2514600"/>
            <a:ext cx="457200" cy="5334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Multiply 11"/>
          <p:cNvSpPr/>
          <p:nvPr/>
        </p:nvSpPr>
        <p:spPr>
          <a:xfrm>
            <a:off x="6705600" y="1752600"/>
            <a:ext cx="457200" cy="5334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Multiply 12"/>
          <p:cNvSpPr/>
          <p:nvPr/>
        </p:nvSpPr>
        <p:spPr>
          <a:xfrm>
            <a:off x="6019800" y="2514600"/>
            <a:ext cx="457200" cy="5334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Multiply 13"/>
          <p:cNvSpPr/>
          <p:nvPr/>
        </p:nvSpPr>
        <p:spPr>
          <a:xfrm>
            <a:off x="6629400" y="4419600"/>
            <a:ext cx="457200" cy="5334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Multiply 14"/>
          <p:cNvSpPr/>
          <p:nvPr/>
        </p:nvSpPr>
        <p:spPr>
          <a:xfrm>
            <a:off x="3733800" y="4495800"/>
            <a:ext cx="457200" cy="5334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Multiply 15"/>
          <p:cNvSpPr/>
          <p:nvPr/>
        </p:nvSpPr>
        <p:spPr>
          <a:xfrm>
            <a:off x="3522512" y="5257800"/>
            <a:ext cx="457200" cy="5334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L-Shape 16"/>
          <p:cNvSpPr/>
          <p:nvPr/>
        </p:nvSpPr>
        <p:spPr>
          <a:xfrm rot="19213881">
            <a:off x="3271125" y="1906964"/>
            <a:ext cx="596912" cy="315999"/>
          </a:xfrm>
          <a:prstGeom prst="corne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L-Shape 17"/>
          <p:cNvSpPr/>
          <p:nvPr/>
        </p:nvSpPr>
        <p:spPr>
          <a:xfrm rot="19213881">
            <a:off x="7067270" y="5268708"/>
            <a:ext cx="596912" cy="315999"/>
          </a:xfrm>
          <a:prstGeom prst="corne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20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1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19600" y="762000"/>
            <a:ext cx="4419600" cy="5211763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marL="0" indent="0" algn="ctr">
              <a:buNone/>
              <a:defRPr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৬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ষ্ঠ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  <a:defRPr/>
            </a:pPr>
            <a:r>
              <a:rPr lang="en-US" b="1" dirty="0" err="1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তথ্য ও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3200" b="1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  <a:defRPr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: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১ম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  <a:defRPr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  <a:defRPr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সময়: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৫০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মিনিট 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762000"/>
            <a:ext cx="4038600" cy="5364163"/>
          </a:xfrm>
        </p:spPr>
        <p:txBody>
          <a:bodyPr/>
          <a:lstStyle/>
          <a:p>
            <a:pPr marL="0" indent="0">
              <a:buNone/>
            </a:pP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marL="0" indent="0">
              <a:buNone/>
            </a:pPr>
            <a:endParaRPr lang="bn-IN" sz="3600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bn-IN" sz="1800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bn-IN" sz="1800" dirty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bn-IN" sz="1800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মো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জাকির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হোসেন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2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(আই</a:t>
            </a:r>
            <a:r>
              <a:rPr lang="en-US" sz="2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সি</a:t>
            </a:r>
            <a:r>
              <a:rPr lang="en-US" sz="2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) </a:t>
            </a:r>
            <a:endParaRPr lang="bn-BD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2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বাকশীমূল</a:t>
            </a:r>
            <a:r>
              <a:rPr lang="en-US" sz="2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সুন্নিয়া</a:t>
            </a:r>
            <a:r>
              <a:rPr lang="en-US" sz="2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ইসলামিয়া</a:t>
            </a:r>
            <a:r>
              <a:rPr lang="en-US" sz="2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সিনিয়র</a:t>
            </a:r>
            <a:r>
              <a:rPr lang="en-US" sz="2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মাদ্‌রাসা</a:t>
            </a:r>
            <a:r>
              <a:rPr lang="en-US" sz="2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, </a:t>
            </a:r>
          </a:p>
          <a:p>
            <a:pPr marL="0" indent="0">
              <a:buNone/>
            </a:pPr>
            <a:r>
              <a:rPr lang="en-US" sz="2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বুড়িচং,কুমিল্লা</a:t>
            </a:r>
            <a:r>
              <a:rPr lang="en-US" sz="2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Email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zakirhossain828236@gmail.com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Mobile: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01714652955</a:t>
            </a:r>
            <a:endParaRPr lang="bn-BD" sz="2000" dirty="0">
              <a:latin typeface="Times New Roman" pitchFamily="18" charset="0"/>
              <a:cs typeface="NikoshBAN" pitchFamily="2" charset="0"/>
            </a:endParaRPr>
          </a:p>
          <a:p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4419600" y="762000"/>
            <a:ext cx="0" cy="5715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343400" y="762000"/>
            <a:ext cx="0" cy="5715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0" r="33924" b="13662"/>
          <a:stretch/>
        </p:blipFill>
        <p:spPr>
          <a:xfrm>
            <a:off x="1066800" y="1368027"/>
            <a:ext cx="1501254" cy="177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86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86200" y="559015"/>
            <a:ext cx="26548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800" dirty="0">
                <a:ea typeface="Calibri"/>
                <a:cs typeface="NikoshBAN"/>
              </a:rPr>
              <a:t>বাড়ির কাজ  </a:t>
            </a:r>
            <a:endParaRPr lang="en-US" sz="4800" dirty="0">
              <a:ea typeface="Calibri"/>
              <a:cs typeface="Vrind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9600" y="3505200"/>
            <a:ext cx="771722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4400" dirty="0" smtClean="0">
                <a:ea typeface="Calibri"/>
                <a:cs typeface="NikoshBAN"/>
              </a:rPr>
              <a:t>তোমার পরিবারের সদস্যরা ব্যবহার করে এমন </a:t>
            </a:r>
            <a:r>
              <a:rPr lang="bn-BD" sz="4400" dirty="0">
                <a:ea typeface="Calibri"/>
                <a:cs typeface="NikoshBAN"/>
              </a:rPr>
              <a:t>কতকগুলো তথ্য ও যোগাযোগ </a:t>
            </a:r>
            <a:r>
              <a:rPr lang="bn-BD" sz="4400" dirty="0" smtClean="0">
                <a:ea typeface="Calibri"/>
                <a:cs typeface="NikoshBAN"/>
              </a:rPr>
              <a:t>প্রযুক্তির নাম এবং তার ব্যবহার লেখ।   </a:t>
            </a:r>
            <a:endParaRPr lang="en-US" sz="4400" dirty="0">
              <a:ea typeface="Calibri"/>
              <a:cs typeface="Vrinda"/>
            </a:endParaRP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78" y="533400"/>
            <a:ext cx="2505075" cy="270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68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37815" y="1752600"/>
            <a:ext cx="56457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66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166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2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593780"/>
            <a:ext cx="609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তথ্য ও যোগাযোগ প্রযুক্তির ধারণা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793" y="2542354"/>
            <a:ext cx="3733800" cy="2410691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00" y="2528500"/>
            <a:ext cx="3657600" cy="2438400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73100" y="5105400"/>
            <a:ext cx="388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মোবাইল ফোনের মাধ্যমে এসএমএস পাঠাচ্ছে।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76800" y="4966900"/>
            <a:ext cx="373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রেডিওর মাধ্যমে কৃষি বিষয়ক অনুষ্ঠান শুনছে।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8995" y="597187"/>
            <a:ext cx="495841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গুলোতে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আমরা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দেখতে পাচ্ছি?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397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05200" y="76200"/>
            <a:ext cx="206017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800" b="1" dirty="0">
                <a:ea typeface="Calibri"/>
                <a:cs typeface="NikoshBAN"/>
              </a:rPr>
              <a:t>শিখনফল </a:t>
            </a:r>
            <a:endParaRPr lang="en-US" sz="4800" b="1" dirty="0">
              <a:ea typeface="Calibri"/>
              <a:cs typeface="Vrind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4964" y="962085"/>
            <a:ext cx="82296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BD" sz="3600" u="sng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শিক্ষার্থীরা... </a:t>
            </a:r>
            <a:endParaRPr lang="en-US" sz="3600" u="sng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itchFamily="2" charset="2"/>
              <a:buChar char="v"/>
            </a:pPr>
            <a:r>
              <a:rPr lang="bn-BD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তথ্য </a:t>
            </a:r>
            <a:r>
              <a:rPr lang="bn-BD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bn-BD" sz="360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যোগাযোগ </a:t>
            </a:r>
            <a:r>
              <a:rPr lang="bn-BD" sz="360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প্রযুক্তি </a:t>
            </a:r>
            <a:r>
              <a:rPr lang="bn-BD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bn-IN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বর্ণনা করতে </a:t>
            </a:r>
            <a:r>
              <a:rPr lang="bn-BD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IN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;</a:t>
            </a:r>
            <a:r>
              <a:rPr lang="bn-BD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36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marL="571500" indent="-571500" algn="just">
              <a:buFont typeface="Wingdings" pitchFamily="2" charset="2"/>
              <a:buChar char="v"/>
            </a:pPr>
            <a:r>
              <a:rPr lang="bn-BD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তথ্য </a:t>
            </a:r>
            <a:r>
              <a:rPr lang="bn-BD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 যোগাযোগ প্রযুক্তিতে ব্যবহৃত হয় এমন 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  </a:t>
            </a:r>
            <a:r>
              <a:rPr lang="bn-BD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কতকগুলো যন্ত্র </a:t>
            </a:r>
            <a:r>
              <a:rPr lang="bn-IN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চিহ্নিত করতে </a:t>
            </a:r>
            <a:r>
              <a:rPr lang="bn-BD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IN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;</a:t>
            </a:r>
            <a:r>
              <a:rPr lang="bn-BD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 smtClean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marL="571500" indent="-571500" algn="just">
              <a:buFont typeface="Wingdings" pitchFamily="2" charset="2"/>
              <a:buChar char="v"/>
            </a:pPr>
            <a:r>
              <a:rPr lang="bn-IN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রেডিও,</a:t>
            </a:r>
            <a:r>
              <a:rPr lang="bn-IN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টেলিভিশন</a:t>
            </a:r>
            <a:r>
              <a:rPr lang="bn-BD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, মোবাইল, ইন্টারনেট ও </a:t>
            </a:r>
            <a:r>
              <a:rPr lang="bn-BD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মাল্টিমিডিয়া </a:t>
            </a:r>
            <a:r>
              <a:rPr lang="bn-BD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প্রজেক্টরের </a:t>
            </a:r>
            <a:r>
              <a:rPr lang="bn-BD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ব্যবহার বর্ণনা করতে  পারবে</a:t>
            </a:r>
            <a:r>
              <a:rPr lang="bn-IN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;</a:t>
            </a:r>
            <a:r>
              <a:rPr lang="bn-BD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3600" dirty="0" smtClean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itchFamily="2" charset="2"/>
              <a:buChar char="v"/>
            </a:pPr>
            <a:r>
              <a:rPr lang="bn-BD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তথ্য ও যোগাযোগ প্রযুক্তি উৎপত্তির পর্যায়গুলো </a:t>
            </a:r>
            <a:r>
              <a:rPr lang="bn-IN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বর্ণনা </a:t>
            </a:r>
            <a:r>
              <a:rPr lang="bn-IN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করতে </a:t>
            </a:r>
            <a:r>
              <a:rPr lang="bn-BD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;</a:t>
            </a:r>
            <a:r>
              <a:rPr lang="bn-BD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890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8423" y="3276600"/>
            <a:ext cx="4559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জেলেরা সাগরে মাছ ধরে সংসার চালায়।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37503" y="3138985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সাগরে প্রায়ই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ঝড় হয়।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659" y="5791201"/>
            <a:ext cx="44643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রেডিওর মাধ্যমে ঝড়ের সংবাদ  তাড়াতাড়ি শোনা যায়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04818" y="5953780"/>
            <a:ext cx="4132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ফলে বিপদ থেকে রক্ষা পাওয়া যায়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319" y="979188"/>
            <a:ext cx="3575021" cy="214501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410" y="946984"/>
            <a:ext cx="3450790" cy="215674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812" y="3788447"/>
            <a:ext cx="3445388" cy="206908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00" y="3799821"/>
            <a:ext cx="3496300" cy="199138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855518" y="168322"/>
            <a:ext cx="693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u="sng" dirty="0" smtClean="0">
                <a:latin typeface="NikoshBAN" pitchFamily="2" charset="0"/>
                <a:cs typeface="NikoshBAN" pitchFamily="2" charset="0"/>
              </a:rPr>
              <a:t>মনোযোগ </a:t>
            </a:r>
            <a:r>
              <a:rPr lang="bn-IN" sz="3200" b="1" u="sng" dirty="0" smtClean="0">
                <a:latin typeface="NikoshBAN" pitchFamily="2" charset="0"/>
                <a:cs typeface="NikoshBAN" pitchFamily="2" charset="0"/>
              </a:rPr>
              <a:t>দিয়ে</a:t>
            </a:r>
            <a:r>
              <a:rPr lang="bn-BD" sz="3200" b="1" u="sng" dirty="0" smtClean="0">
                <a:latin typeface="NikoshBAN" pitchFamily="2" charset="0"/>
                <a:cs typeface="NikoshBAN" pitchFamily="2" charset="0"/>
              </a:rPr>
              <a:t> নিচের চিত্রগুলো লক্ষ কর</a:t>
            </a:r>
            <a:endParaRPr lang="en-US" sz="3200" b="1" u="sng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37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2692466"/>
            <a:ext cx="36870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টেলিভিশনের মাধ্যমে বিভিন্ন ধরণের অনুষ্ঠান দেখা ও শোনা যায়।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98514" y="2642195"/>
            <a:ext cx="40358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টেলিভিশনের 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‘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কৃষি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দিবানিশি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’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অনুষ্ঠান দেখে নতুন কিছু চাষ সম্পর্কে জানা যায়।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8872" y="5892223"/>
            <a:ext cx="38196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>
                <a:latin typeface="NikoshBAN" pitchFamily="2" charset="0"/>
                <a:cs typeface="NikoshBAN" pitchFamily="2" charset="0"/>
              </a:rPr>
              <a:t>একজন কৃষক 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‘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কৃষি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দিবানিশি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’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অনুষ্ঠান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দেখে স্ট্রবেরি ফলের চাষ করে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78708" y="5892222"/>
            <a:ext cx="4208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এই ফল  থেকে অনেক টাকা উপার্জন করে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647" y="407205"/>
            <a:ext cx="3201266" cy="228526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545" y="390145"/>
            <a:ext cx="3315824" cy="2285261"/>
          </a:xfrm>
          <a:prstGeom prst="rect">
            <a:avLst/>
          </a:prstGeom>
          <a:ln w="5715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263" y="3523463"/>
            <a:ext cx="3094963" cy="226773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545" y="3473192"/>
            <a:ext cx="3315824" cy="231800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88461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90600" y="607874"/>
            <a:ext cx="731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ভিডিওটি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এবং ছেলেটি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কিসের মাধ্যমে প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রী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ক্ষার ফলাফল জানতে পারল তা বল। 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8" name="Object 7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182761"/>
              </p:ext>
            </p:extLst>
          </p:nvPr>
        </p:nvGraphicFramePr>
        <p:xfrm>
          <a:off x="2819400" y="2362200"/>
          <a:ext cx="2514600" cy="2121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0" name="Packager Shell Object" showAsIcon="1" r:id="rId4" imgW="914400" imgH="771480" progId="Package">
                  <p:embed/>
                </p:oleObj>
              </mc:Choice>
              <mc:Fallback>
                <p:oleObj name="Packager Shell Object" showAsIcon="1" r:id="rId4" imgW="914400" imgH="771480" progId="Package">
                  <p:embed/>
                  <p:pic>
                    <p:nvPicPr>
                      <p:cNvPr id="0" name="Picture 2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362200"/>
                        <a:ext cx="2514600" cy="21216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4526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685800"/>
            <a:ext cx="6102803" cy="356754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1452349" y="4253345"/>
            <a:ext cx="632460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মোবাইলে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কথা বলা 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হচ্ছে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71800" y="533400"/>
            <a:ext cx="342900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এখানে কী হচ্ছে?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1800" y="533400"/>
            <a:ext cx="2590800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a typeface="Calibri"/>
                <a:cs typeface="NikoshBAN"/>
              </a:rPr>
              <a:t>জোড়ায় </a:t>
            </a:r>
            <a:r>
              <a:rPr lang="bn-BD" sz="4400" b="1" dirty="0">
                <a:ea typeface="Calibri"/>
                <a:cs typeface="NikoshBAN"/>
              </a:rPr>
              <a:t>কাজ </a:t>
            </a:r>
            <a:endParaRPr lang="en-US" sz="4400" b="1" dirty="0">
              <a:ea typeface="Calibri"/>
              <a:cs typeface="Vrind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" y="2209800"/>
            <a:ext cx="81534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4400" dirty="0" smtClean="0">
                <a:ea typeface="Calibri"/>
                <a:cs typeface="NikoshBAN"/>
              </a:rPr>
              <a:t>প্রাত্যহিক জীবনে ব্যবহৃত </a:t>
            </a:r>
            <a:r>
              <a:rPr lang="bn-BD" sz="4400" dirty="0">
                <a:ea typeface="Calibri"/>
                <a:cs typeface="NikoshBAN"/>
              </a:rPr>
              <a:t>হয় এমন কয়েকটি তথ্য ও যোগাযোগ প্রযুক্তির নাম </a:t>
            </a:r>
            <a:r>
              <a:rPr lang="bn-BD" sz="4400" dirty="0" smtClean="0">
                <a:ea typeface="Calibri"/>
                <a:cs typeface="NikoshBAN"/>
              </a:rPr>
              <a:t>লেখ</a:t>
            </a:r>
            <a:r>
              <a:rPr lang="bn-BD" sz="4400" dirty="0">
                <a:ea typeface="Calibri"/>
                <a:cs typeface="NikoshBAN"/>
              </a:rPr>
              <a:t>। </a:t>
            </a:r>
            <a:r>
              <a:rPr lang="bn-BD" sz="4400" dirty="0" smtClean="0">
                <a:ea typeface="Calibri"/>
                <a:cs typeface="NikoshBAN"/>
              </a:rPr>
              <a:t> </a:t>
            </a:r>
            <a:endParaRPr lang="en-US" sz="4400" dirty="0">
              <a:ea typeface="Calibri"/>
              <a:cs typeface="Vrinda"/>
            </a:endParaRPr>
          </a:p>
        </p:txBody>
      </p:sp>
    </p:spTree>
    <p:extLst>
      <p:ext uri="{BB962C8B-B14F-4D97-AF65-F5344CB8AC3E}">
        <p14:creationId xmlns:p14="http://schemas.microsoft.com/office/powerpoint/2010/main" val="2987510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1145</TotalTime>
  <Words>918</Words>
  <Application>Microsoft Office PowerPoint</Application>
  <PresentationFormat>On-screen Show (4:3)</PresentationFormat>
  <Paragraphs>150</Paragraphs>
  <Slides>21</Slides>
  <Notes>19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Office Theme</vt:lpstr>
      <vt:lpstr>1_Office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উন্মুক্ত প্রশ্ন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Rahim</dc:creator>
  <cp:lastModifiedBy>Bakshimul</cp:lastModifiedBy>
  <cp:revision>249</cp:revision>
  <dcterms:created xsi:type="dcterms:W3CDTF">2015-03-31T15:15:49Z</dcterms:created>
  <dcterms:modified xsi:type="dcterms:W3CDTF">2026-06-05T12:24:24Z</dcterms:modified>
</cp:coreProperties>
</file>