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7" r:id="rId2"/>
    <p:sldId id="258" r:id="rId3"/>
    <p:sldId id="274" r:id="rId4"/>
    <p:sldId id="275" r:id="rId5"/>
    <p:sldId id="259" r:id="rId6"/>
    <p:sldId id="276" r:id="rId7"/>
    <p:sldId id="266" r:id="rId8"/>
    <p:sldId id="267" r:id="rId9"/>
    <p:sldId id="263" r:id="rId10"/>
    <p:sldId id="264" r:id="rId11"/>
    <p:sldId id="265" r:id="rId12"/>
    <p:sldId id="277" r:id="rId13"/>
    <p:sldId id="268" r:id="rId14"/>
    <p:sldId id="279" r:id="rId15"/>
    <p:sldId id="270" r:id="rId16"/>
    <p:sldId id="280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windows-1252"/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023" autoAdjust="0"/>
  </p:normalViewPr>
  <p:slideViewPr>
    <p:cSldViewPr>
      <p:cViewPr>
        <p:scale>
          <a:sx n="66" d="100"/>
          <a:sy n="66" d="100"/>
        </p:scale>
        <p:origin x="-15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E4EA7-C61A-4450-9192-E349CA6EF4F2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B1AAA-DB28-4590-A6FE-DA2AD82D3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1AAA-DB28-4590-A6FE-DA2AD82D32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7E4E-551F-4661-8555-DF0E7B08BA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00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7E4E-551F-4661-8555-DF0E7B08BA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00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02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35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88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55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18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9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67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43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4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34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EC6-1AD0-4D16-8EFA-926B3D67437D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D6-630C-4116-AAAB-1CD0AF22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88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F91B-AD6E-4539-A5F6-52BA03FA1CCE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3199-6D75-4313-9353-60E6640D9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62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_4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7" y="2264227"/>
            <a:ext cx="3290207" cy="4386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4942" y="2063821"/>
            <a:ext cx="484540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 পাঠে সবাইকে স্বাগতম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115" y="1243771"/>
            <a:ext cx="4030196" cy="3360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1371600"/>
            <a:ext cx="4191000" cy="317009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cs typeface="Nikosh" pitchFamily="2" charset="0"/>
              </a:rPr>
              <a:t>ওরা বলল, দেশের রাষ্ট্রভাষা হবে উর্দু । তখন পাকিস্তানের বেশির ভাগ মানুষ কথা বলত বাংলা ভাষায় ।  </a:t>
            </a:r>
            <a:endParaRPr lang="en-US" sz="4000" dirty="0"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1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16" y="1142929"/>
            <a:ext cx="3980735" cy="3278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353" y="1142929"/>
            <a:ext cx="4098683" cy="32789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724400"/>
            <a:ext cx="7696200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cs typeface="Nikosh" pitchFamily="2" charset="0"/>
              </a:rPr>
              <a:t>অথচ তারা উর্দুকে রাষ্ট্রভাষা করতে চাইল । বাঙালি তা মেনে নিতে পারেনি । তারা বলল, বাংলাকেও রাষ্ট্রভাষা করতে হবে। </a:t>
            </a:r>
            <a:endParaRPr lang="en-US" sz="4000" dirty="0"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15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16" y="1142929"/>
            <a:ext cx="3980735" cy="3278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353" y="1142929"/>
            <a:ext cx="4098683" cy="3278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876800"/>
            <a:ext cx="7924800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cs typeface="Nikosh" pitchFamily="2" charset="0"/>
              </a:rPr>
              <a:t>পাকিস্তানিরা বাঙালির এই ন্যায্য দাবি মানল না। বাঙালিরা আন্দোলন শুরু করল। </a:t>
            </a:r>
            <a:endParaRPr lang="en-US" sz="4000" dirty="0"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15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ass3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1117"/>
            <a:ext cx="8988958" cy="6288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06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প্রথমে সংশ্লিষ্ট পাঠ তোমরা মনোযোগ দিয়ে পড়বে এবং তারপর  যে সমস্ত শব্দে যুক্ত বর্ণ আছে তা নোট বুকে লিখে রাখবে। </a:t>
            </a:r>
            <a:endParaRPr lang="en-US" sz="4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8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8F828E-5D4D-427A-BB72-83C303FDD161}"/>
              </a:ext>
            </a:extLst>
          </p:cNvPr>
          <p:cNvSpPr txBox="1"/>
          <p:nvPr/>
        </p:nvSpPr>
        <p:spPr>
          <a:xfrm>
            <a:off x="381000" y="1143000"/>
            <a:ext cx="8001000" cy="76944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খ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ু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ঁ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জ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ে 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ব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ক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র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ি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অর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্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থ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জেনে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নিই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87E2F10-052A-46ED-AEEB-4243310D7337}"/>
              </a:ext>
            </a:extLst>
          </p:cNvPr>
          <p:cNvSpPr/>
          <p:nvPr/>
        </p:nvSpPr>
        <p:spPr>
          <a:xfrm>
            <a:off x="228600" y="3505200"/>
            <a:ext cx="2105042" cy="100164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D015B2E-8153-4A7D-888A-FBFE32DF1ACE}"/>
              </a:ext>
            </a:extLst>
          </p:cNvPr>
          <p:cNvSpPr/>
          <p:nvPr/>
        </p:nvSpPr>
        <p:spPr>
          <a:xfrm>
            <a:off x="304800" y="5105400"/>
            <a:ext cx="1828800" cy="6858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197695-2A11-4209-876D-DA8A7E323F8B}"/>
              </a:ext>
            </a:extLst>
          </p:cNvPr>
          <p:cNvSpPr txBox="1"/>
          <p:nvPr/>
        </p:nvSpPr>
        <p:spPr>
          <a:xfrm>
            <a:off x="304800" y="2362200"/>
            <a:ext cx="2088979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6BA8A3-5BAC-446B-8F5A-567C30C4ABE9}"/>
              </a:ext>
            </a:extLst>
          </p:cNvPr>
          <p:cNvSpPr txBox="1"/>
          <p:nvPr/>
        </p:nvSpPr>
        <p:spPr>
          <a:xfrm>
            <a:off x="3276600" y="2362200"/>
            <a:ext cx="5029200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BAE86-2904-4355-88D4-CC5D130E548F}"/>
              </a:ext>
            </a:extLst>
          </p:cNvPr>
          <p:cNvSpPr txBox="1"/>
          <p:nvPr/>
        </p:nvSpPr>
        <p:spPr>
          <a:xfrm>
            <a:off x="3276600" y="3429000"/>
            <a:ext cx="5181600" cy="120032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সকল কাজে যে ভাষা ব্যবহার করা হয়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4A0E4C-998E-4281-9BF2-01DFEBFD8D54}"/>
              </a:ext>
            </a:extLst>
          </p:cNvPr>
          <p:cNvSpPr txBox="1"/>
          <p:nvPr/>
        </p:nvSpPr>
        <p:spPr>
          <a:xfrm>
            <a:off x="3200400" y="5105400"/>
            <a:ext cx="5486400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উর্দু হলো একটি ভাষার নাম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24865FD6-3F84-4806-85AE-C09ADB6CB8FC}"/>
              </a:ext>
            </a:extLst>
          </p:cNvPr>
          <p:cNvSpPr/>
          <p:nvPr/>
        </p:nvSpPr>
        <p:spPr>
          <a:xfrm>
            <a:off x="2514600" y="2438400"/>
            <a:ext cx="73380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D61BA72E-8B15-4BF7-9FF2-ACA25A82AB16}"/>
              </a:ext>
            </a:extLst>
          </p:cNvPr>
          <p:cNvSpPr/>
          <p:nvPr/>
        </p:nvSpPr>
        <p:spPr>
          <a:xfrm>
            <a:off x="2438400" y="3733800"/>
            <a:ext cx="73380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226AD8EE-A9FC-44FC-A607-848A69C8F3E6}"/>
              </a:ext>
            </a:extLst>
          </p:cNvPr>
          <p:cNvSpPr/>
          <p:nvPr/>
        </p:nvSpPr>
        <p:spPr>
          <a:xfrm>
            <a:off x="2286000" y="5181600"/>
            <a:ext cx="73380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52400"/>
            <a:ext cx="35052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/>
                <a:cs typeface="Nikosh" pitchFamily="2" charset="0"/>
              </a:rPr>
              <a:t>জোড়ায় কাজ </a:t>
            </a:r>
            <a:endParaRPr lang="en-US" sz="5400" b="1" dirty="0"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0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4" grpId="0" animBg="1"/>
      <p:bldP spid="1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5908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88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935" y="5631359"/>
            <a:ext cx="66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5638800"/>
            <a:ext cx="66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5562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র-ফলা </a:t>
            </a:r>
            <a:r>
              <a:rPr lang="bn-IN" sz="5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5638800"/>
            <a:ext cx="66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1935" y="5638800"/>
            <a:ext cx="66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3935" y="5638800"/>
            <a:ext cx="66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0" y="5638800"/>
            <a:ext cx="66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5638800"/>
            <a:ext cx="66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7935" y="5638800"/>
            <a:ext cx="66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8667" y="5181600"/>
            <a:ext cx="8882933" cy="435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2515" y="333830"/>
            <a:ext cx="8207828" cy="107721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বর্ণ গুলো দিয়ে উপরের যুক্ত বর্ণ গুলো গঠিত হয়েছে, বোর্ডে এসে লিখ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5052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ন্দ </a:t>
            </a:r>
            <a:endParaRPr lang="en-US" sz="7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6647E-6 L -0.15521 -0.577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647E-6 L -0.29462 -0.577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35838E-7 L 0.17813 -0.432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647E-6 L -0.19462 -0.43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26667 -0.433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647E-6 L 0.00539 -0.277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647E-6 L -0.09462 -0.2668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1" grpId="0"/>
      <p:bldP spid="22" grpId="0"/>
      <p:bldP spid="23" grpId="0"/>
      <p:bldP spid="25" grpId="0"/>
      <p:bldP spid="26" grpId="0"/>
      <p:bldP spid="27" grpId="0"/>
      <p:bldP spid="31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387798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দলীয় কাজ 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447800"/>
            <a:ext cx="5638800" cy="70788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যুক্তবর্ণ  দিয়ে নতুন  শব্দ গঠন কর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838200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স্ত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048000"/>
            <a:ext cx="1295400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স+ত 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124200"/>
            <a:ext cx="2362200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সস্তা , গোস্ত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267200"/>
            <a:ext cx="762000" cy="83099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ন্দ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426803"/>
            <a:ext cx="1143000" cy="83099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ন+দ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426803"/>
            <a:ext cx="3048000" cy="83099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আনন্দ , সুন্দর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343400" y="3276600"/>
            <a:ext cx="7620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4343400" y="4620768"/>
            <a:ext cx="7620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2057400" y="3352800"/>
            <a:ext cx="7620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2057400" y="4572000"/>
            <a:ext cx="7620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81A0E4A-90C9-A3F7-C771-25166626E18E}"/>
              </a:ext>
            </a:extLst>
          </p:cNvPr>
          <p:cNvSpPr/>
          <p:nvPr/>
        </p:nvSpPr>
        <p:spPr>
          <a:xfrm>
            <a:off x="2285999" y="533400"/>
            <a:ext cx="4419601" cy="7573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ea typeface="Nirmala Text" panose="020B0502040204020203" pitchFamily="34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ea typeface="Nirmala Text" panose="020B0502040204020203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D20E29-3172-092B-4852-111803D2EE74}"/>
              </a:ext>
            </a:extLst>
          </p:cNvPr>
          <p:cNvSpPr/>
          <p:nvPr/>
        </p:nvSpPr>
        <p:spPr>
          <a:xfrm>
            <a:off x="838200" y="2057400"/>
            <a:ext cx="7686978" cy="330699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scene3d>
            <a:camera prst="perspectiveFront"/>
            <a:lightRig rig="threePt" dir="t"/>
          </a:scene3d>
          <a:sp3d extrusionH="76200">
            <a:bevelT w="152400" h="50800" prst="softRound"/>
            <a:extrusionClr>
              <a:schemeClr val="accent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ea typeface="Nirmala Text" panose="020B0502040204020203" pitchFamily="34" charset="0"/>
                <a:cs typeface="NikoshBAN" panose="02000000000000000000" pitchFamily="2" charset="0"/>
              </a:rPr>
              <a:t>১। রাষ্ট্রভাষা উর্দু করতে চাইল কারা ? </a:t>
            </a:r>
          </a:p>
          <a:p>
            <a:pPr marL="742950" indent="-742950"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ea typeface="Nirmala Text" panose="020B0502040204020203" pitchFamily="34" charset="0"/>
                <a:cs typeface="NikoshBAN" panose="02000000000000000000" pitchFamily="2" charset="0"/>
              </a:rPr>
              <a:t>২। দেশের বেশির ভাগ মানুষ কোন ভাষায় কথা বলত ?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ea typeface="Nirmala Text" panose="020B0502040204020203" pitchFamily="34" charset="0"/>
                <a:cs typeface="NikoshBAN" panose="02000000000000000000" pitchFamily="2" charset="0"/>
              </a:rPr>
              <a:t>		</a:t>
            </a:r>
          </a:p>
        </p:txBody>
      </p:sp>
    </p:spTree>
    <p:extLst>
      <p:ext uri="{BB962C8B-B14F-4D97-AF65-F5344CB8AC3E}">
        <p14:creationId xmlns="" xmlns:p14="http://schemas.microsoft.com/office/powerpoint/2010/main" val="32300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474" y="457200"/>
            <a:ext cx="5407925" cy="12078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110" y="2578923"/>
            <a:ext cx="7185547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বাক্য গঠন করে নিয়ে আসবে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657600"/>
            <a:ext cx="7239000" cy="92333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    রাষ্ট্রভাষা, উর্দু, আন্দোলন 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2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1219200" y="228600"/>
            <a:ext cx="6806672" cy="2646878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 descr="class3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534399" cy="53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25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029" y="2446640"/>
            <a:ext cx="4707626" cy="24960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Book Antiqua" pitchFamily="18" charset="0"/>
              </a:rPr>
              <a:t>   মোহসিনা ইয়াসমিন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Book Antiqua" pitchFamily="18" charset="0"/>
              </a:rPr>
              <a:t>   সহকারী শিক্ষক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Book Antiqua" pitchFamily="18" charset="0"/>
              </a:rPr>
              <a:t>   গচিহাটা সহশ্রাম সঃপ্রাঃবিঃ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     mohsenayasmin945@gmail.com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6639" y="421843"/>
            <a:ext cx="243688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8C7C8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নির্মাণে</a:t>
            </a:r>
            <a:endParaRPr lang="en-US" sz="5400" b="1" cap="none" spc="0" dirty="0">
              <a:ln w="1905"/>
              <a:solidFill>
                <a:srgbClr val="8C7C8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IMG_20220421_110355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438400"/>
            <a:ext cx="1771135" cy="2369880"/>
          </a:xfrm>
          <a:prstGeom prst="ellipse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riendship bangladeshi chil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2200" y="533400"/>
            <a:ext cx="44196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    পাঠ পরিচিতি </a:t>
            </a:r>
            <a:endParaRPr lang="en-US" sz="5400" dirty="0">
              <a:solidFill>
                <a:srgbClr val="C00000"/>
              </a:solidFill>
              <a:latin typeface="NikoshBAN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133600"/>
            <a:ext cx="838200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/>
                <a:cs typeface="Nikosh" pitchFamily="2" charset="0"/>
              </a:rPr>
              <a:t> শ্রেণিঃ তৃতীয়                                             বিষয়ঃ বাংলা</a:t>
            </a:r>
          </a:p>
          <a:p>
            <a:r>
              <a:rPr lang="en-US" sz="4000" b="1" dirty="0" smtClean="0">
                <a:latin typeface="NikoshBAN"/>
                <a:cs typeface="Nikosh" pitchFamily="2" charset="0"/>
              </a:rPr>
              <a:t>পাঠের শিরোনামঃ রাষ্ট্রভাষা বাংলা চাই  </a:t>
            </a:r>
          </a:p>
          <a:p>
            <a:r>
              <a:rPr lang="en-US" sz="4000" b="1" dirty="0" smtClean="0">
                <a:latin typeface="NikoshBAN"/>
                <a:cs typeface="Nikosh" pitchFamily="2" charset="0"/>
              </a:rPr>
              <a:t>পাঠ্যাংশঃ তখন ছিল ------আন্দোলন শুরু করলো ।  </a:t>
            </a:r>
            <a:endParaRPr lang="en-US" sz="4000" b="1" dirty="0">
              <a:latin typeface="NikoshBAN"/>
              <a:cs typeface="Nikosh" pitchFamily="2" charset="0"/>
            </a:endParaRPr>
          </a:p>
          <a:p>
            <a:r>
              <a:rPr lang="en-US" sz="4000" b="1" dirty="0" smtClean="0">
                <a:latin typeface="NikoshBAN"/>
                <a:cs typeface="Nikosh" pitchFamily="2" charset="0"/>
              </a:rPr>
              <a:t> সময়ঃ ৪০ মিনিট  </a:t>
            </a:r>
          </a:p>
          <a:p>
            <a:r>
              <a:rPr lang="en-US" sz="4000" b="1" dirty="0" smtClean="0">
                <a:latin typeface="NikoshBAN"/>
                <a:cs typeface="Nikosh" pitchFamily="2" charset="0"/>
              </a:rPr>
              <a:t> </a:t>
            </a:r>
            <a:endParaRPr lang="en-US" sz="4000" b="1" dirty="0"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293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friendship bangladeshi chil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3484" y="481912"/>
            <a:ext cx="4167316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এই পাঠ শেষে শিক্ষার্থীরা  </a:t>
            </a:r>
            <a:endParaRPr lang="en-US" sz="4000" b="1" dirty="0">
              <a:solidFill>
                <a:srgbClr val="C00000"/>
              </a:solidFill>
              <a:latin typeface="NikoshBAN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00200"/>
            <a:ext cx="8077200" cy="39703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NikoshBAN"/>
                <a:cs typeface="Nikosh" pitchFamily="2" charset="0"/>
              </a:rPr>
              <a:t> বাক্য ও শব্দে ব্যবহৃত ফলাযুক্ত যুক্তবর্ণের ধ্বনি শুনে শনাক্ত করতে পারবে ।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NikoshBAN"/>
                <a:cs typeface="Nikosh" pitchFamily="2" charset="0"/>
              </a:rPr>
              <a:t> পাঠে ব্যবহৃত যুক্তবর্ণ ও ফলাযুক্ত শব্দে গঠিত বিভিন্ন ধরনের বাংলা বাক্য স্পষ্ট ও শুদ্ধভাবে বলতে পারবে ।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NikoshBAN"/>
                <a:cs typeface="Nikosh" pitchFamily="2" charset="0"/>
              </a:rPr>
              <a:t> বাক্যে ও শব্দে ব্যবহৃত ফলাযুক্ত যুক্তবর্ণের ধ্বনি শনাক্ত করে পড়তে পারবে ।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NikoshBAN"/>
                <a:cs typeface="Nikosh" pitchFamily="2" charset="0"/>
              </a:rPr>
              <a:t>দাঁড়ি, কমা ও প্রশ্নবোধক, বিস্ময়সূচক বিরামচিহ্ন ব্যবহার করে বিভিন্ন ধরনের বাক্য লিখতে পারবে ।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NikoshBAN"/>
                <a:cs typeface="Nikosh" pitchFamily="2" charset="0"/>
              </a:rPr>
              <a:t>বর্ণনামূলক রচনা পড়ে বিষয়বস্তু সম্পর্কে বাক্য লিখতে পারবে। </a:t>
            </a:r>
            <a:endParaRPr lang="en-US" sz="2800" dirty="0">
              <a:solidFill>
                <a:schemeClr val="tx1"/>
              </a:solidFill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8600"/>
            <a:ext cx="2590800" cy="2484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81000"/>
            <a:ext cx="2580637" cy="2409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745" y="381000"/>
            <a:ext cx="2440055" cy="2443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90600" y="5486400"/>
            <a:ext cx="493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 আমাদের কোন দিবসের  কথা স্বরণ করিয়ে দেয় 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562600"/>
            <a:ext cx="474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শহিদ দিবসের কথা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 করিয়ে দেয়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শহীদ দিব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895600"/>
            <a:ext cx="26670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vasa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2971800"/>
            <a:ext cx="2362200" cy="2388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vasa dib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3429000" y="2971800"/>
            <a:ext cx="25146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590800" y="1524000"/>
            <a:ext cx="5257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</a:p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01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8650"/>
            <a:ext cx="2514600" cy="1885950"/>
          </a:xfrm>
          <a:prstGeom prst="flowChartAlternateProcess">
            <a:avLst/>
          </a:prstGeom>
        </p:spPr>
      </p:pic>
      <p:pic>
        <p:nvPicPr>
          <p:cNvPr id="8" name="Picture 7" descr="shohId dib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685800"/>
            <a:ext cx="2514600" cy="1840089"/>
          </a:xfrm>
          <a:prstGeom prst="flowChartAlternateProcess">
            <a:avLst/>
          </a:prstGeom>
        </p:spPr>
      </p:pic>
      <p:pic>
        <p:nvPicPr>
          <p:cNvPr id="9" name="Picture 8" descr="শহীদ দিব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685800"/>
            <a:ext cx="2514600" cy="1885950"/>
          </a:xfrm>
          <a:prstGeom prst="flowChartAlternateProcess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0480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২১ শে ফেব্রুয়াবি সকালে আমরা কোথায় ফুল দিতে যাই? 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114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সেদিন আমরা কোন গান গাই ?  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352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শহীদ মিনারে 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আমার ভায়ের রক্তে----------ভুলিতে পারি। </a:t>
            </a:r>
          </a:p>
          <a:p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6758424" cy="3020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352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ছবিতে কী দেখতে পাচ্ছ ? 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886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ছবির মানুষগুলোর নাম বলো। 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429000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ছবির এই মানুষগুলো আমাদের বাংলা ভাষার জন্য লড়াই করে জীবন দিয়েছেন। তাঁরা বলেছিলেন রাষ্ট্রভাষা বাংলা চাই। আজকের পাঠে সে কথা আমরা আরো ভালো করে জানতে পারব। 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56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566058"/>
            <a:ext cx="3951515" cy="14465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4985657" cy="39703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বইয়ের 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খোল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সরবে পড়বো তোমরা বইয়ের পড়ার লাইনে আংগুল বুলিয়ে ভালো ভাবে খেয়াল করবে।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209800"/>
            <a:ext cx="2994791" cy="39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7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312" y="892012"/>
            <a:ext cx="2536964" cy="4282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032" y="892013"/>
            <a:ext cx="2695487" cy="4282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505200" y="990600"/>
            <a:ext cx="2514600" cy="4154984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itchFamily="2" charset="0"/>
                <a:cs typeface="Nikosh" pitchFamily="2" charset="0"/>
              </a:rPr>
              <a:t>তখন ছিলো পাকিস্তান আমল । আমাদেরকে শাসন করত  পাকিস্তানিরা।  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angla_cl3_amader gr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আমাদের উৎসব</Template>
  <TotalTime>327</TotalTime>
  <Words>442</Words>
  <Application>Microsoft Office PowerPoint</Application>
  <PresentationFormat>On-screen Show (4:3)</PresentationFormat>
  <Paragraphs>83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bangla_cl3_amader gram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WALTON</cp:lastModifiedBy>
  <cp:revision>40</cp:revision>
  <dcterms:created xsi:type="dcterms:W3CDTF">2025-07-30T01:51:47Z</dcterms:created>
  <dcterms:modified xsi:type="dcterms:W3CDTF">2025-08-01T16:15:16Z</dcterms:modified>
</cp:coreProperties>
</file>