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7" r:id="rId2"/>
    <p:sldId id="308" r:id="rId3"/>
    <p:sldId id="257" r:id="rId4"/>
    <p:sldId id="266" r:id="rId5"/>
    <p:sldId id="309" r:id="rId6"/>
    <p:sldId id="310" r:id="rId7"/>
    <p:sldId id="278" r:id="rId8"/>
    <p:sldId id="279" r:id="rId9"/>
    <p:sldId id="280" r:id="rId10"/>
    <p:sldId id="282" r:id="rId11"/>
    <p:sldId id="281" r:id="rId12"/>
    <p:sldId id="258" r:id="rId13"/>
    <p:sldId id="267" r:id="rId14"/>
    <p:sldId id="311" r:id="rId15"/>
    <p:sldId id="313" r:id="rId16"/>
    <p:sldId id="312" r:id="rId17"/>
    <p:sldId id="314" r:id="rId18"/>
    <p:sldId id="315" r:id="rId19"/>
    <p:sldId id="259" r:id="rId20"/>
    <p:sldId id="260" r:id="rId21"/>
    <p:sldId id="263" r:id="rId22"/>
    <p:sldId id="264" r:id="rId23"/>
    <p:sldId id="28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9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Greeting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8D2A45-21A1-34B6-2A67-8B86F1D6F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54461" y="1371600"/>
            <a:ext cx="3168603" cy="5000626"/>
          </a:xfrm>
          <a:prstGeom prst="rect">
            <a:avLst/>
          </a:prstGeom>
        </p:spPr>
      </p:pic>
      <p:sp>
        <p:nvSpPr>
          <p:cNvPr id="3" name="Rectangle: Rounded Corners 2">
            <a:extLst>
              <a:ext uri="{FF2B5EF4-FFF2-40B4-BE49-F238E27FC236}">
                <a16:creationId xmlns:a16="http://schemas.microsoft.com/office/drawing/2014/main" id="{7A26D00E-3B98-20A7-2F19-530B9544A039}"/>
              </a:ext>
            </a:extLst>
          </p:cNvPr>
          <p:cNvSpPr/>
          <p:nvPr/>
        </p:nvSpPr>
        <p:spPr>
          <a:xfrm>
            <a:off x="2675685" y="1234017"/>
            <a:ext cx="7911353" cy="3409419"/>
          </a:xfrm>
          <a:prstGeom prst="roundRect">
            <a:avLst/>
          </a:prstGeom>
          <a:gradFill>
            <a:gsLst>
              <a:gs pos="0">
                <a:schemeClr val="accent1">
                  <a:lumMod val="5000"/>
                  <a:lumOff val="95000"/>
                </a:schemeClr>
              </a:gs>
              <a:gs pos="100000">
                <a:schemeClr val="accent1">
                  <a:lumMod val="30000"/>
                  <a:lumOff val="70000"/>
                </a:schemeClr>
              </a:gs>
            </a:gsLst>
            <a:lin ang="5400000" scaled="1"/>
          </a:gradFill>
          <a:effectLst>
            <a:outerShdw blurRad="139700" dist="165100" dir="3900000" sx="99000" sy="99000" algn="ctr" rotWithShape="0">
              <a:srgbClr val="000000"/>
            </a:outerShdw>
          </a:effectLst>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pic>
        <p:nvPicPr>
          <p:cNvPr id="5" name="Picture 4">
            <a:extLst>
              <a:ext uri="{FF2B5EF4-FFF2-40B4-BE49-F238E27FC236}">
                <a16:creationId xmlns:a16="http://schemas.microsoft.com/office/drawing/2014/main" id="{4A4F4496-4915-9CAE-A99E-55A3B0B5870A}"/>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5392637" y="1842076"/>
            <a:ext cx="2193306" cy="2193300"/>
          </a:xfrm>
          <a:prstGeom prst="rect">
            <a:avLst/>
          </a:prstGeom>
        </p:spPr>
      </p:pic>
      <p:pic>
        <p:nvPicPr>
          <p:cNvPr id="6" name="Picture 5">
            <a:extLst>
              <a:ext uri="{FF2B5EF4-FFF2-40B4-BE49-F238E27FC236}">
                <a16:creationId xmlns:a16="http://schemas.microsoft.com/office/drawing/2014/main" id="{83D5597B-7B11-E20A-F84A-61EEEC2F7F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7421"/>
            <a:ext cx="870801" cy="834227"/>
          </a:xfrm>
          <a:prstGeom prst="rect">
            <a:avLst/>
          </a:prstGeom>
        </p:spPr>
      </p:pic>
    </p:spTree>
    <p:extLst>
      <p:ext uri="{BB962C8B-B14F-4D97-AF65-F5344CB8AC3E}">
        <p14:creationId xmlns:p14="http://schemas.microsoft.com/office/powerpoint/2010/main" val="318369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0937 -0.03912 L 0.64987 0.86644 " pathEditMode="relative" rAng="0" ptsTypes="AA">
                                      <p:cBhvr>
                                        <p:cTn id="6" dur="4000" fill="hold"/>
                                        <p:tgtEl>
                                          <p:spTgt spid="6"/>
                                        </p:tgtEl>
                                        <p:attrNameLst>
                                          <p:attrName>ppt_x</p:attrName>
                                          <p:attrName>ppt_y</p:attrName>
                                        </p:attrNameLst>
                                      </p:cBhvr>
                                      <p:rCtr x="32018" y="45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338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dendity">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6C0E0-AEBD-A6AD-7336-39B075885C8B}"/>
              </a:ext>
            </a:extLst>
          </p:cNvPr>
          <p:cNvSpPr txBox="1"/>
          <p:nvPr/>
        </p:nvSpPr>
        <p:spPr>
          <a:xfrm>
            <a:off x="5171693" y="462296"/>
            <a:ext cx="2082019" cy="769441"/>
          </a:xfrm>
          <a:prstGeom prst="rect">
            <a:avLst/>
          </a:prstGeom>
          <a:solidFill>
            <a:schemeClr val="bg1">
              <a:lumMod val="95000"/>
            </a:schemeClr>
          </a:solidFill>
          <a:ln w="28575">
            <a:noFill/>
          </a:ln>
          <a:scene3d>
            <a:camera prst="orthographicFront"/>
            <a:lightRig rig="threePt" dir="t"/>
          </a:scene3d>
          <a:sp3d>
            <a:bevelT w="114300" prst="artDeco"/>
          </a:sp3d>
        </p:spPr>
        <p:txBody>
          <a:bodyPr wrap="square" rtlCol="0">
            <a:spAutoFit/>
          </a:bodyPr>
          <a:lstStyle/>
          <a:p>
            <a:pPr algn="ctr"/>
            <a:r>
              <a:rPr lang="en-US" sz="4400" b="1" dirty="0" err="1">
                <a:latin typeface="NikoshBAN" panose="02000000000000000000" pitchFamily="2" charset="0"/>
                <a:cs typeface="NikoshBAN" panose="02000000000000000000" pitchFamily="2" charset="0"/>
              </a:rPr>
              <a:t>পরিচিতি</a:t>
            </a:r>
            <a:endParaRPr lang="en-US" sz="4400" b="1" dirty="0">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BA42758E-9EA4-428E-9F78-BBDF42125B0F}"/>
              </a:ext>
            </a:extLst>
          </p:cNvPr>
          <p:cNvSpPr/>
          <p:nvPr/>
        </p:nvSpPr>
        <p:spPr>
          <a:xfrm flipV="1">
            <a:off x="363415" y="1341715"/>
            <a:ext cx="11083512"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A3F07E6-1309-37C6-3309-E58345E229EB}"/>
              </a:ext>
            </a:extLst>
          </p:cNvPr>
          <p:cNvSpPr/>
          <p:nvPr/>
        </p:nvSpPr>
        <p:spPr>
          <a:xfrm flipV="1">
            <a:off x="4072776" y="1257138"/>
            <a:ext cx="7735194"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EB28EDD-F09C-1E93-4043-58BCAC4B3F8E}"/>
              </a:ext>
            </a:extLst>
          </p:cNvPr>
          <p:cNvSpPr/>
          <p:nvPr/>
        </p:nvSpPr>
        <p:spPr>
          <a:xfrm rot="5400000" flipV="1">
            <a:off x="4270531" y="3909144"/>
            <a:ext cx="3930064"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355BEEE2-C372-7224-CB6F-0079CE40E0A0}"/>
              </a:ext>
            </a:extLst>
          </p:cNvPr>
          <p:cNvSpPr>
            <a:spLocks noGrp="1"/>
          </p:cNvSpPr>
          <p:nvPr>
            <p:ph type="pic" sz="quarter" idx="10"/>
          </p:nvPr>
        </p:nvSpPr>
        <p:spPr>
          <a:xfrm>
            <a:off x="2317580" y="2241811"/>
            <a:ext cx="1970252" cy="1950843"/>
          </a:xfrm>
          <a:prstGeom prst="rect">
            <a:avLst/>
          </a:prstGeom>
        </p:spPr>
        <p:txBody>
          <a:bodyPr/>
          <a:lstStyle>
            <a:lvl1pPr>
              <a:defRPr sz="2000"/>
            </a:lvl1pPr>
          </a:lstStyle>
          <a:p>
            <a:r>
              <a:rPr lang="en-US"/>
              <a:t>Click icon to add picture</a:t>
            </a:r>
            <a:endParaRPr lang="en-US" dirty="0"/>
          </a:p>
        </p:txBody>
      </p:sp>
      <p:sp>
        <p:nvSpPr>
          <p:cNvPr id="12" name="Picture Placeholder 10">
            <a:extLst>
              <a:ext uri="{FF2B5EF4-FFF2-40B4-BE49-F238E27FC236}">
                <a16:creationId xmlns:a16="http://schemas.microsoft.com/office/drawing/2014/main" id="{AEC83A02-EA9B-F924-11E8-5D5D82A5F0D6}"/>
              </a:ext>
            </a:extLst>
          </p:cNvPr>
          <p:cNvSpPr>
            <a:spLocks noGrp="1"/>
          </p:cNvSpPr>
          <p:nvPr>
            <p:ph type="pic" sz="quarter" idx="11"/>
          </p:nvPr>
        </p:nvSpPr>
        <p:spPr>
          <a:xfrm>
            <a:off x="8067616" y="2241811"/>
            <a:ext cx="1970252" cy="1950843"/>
          </a:xfrm>
          <a:prstGeom prst="rect">
            <a:avLst/>
          </a:prstGeom>
        </p:spPr>
        <p:txBody>
          <a:bodyPr/>
          <a:lstStyle>
            <a:lvl1pPr>
              <a:defRPr sz="2000"/>
            </a:lvl1pPr>
          </a:lstStyle>
          <a:p>
            <a:r>
              <a:rPr lang="en-US"/>
              <a:t>Click icon to add picture</a:t>
            </a:r>
            <a:endParaRPr lang="en-US" dirty="0"/>
          </a:p>
        </p:txBody>
      </p:sp>
      <p:sp>
        <p:nvSpPr>
          <p:cNvPr id="8" name="TextBox 7">
            <a:extLst>
              <a:ext uri="{FF2B5EF4-FFF2-40B4-BE49-F238E27FC236}">
                <a16:creationId xmlns:a16="http://schemas.microsoft.com/office/drawing/2014/main" id="{A53B9FA6-4A0F-4E2B-6CEA-704829109C7D}"/>
              </a:ext>
            </a:extLst>
          </p:cNvPr>
          <p:cNvSpPr txBox="1"/>
          <p:nvPr/>
        </p:nvSpPr>
        <p:spPr>
          <a:xfrm>
            <a:off x="2201902" y="1553012"/>
            <a:ext cx="2201608" cy="523220"/>
          </a:xfrm>
          <a:prstGeom prst="rect">
            <a:avLst/>
          </a:prstGeom>
          <a:solidFill>
            <a:schemeClr val="bg1">
              <a:lumMod val="95000"/>
            </a:schemeClr>
          </a:solidFill>
          <a:ln w="28575">
            <a:noFill/>
          </a:ln>
          <a:scene3d>
            <a:camera prst="orthographicFront"/>
            <a:lightRig rig="threePt" dir="t"/>
          </a:scene3d>
          <a:sp3d>
            <a:bevelT w="114300" prst="artDeco"/>
          </a:sp3d>
        </p:spPr>
        <p:txBody>
          <a:bodyPr wrap="square" rtlCol="0">
            <a:spAutoFit/>
          </a:bodyPr>
          <a:lstStyle/>
          <a:p>
            <a:pPr algn="ctr"/>
            <a:r>
              <a:rPr lang="bn-IN" sz="2800" b="1" dirty="0">
                <a:latin typeface="NikoshBAN" panose="02000000000000000000" pitchFamily="2" charset="0"/>
                <a:cs typeface="NikoshBAN" panose="02000000000000000000" pitchFamily="2" charset="0"/>
              </a:rPr>
              <a:t>শিক্ষক </a:t>
            </a:r>
            <a:r>
              <a:rPr lang="en-US" sz="2800" b="1" dirty="0" err="1">
                <a:latin typeface="NikoshBAN" panose="02000000000000000000" pitchFamily="2" charset="0"/>
                <a:cs typeface="NikoshBAN" panose="02000000000000000000" pitchFamily="2" charset="0"/>
              </a:rPr>
              <a:t>পরিচিতি</a:t>
            </a:r>
            <a:endParaRPr lang="en-US" sz="2800" b="1"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427B961E-3913-4CCF-9314-6D725B6D97D5}"/>
              </a:ext>
            </a:extLst>
          </p:cNvPr>
          <p:cNvSpPr txBox="1"/>
          <p:nvPr/>
        </p:nvSpPr>
        <p:spPr>
          <a:xfrm>
            <a:off x="8067616" y="1553012"/>
            <a:ext cx="1970252" cy="523220"/>
          </a:xfrm>
          <a:prstGeom prst="rect">
            <a:avLst/>
          </a:prstGeom>
          <a:solidFill>
            <a:schemeClr val="bg1">
              <a:lumMod val="95000"/>
            </a:schemeClr>
          </a:solidFill>
          <a:ln w="28575">
            <a:noFill/>
          </a:ln>
          <a:scene3d>
            <a:camera prst="orthographicFront"/>
            <a:lightRig rig="threePt" dir="t"/>
          </a:scene3d>
          <a:sp3d>
            <a:bevelT w="114300" prst="artDeco"/>
          </a:sp3d>
        </p:spPr>
        <p:txBody>
          <a:bodyPr wrap="square" rtlCol="0">
            <a:spAutoFit/>
          </a:bodyPr>
          <a:lstStyle/>
          <a:p>
            <a:pPr algn="ctr"/>
            <a:r>
              <a:rPr lang="bn-IN" sz="2800" b="1" dirty="0">
                <a:latin typeface="NikoshBAN" panose="02000000000000000000" pitchFamily="2" charset="0"/>
                <a:cs typeface="NikoshBAN" panose="02000000000000000000" pitchFamily="2" charset="0"/>
              </a:rPr>
              <a:t>পাঠ পরিচিতি</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63416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Group Wor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1B47E9-4A65-A2A2-6D3F-5E3DBED5D26A}"/>
              </a:ext>
            </a:extLst>
          </p:cNvPr>
          <p:cNvSpPr txBox="1"/>
          <p:nvPr/>
        </p:nvSpPr>
        <p:spPr>
          <a:xfrm>
            <a:off x="1487295" y="1022831"/>
            <a:ext cx="2647564" cy="836126"/>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5833"/>
              </a:lnSpc>
            </a:pPr>
            <a:r>
              <a:rPr lang="bn-IN" sz="4400" dirty="0">
                <a:effectLst>
                  <a:outerShdw blurRad="38100" dist="38100" dir="2700000" algn="tl">
                    <a:srgbClr val="000000">
                      <a:alpha val="43137"/>
                    </a:srgbClr>
                  </a:outerShdw>
                </a:effectLst>
                <a:latin typeface="NikoshBAN" pitchFamily="2" charset="0"/>
                <a:cs typeface="NikoshBAN" pitchFamily="2" charset="0"/>
              </a:rPr>
              <a:t>দলীয় </a:t>
            </a:r>
            <a:r>
              <a:rPr lang="en-US" sz="4400" dirty="0" err="1">
                <a:effectLst>
                  <a:outerShdw blurRad="38100" dist="38100" dir="2700000" algn="tl">
                    <a:srgbClr val="000000">
                      <a:alpha val="43137"/>
                    </a:srgbClr>
                  </a:outerShdw>
                </a:effectLst>
                <a:latin typeface="NikoshBAN" pitchFamily="2" charset="0"/>
                <a:cs typeface="NikoshBAN" pitchFamily="2" charset="0"/>
              </a:rPr>
              <a:t>কাজ</a:t>
            </a:r>
            <a:r>
              <a:rPr lang="bn-IN" sz="3200" b="1" dirty="0">
                <a:ln w="11430"/>
                <a:effectLst>
                  <a:outerShdw blurRad="50800" dist="39000" dir="5460000" algn="tl">
                    <a:srgbClr val="000000">
                      <a:alpha val="38000"/>
                    </a:srgbClr>
                  </a:outerShdw>
                </a:effectLst>
                <a:latin typeface="NikoshBAN" pitchFamily="2" charset="0"/>
                <a:cs typeface="NikoshBAN" pitchFamily="2" charset="0"/>
              </a:rPr>
              <a:t>                         </a:t>
            </a:r>
            <a:endParaRPr lang="bn-IN" sz="54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4" name="Rectangle 3">
            <a:extLst>
              <a:ext uri="{FF2B5EF4-FFF2-40B4-BE49-F238E27FC236}">
                <a16:creationId xmlns:a16="http://schemas.microsoft.com/office/drawing/2014/main" id="{03FC6C1C-F4B9-4D76-A848-95D9704D9442}"/>
              </a:ext>
            </a:extLst>
          </p:cNvPr>
          <p:cNvSpPr/>
          <p:nvPr/>
        </p:nvSpPr>
        <p:spPr>
          <a:xfrm rot="10800000">
            <a:off x="771731" y="1765109"/>
            <a:ext cx="10648538"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B7A97FF-4485-7CF1-D49C-6805D20D514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7692" b="83462" l="3385" r="92538">
                        <a14:foregroundMark x1="8846" y1="50154" x2="8846" y2="50154"/>
                        <a14:foregroundMark x1="4769" y1="48923" x2="4769" y2="48923"/>
                        <a14:foregroundMark x1="62769" y1="37000" x2="62769" y2="37000"/>
                        <a14:foregroundMark x1="61692" y1="36615" x2="61692" y2="36615"/>
                        <a14:foregroundMark x1="92692" y1="43538" x2="92692" y2="43538"/>
                        <a14:foregroundMark x1="81769" y1="64077" x2="81769" y2="64077"/>
                        <a14:foregroundMark x1="81769" y1="64077" x2="81769" y2="64077"/>
                        <a14:foregroundMark x1="24538" y1="37000" x2="24538" y2="37000"/>
                        <a14:foregroundMark x1="42769" y1="17769" x2="42769" y2="17769"/>
                        <a14:foregroundMark x1="41308" y1="34923" x2="41308" y2="34923"/>
                        <a14:foregroundMark x1="3385" y1="48077" x2="3385" y2="48077"/>
                        <a14:foregroundMark x1="38000" y1="39077" x2="38000" y2="39077"/>
                        <a14:foregroundMark x1="55154" y1="32923" x2="55154" y2="32923"/>
                      </a14:backgroundRemoval>
                    </a14:imgEffect>
                  </a14:imgLayer>
                </a14:imgProps>
              </a:ext>
              <a:ext uri="{28A0092B-C50C-407E-A947-70E740481C1C}">
                <a14:useLocalDpi xmlns:a14="http://schemas.microsoft.com/office/drawing/2010/main" val="0"/>
              </a:ext>
            </a:extLst>
          </a:blip>
          <a:srcRect t="10951" b="8280"/>
          <a:stretch/>
        </p:blipFill>
        <p:spPr>
          <a:xfrm>
            <a:off x="5173683" y="385729"/>
            <a:ext cx="1844634" cy="1326143"/>
          </a:xfrm>
          <a:prstGeom prst="rect">
            <a:avLst/>
          </a:prstGeom>
        </p:spPr>
      </p:pic>
      <p:pic>
        <p:nvPicPr>
          <p:cNvPr id="6" name="Picture 5">
            <a:extLst>
              <a:ext uri="{FF2B5EF4-FFF2-40B4-BE49-F238E27FC236}">
                <a16:creationId xmlns:a16="http://schemas.microsoft.com/office/drawing/2014/main" id="{D44663F5-F511-4080-762D-BB7C01908DE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7692" b="83462" l="3385" r="92538">
                        <a14:foregroundMark x1="8846" y1="50154" x2="8846" y2="50154"/>
                        <a14:foregroundMark x1="4769" y1="48923" x2="4769" y2="48923"/>
                        <a14:foregroundMark x1="62769" y1="37000" x2="62769" y2="37000"/>
                        <a14:foregroundMark x1="61692" y1="36615" x2="61692" y2="36615"/>
                        <a14:foregroundMark x1="92692" y1="43538" x2="92692" y2="43538"/>
                        <a14:foregroundMark x1="81769" y1="64077" x2="81769" y2="64077"/>
                        <a14:foregroundMark x1="81769" y1="64077" x2="81769" y2="64077"/>
                        <a14:foregroundMark x1="24538" y1="37000" x2="24538" y2="37000"/>
                        <a14:foregroundMark x1="42769" y1="17769" x2="42769" y2="17769"/>
                        <a14:foregroundMark x1="41308" y1="34923" x2="41308" y2="34923"/>
                        <a14:foregroundMark x1="3385" y1="48077" x2="3385" y2="48077"/>
                        <a14:foregroundMark x1="38000" y1="39077" x2="38000" y2="39077"/>
                        <a14:foregroundMark x1="55154" y1="32923" x2="55154" y2="32923"/>
                      </a14:backgroundRemoval>
                    </a14:imgEffect>
                  </a14:imgLayer>
                </a14:imgProps>
              </a:ext>
              <a:ext uri="{28A0092B-C50C-407E-A947-70E740481C1C}">
                <a14:useLocalDpi xmlns:a14="http://schemas.microsoft.com/office/drawing/2010/main" val="0"/>
              </a:ext>
            </a:extLst>
          </a:blip>
          <a:srcRect t="10951" b="8280"/>
          <a:stretch/>
        </p:blipFill>
        <p:spPr>
          <a:xfrm>
            <a:off x="7483496" y="389887"/>
            <a:ext cx="1844634" cy="1326143"/>
          </a:xfrm>
          <a:prstGeom prst="rect">
            <a:avLst/>
          </a:prstGeom>
        </p:spPr>
      </p:pic>
    </p:spTree>
    <p:extLst>
      <p:ext uri="{BB962C8B-B14F-4D97-AF65-F5344CB8AC3E}">
        <p14:creationId xmlns:p14="http://schemas.microsoft.com/office/powerpoint/2010/main" val="3740696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airWor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1B47E9-4A65-A2A2-6D3F-5E3DBED5D26A}"/>
              </a:ext>
            </a:extLst>
          </p:cNvPr>
          <p:cNvSpPr txBox="1"/>
          <p:nvPr/>
        </p:nvSpPr>
        <p:spPr>
          <a:xfrm>
            <a:off x="1930354" y="1022831"/>
            <a:ext cx="2647564" cy="836126"/>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5833"/>
              </a:lnSpc>
            </a:pPr>
            <a:r>
              <a:rPr lang="bn-IN" sz="4400" dirty="0">
                <a:effectLst>
                  <a:outerShdw blurRad="38100" dist="38100" dir="2700000" algn="tl">
                    <a:srgbClr val="000000">
                      <a:alpha val="43137"/>
                    </a:srgbClr>
                  </a:outerShdw>
                </a:effectLst>
                <a:latin typeface="NikoshBAN" pitchFamily="2" charset="0"/>
                <a:cs typeface="NikoshBAN" pitchFamily="2" charset="0"/>
              </a:rPr>
              <a:t>জোড়ায় </a:t>
            </a:r>
            <a:r>
              <a:rPr lang="en-US" sz="4400" dirty="0" err="1">
                <a:effectLst>
                  <a:outerShdw blurRad="38100" dist="38100" dir="2700000" algn="tl">
                    <a:srgbClr val="000000">
                      <a:alpha val="43137"/>
                    </a:srgbClr>
                  </a:outerShdw>
                </a:effectLst>
                <a:latin typeface="NikoshBAN" pitchFamily="2" charset="0"/>
                <a:cs typeface="NikoshBAN" pitchFamily="2" charset="0"/>
              </a:rPr>
              <a:t>কাজ</a:t>
            </a:r>
            <a:r>
              <a:rPr lang="bn-IN" sz="3200" b="1" dirty="0">
                <a:ln w="11430"/>
                <a:effectLst>
                  <a:outerShdw blurRad="50800" dist="39000" dir="5460000" algn="tl">
                    <a:srgbClr val="000000">
                      <a:alpha val="38000"/>
                    </a:srgbClr>
                  </a:outerShdw>
                </a:effectLst>
                <a:latin typeface="NikoshBAN" pitchFamily="2" charset="0"/>
                <a:cs typeface="NikoshBAN" pitchFamily="2" charset="0"/>
              </a:rPr>
              <a:t>                         </a:t>
            </a:r>
            <a:endParaRPr lang="bn-IN" sz="54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4" name="Rectangle 3">
            <a:extLst>
              <a:ext uri="{FF2B5EF4-FFF2-40B4-BE49-F238E27FC236}">
                <a16:creationId xmlns:a16="http://schemas.microsoft.com/office/drawing/2014/main" id="{03FC6C1C-F4B9-4D76-A848-95D9704D9442}"/>
              </a:ext>
            </a:extLst>
          </p:cNvPr>
          <p:cNvSpPr/>
          <p:nvPr/>
        </p:nvSpPr>
        <p:spPr>
          <a:xfrm rot="10800000">
            <a:off x="771731" y="1765109"/>
            <a:ext cx="10648538"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579B8868-7EC4-E706-E9B4-6740293321D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577918" y="518682"/>
            <a:ext cx="1198298" cy="1198298"/>
          </a:xfrm>
          <a:prstGeom prst="rect">
            <a:avLst/>
          </a:prstGeom>
        </p:spPr>
      </p:pic>
      <p:pic>
        <p:nvPicPr>
          <p:cNvPr id="7" name="Graphic 6">
            <a:extLst>
              <a:ext uri="{FF2B5EF4-FFF2-40B4-BE49-F238E27FC236}">
                <a16:creationId xmlns:a16="http://schemas.microsoft.com/office/drawing/2014/main" id="{5C87DC50-4D73-F1D6-CE85-9F673A216A8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120207" y="518682"/>
            <a:ext cx="1198298" cy="1198298"/>
          </a:xfrm>
          <a:prstGeom prst="rect">
            <a:avLst/>
          </a:prstGeom>
        </p:spPr>
      </p:pic>
      <p:pic>
        <p:nvPicPr>
          <p:cNvPr id="8" name="Graphic 7">
            <a:extLst>
              <a:ext uri="{FF2B5EF4-FFF2-40B4-BE49-F238E27FC236}">
                <a16:creationId xmlns:a16="http://schemas.microsoft.com/office/drawing/2014/main" id="{F5998754-D26F-8593-7BED-6F2AD326379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662497" y="518682"/>
            <a:ext cx="1198298" cy="1198298"/>
          </a:xfrm>
          <a:prstGeom prst="rect">
            <a:avLst/>
          </a:prstGeom>
        </p:spPr>
      </p:pic>
    </p:spTree>
    <p:extLst>
      <p:ext uri="{BB962C8B-B14F-4D97-AF65-F5344CB8AC3E}">
        <p14:creationId xmlns:p14="http://schemas.microsoft.com/office/powerpoint/2010/main" val="2922347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dividualWor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1B47E9-4A65-A2A2-6D3F-5E3DBED5D26A}"/>
              </a:ext>
            </a:extLst>
          </p:cNvPr>
          <p:cNvSpPr txBox="1"/>
          <p:nvPr/>
        </p:nvSpPr>
        <p:spPr>
          <a:xfrm>
            <a:off x="1487295" y="1022831"/>
            <a:ext cx="2647564" cy="836126"/>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5833"/>
              </a:lnSpc>
            </a:pPr>
            <a:r>
              <a:rPr lang="bn-IN" sz="4400" dirty="0">
                <a:effectLst>
                  <a:outerShdw blurRad="38100" dist="38100" dir="2700000" algn="tl">
                    <a:srgbClr val="000000">
                      <a:alpha val="43137"/>
                    </a:srgbClr>
                  </a:outerShdw>
                </a:effectLst>
                <a:latin typeface="NikoshBAN" pitchFamily="2" charset="0"/>
                <a:cs typeface="NikoshBAN" pitchFamily="2" charset="0"/>
              </a:rPr>
              <a:t>একক </a:t>
            </a:r>
            <a:r>
              <a:rPr lang="en-US" sz="4400" dirty="0" err="1">
                <a:effectLst>
                  <a:outerShdw blurRad="38100" dist="38100" dir="2700000" algn="tl">
                    <a:srgbClr val="000000">
                      <a:alpha val="43137"/>
                    </a:srgbClr>
                  </a:outerShdw>
                </a:effectLst>
                <a:latin typeface="NikoshBAN" pitchFamily="2" charset="0"/>
                <a:cs typeface="NikoshBAN" pitchFamily="2" charset="0"/>
              </a:rPr>
              <a:t>কাজ</a:t>
            </a:r>
            <a:r>
              <a:rPr lang="bn-IN" sz="3200" b="1" dirty="0">
                <a:ln w="11430"/>
                <a:effectLst>
                  <a:outerShdw blurRad="50800" dist="39000" dir="5460000" algn="tl">
                    <a:srgbClr val="000000">
                      <a:alpha val="38000"/>
                    </a:srgbClr>
                  </a:outerShdw>
                </a:effectLst>
                <a:latin typeface="NikoshBAN" pitchFamily="2" charset="0"/>
                <a:cs typeface="NikoshBAN" pitchFamily="2" charset="0"/>
              </a:rPr>
              <a:t>                         </a:t>
            </a:r>
            <a:endParaRPr lang="bn-IN" sz="54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4" name="Rectangle 3">
            <a:extLst>
              <a:ext uri="{FF2B5EF4-FFF2-40B4-BE49-F238E27FC236}">
                <a16:creationId xmlns:a16="http://schemas.microsoft.com/office/drawing/2014/main" id="{03FC6C1C-F4B9-4D76-A848-95D9704D9442}"/>
              </a:ext>
            </a:extLst>
          </p:cNvPr>
          <p:cNvSpPr/>
          <p:nvPr/>
        </p:nvSpPr>
        <p:spPr>
          <a:xfrm rot="10800000">
            <a:off x="771731" y="1765109"/>
            <a:ext cx="10648538"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23C8203A-B144-71F9-629E-7AA1C5AF793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590450" y="490194"/>
            <a:ext cx="1226786" cy="1226786"/>
          </a:xfrm>
          <a:prstGeom prst="rect">
            <a:avLst/>
          </a:prstGeom>
        </p:spPr>
      </p:pic>
      <p:pic>
        <p:nvPicPr>
          <p:cNvPr id="7" name="Graphic 6">
            <a:extLst>
              <a:ext uri="{FF2B5EF4-FFF2-40B4-BE49-F238E27FC236}">
                <a16:creationId xmlns:a16="http://schemas.microsoft.com/office/drawing/2014/main" id="{765FB252-1BCA-872A-1B93-6B1E14E5C18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866858" y="395660"/>
            <a:ext cx="1420933" cy="1420933"/>
          </a:xfrm>
          <a:prstGeom prst="rect">
            <a:avLst/>
          </a:prstGeom>
        </p:spPr>
      </p:pic>
      <p:pic>
        <p:nvPicPr>
          <p:cNvPr id="10" name="Graphic 9">
            <a:extLst>
              <a:ext uri="{FF2B5EF4-FFF2-40B4-BE49-F238E27FC236}">
                <a16:creationId xmlns:a16="http://schemas.microsoft.com/office/drawing/2014/main" id="{0931C303-E426-6793-EDC3-8EDF7AA4C5E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297381" y="466991"/>
            <a:ext cx="1226786" cy="1226786"/>
          </a:xfrm>
          <a:prstGeom prst="rect">
            <a:avLst/>
          </a:prstGeom>
        </p:spPr>
      </p:pic>
    </p:spTree>
    <p:extLst>
      <p:ext uri="{BB962C8B-B14F-4D97-AF65-F5344CB8AC3E}">
        <p14:creationId xmlns:p14="http://schemas.microsoft.com/office/powerpoint/2010/main" val="2625391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valua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5E0898-8128-24A8-FADF-7A77D81201FE}"/>
              </a:ext>
            </a:extLst>
          </p:cNvPr>
          <p:cNvSpPr/>
          <p:nvPr/>
        </p:nvSpPr>
        <p:spPr>
          <a:xfrm>
            <a:off x="1804737" y="934613"/>
            <a:ext cx="1402949" cy="707886"/>
          </a:xfrm>
          <a:prstGeom prst="rect">
            <a:avLst/>
          </a:prstGeom>
        </p:spPr>
        <p:txBody>
          <a:bodyPr wrap="none">
            <a:spAutoFit/>
          </a:bodyPr>
          <a:lstStyle/>
          <a:p>
            <a:pPr algn="ctr"/>
            <a:r>
              <a:rPr lang="bn-IN" sz="4000" b="1" dirty="0">
                <a:solidFill>
                  <a:srgbClr val="002060"/>
                </a:solidFill>
                <a:latin typeface="NikoshBAN" panose="02000000000000000000" pitchFamily="2" charset="0"/>
                <a:cs typeface="NikoshBAN" panose="02000000000000000000" pitchFamily="2" charset="0"/>
              </a:rPr>
              <a:t>মূল্যায়ন</a:t>
            </a:r>
            <a:endParaRPr lang="en-US" sz="4000" b="1" dirty="0">
              <a:solidFill>
                <a:srgbClr val="002060"/>
              </a:solidFill>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1209D32A-EAA1-D7E4-909F-FFD664F2F4AB}"/>
              </a:ext>
            </a:extLst>
          </p:cNvPr>
          <p:cNvSpPr/>
          <p:nvPr/>
        </p:nvSpPr>
        <p:spPr>
          <a:xfrm rot="10800000">
            <a:off x="749835" y="1647920"/>
            <a:ext cx="10607040"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9CE8DBAB-10C4-C698-FC7A-57D34C7D02B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82764" y="409487"/>
            <a:ext cx="1182230" cy="1182230"/>
          </a:xfrm>
          <a:prstGeom prst="rect">
            <a:avLst/>
          </a:prstGeom>
        </p:spPr>
      </p:pic>
    </p:spTree>
    <p:extLst>
      <p:ext uri="{BB962C8B-B14F-4D97-AF65-F5344CB8AC3E}">
        <p14:creationId xmlns:p14="http://schemas.microsoft.com/office/powerpoint/2010/main" val="2265784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ome Wo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5E0898-8128-24A8-FADF-7A77D81201FE}"/>
              </a:ext>
            </a:extLst>
          </p:cNvPr>
          <p:cNvSpPr/>
          <p:nvPr/>
        </p:nvSpPr>
        <p:spPr>
          <a:xfrm>
            <a:off x="2007803" y="962894"/>
            <a:ext cx="1996059" cy="707886"/>
          </a:xfrm>
          <a:prstGeom prst="rect">
            <a:avLst/>
          </a:prstGeom>
        </p:spPr>
        <p:txBody>
          <a:bodyPr wrap="none">
            <a:spAutoFit/>
          </a:bodyPr>
          <a:lstStyle/>
          <a:p>
            <a:pPr algn="ctr"/>
            <a:r>
              <a:rPr lang="en-US" sz="4000" b="1" dirty="0" err="1">
                <a:solidFill>
                  <a:srgbClr val="002060"/>
                </a:solidFill>
                <a:latin typeface="NikoshBAN" panose="02000000000000000000" pitchFamily="2" charset="0"/>
                <a:cs typeface="NikoshBAN" panose="02000000000000000000" pitchFamily="2" charset="0"/>
              </a:rPr>
              <a:t>বাড়ির</a:t>
            </a:r>
            <a:r>
              <a:rPr lang="en-US" sz="4000" b="1" dirty="0">
                <a:solidFill>
                  <a:srgbClr val="002060"/>
                </a:solidFill>
                <a:latin typeface="NikoshBAN" panose="02000000000000000000" pitchFamily="2" charset="0"/>
                <a:cs typeface="NikoshBAN" panose="02000000000000000000" pitchFamily="2" charset="0"/>
              </a:rPr>
              <a:t> </a:t>
            </a:r>
            <a:r>
              <a:rPr lang="en-US" sz="4000" b="1" dirty="0" err="1">
                <a:solidFill>
                  <a:srgbClr val="002060"/>
                </a:solidFill>
                <a:latin typeface="NikoshBAN" panose="02000000000000000000" pitchFamily="2" charset="0"/>
                <a:cs typeface="NikoshBAN" panose="02000000000000000000" pitchFamily="2" charset="0"/>
              </a:rPr>
              <a:t>কাজ</a:t>
            </a:r>
            <a:endParaRPr lang="en-US" sz="4000" b="1" dirty="0">
              <a:solidFill>
                <a:srgbClr val="002060"/>
              </a:solidFill>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1209D32A-EAA1-D7E4-909F-FFD664F2F4AB}"/>
              </a:ext>
            </a:extLst>
          </p:cNvPr>
          <p:cNvSpPr/>
          <p:nvPr/>
        </p:nvSpPr>
        <p:spPr>
          <a:xfrm rot="10800000">
            <a:off x="749835" y="1647920"/>
            <a:ext cx="10607040"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FBFA1B8-A48D-255B-BB50-9E8F27EC005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49835" y="552034"/>
            <a:ext cx="1257968" cy="1095885"/>
          </a:xfrm>
          <a:prstGeom prst="rect">
            <a:avLst/>
          </a:prstGeom>
        </p:spPr>
      </p:pic>
    </p:spTree>
    <p:extLst>
      <p:ext uri="{BB962C8B-B14F-4D97-AF65-F5344CB8AC3E}">
        <p14:creationId xmlns:p14="http://schemas.microsoft.com/office/powerpoint/2010/main" val="217721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anks">
    <p:spTree>
      <p:nvGrpSpPr>
        <p:cNvPr id="1" name=""/>
        <p:cNvGrpSpPr/>
        <p:nvPr/>
      </p:nvGrpSpPr>
      <p:grpSpPr>
        <a:xfrm>
          <a:off x="0" y="0"/>
          <a:ext cx="0" cy="0"/>
          <a:chOff x="0" y="0"/>
          <a:chExt cx="0" cy="0"/>
        </a:xfrm>
      </p:grpSpPr>
      <p:pic>
        <p:nvPicPr>
          <p:cNvPr id="2" name="Picture 1" descr="kkk.png">
            <a:extLst>
              <a:ext uri="{FF2B5EF4-FFF2-40B4-BE49-F238E27FC236}">
                <a16:creationId xmlns:a16="http://schemas.microsoft.com/office/drawing/2014/main" id="{8D78984C-7611-ED3A-6893-97F0E59CECC0}"/>
              </a:ext>
            </a:extLst>
          </p:cNvPr>
          <p:cNvPicPr>
            <a:picLocks noChangeAspect="1"/>
          </p:cNvPicPr>
          <p:nvPr/>
        </p:nvPicPr>
        <p:blipFill>
          <a:blip r:embed="rId2"/>
          <a:stretch>
            <a:fillRect/>
          </a:stretch>
        </p:blipFill>
        <p:spPr>
          <a:xfrm>
            <a:off x="373994" y="5929248"/>
            <a:ext cx="7934895" cy="921633"/>
          </a:xfrm>
          <a:prstGeom prst="rect">
            <a:avLst/>
          </a:prstGeom>
        </p:spPr>
      </p:pic>
      <p:pic>
        <p:nvPicPr>
          <p:cNvPr id="3" name="Picture 2">
            <a:extLst>
              <a:ext uri="{FF2B5EF4-FFF2-40B4-BE49-F238E27FC236}">
                <a16:creationId xmlns:a16="http://schemas.microsoft.com/office/drawing/2014/main" id="{18D09034-B0CE-AEAB-57EF-9D72EA7723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994" y="5920556"/>
            <a:ext cx="879560" cy="802871"/>
          </a:xfrm>
          <a:prstGeom prst="rect">
            <a:avLst/>
          </a:prstGeom>
        </p:spPr>
      </p:pic>
      <p:pic>
        <p:nvPicPr>
          <p:cNvPr id="4" name="Picture 3">
            <a:extLst>
              <a:ext uri="{FF2B5EF4-FFF2-40B4-BE49-F238E27FC236}">
                <a16:creationId xmlns:a16="http://schemas.microsoft.com/office/drawing/2014/main" id="{C6D7AEC8-C47D-F90F-5C86-83EA47844A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94604" y="6126370"/>
            <a:ext cx="856521" cy="527387"/>
          </a:xfrm>
          <a:prstGeom prst="rect">
            <a:avLst/>
          </a:prstGeom>
        </p:spPr>
      </p:pic>
      <p:pic>
        <p:nvPicPr>
          <p:cNvPr id="5" name="Picture 4">
            <a:extLst>
              <a:ext uri="{FF2B5EF4-FFF2-40B4-BE49-F238E27FC236}">
                <a16:creationId xmlns:a16="http://schemas.microsoft.com/office/drawing/2014/main" id="{026EC8AC-13C0-7804-74FD-0F9CC44E94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989738">
            <a:off x="4714154" y="-647607"/>
            <a:ext cx="2795673" cy="5847399"/>
          </a:xfrm>
          <a:prstGeom prst="rect">
            <a:avLst/>
          </a:prstGeom>
        </p:spPr>
      </p:pic>
      <p:pic>
        <p:nvPicPr>
          <p:cNvPr id="6" name="Picture 5">
            <a:extLst>
              <a:ext uri="{FF2B5EF4-FFF2-40B4-BE49-F238E27FC236}">
                <a16:creationId xmlns:a16="http://schemas.microsoft.com/office/drawing/2014/main" id="{D4097423-3D74-84E9-2AD3-A45B310467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22" y="2713313"/>
            <a:ext cx="11957157" cy="2950740"/>
          </a:xfrm>
          <a:prstGeom prst="rect">
            <a:avLst/>
          </a:prstGeom>
        </p:spPr>
      </p:pic>
    </p:spTree>
    <p:extLst>
      <p:ext uri="{BB962C8B-B14F-4D97-AF65-F5344CB8AC3E}">
        <p14:creationId xmlns:p14="http://schemas.microsoft.com/office/powerpoint/2010/main" val="1522562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s://www.peakpx.com/19235/water-droplet/1440x900-wallpaper" TargetMode="External"/><Relationship Id="rId17"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B8E7872C-1867-4538-1453-42919C14ACF4}"/>
              </a:ext>
            </a:extLst>
          </p:cNvPr>
          <p:cNvSpPr/>
          <p:nvPr/>
        </p:nvSpPr>
        <p:spPr>
          <a:xfrm>
            <a:off x="0" y="0"/>
            <a:ext cx="12192000" cy="6858000"/>
          </a:xfrm>
          <a:prstGeom prst="frame">
            <a:avLst>
              <a:gd name="adj1" fmla="val 5483"/>
            </a:avLst>
          </a:prstGeom>
          <a:blipFill dpi="0" rotWithShape="1">
            <a:blip r:embed="rId11">
              <a:alphaModFix amt="40000"/>
              <a:extLst>
                <a:ext uri="{837473B0-CC2E-450A-ABE3-18F120FF3D39}">
                  <a1611:picAttrSrcUrl xmlns:a1611="http://schemas.microsoft.com/office/drawing/2016/11/main" r:id="rId12"/>
                </a:ext>
              </a:extLst>
            </a:blip>
            <a:srcRect/>
            <a:stretch>
              <a:fillRect/>
            </a:stretch>
          </a:blipFill>
          <a:ln>
            <a:solidFill>
              <a:schemeClr val="bg1">
                <a:lumMod val="85000"/>
              </a:schemeClr>
            </a:solidFill>
          </a:ln>
          <a:effectLst>
            <a:outerShdw blurRad="469900" dir="10800000" algn="ctr" rotWithShape="0">
              <a:schemeClr val="accent5">
                <a:lumMod val="20000"/>
                <a:lumOff val="80000"/>
                <a:alpha val="43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 name="Picture 1">
            <a:extLst>
              <a:ext uri="{FF2B5EF4-FFF2-40B4-BE49-F238E27FC236}">
                <a16:creationId xmlns:a16="http://schemas.microsoft.com/office/drawing/2014/main" id="{B665C2DF-2AB9-7F21-5E96-FA605259A4B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460200" y="5869381"/>
            <a:ext cx="1294819" cy="681075"/>
          </a:xfrm>
          <a:prstGeom prst="rect">
            <a:avLst/>
          </a:prstGeom>
        </p:spPr>
      </p:pic>
      <p:pic>
        <p:nvPicPr>
          <p:cNvPr id="3" name="Picture 2">
            <a:extLst>
              <a:ext uri="{FF2B5EF4-FFF2-40B4-BE49-F238E27FC236}">
                <a16:creationId xmlns:a16="http://schemas.microsoft.com/office/drawing/2014/main" id="{D7C9FCA6-7C5B-24E4-2CDA-54DE98A615B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90976" y="6496095"/>
            <a:ext cx="1775334" cy="437321"/>
          </a:xfrm>
          <a:prstGeom prst="rect">
            <a:avLst/>
          </a:prstGeom>
        </p:spPr>
      </p:pic>
      <p:grpSp>
        <p:nvGrpSpPr>
          <p:cNvPr id="4" name="Group 3">
            <a:extLst>
              <a:ext uri="{FF2B5EF4-FFF2-40B4-BE49-F238E27FC236}">
                <a16:creationId xmlns:a16="http://schemas.microsoft.com/office/drawing/2014/main" id="{21B64F1D-3BD3-E04A-A351-E760650E81BE}"/>
              </a:ext>
            </a:extLst>
          </p:cNvPr>
          <p:cNvGrpSpPr/>
          <p:nvPr/>
        </p:nvGrpSpPr>
        <p:grpSpPr>
          <a:xfrm>
            <a:off x="8448390" y="6192772"/>
            <a:ext cx="1842586" cy="595015"/>
            <a:chOff x="8269280" y="6224725"/>
            <a:chExt cx="1842586" cy="595015"/>
          </a:xfrm>
        </p:grpSpPr>
        <p:pic>
          <p:nvPicPr>
            <p:cNvPr id="5" name="Picture 4">
              <a:extLst>
                <a:ext uri="{FF2B5EF4-FFF2-40B4-BE49-F238E27FC236}">
                  <a16:creationId xmlns:a16="http://schemas.microsoft.com/office/drawing/2014/main" id="{AB01C0FA-EAF3-2230-1057-0ACE4D07648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589114" y="6238903"/>
              <a:ext cx="522752" cy="580837"/>
            </a:xfrm>
            <a:prstGeom prst="rect">
              <a:avLst/>
            </a:prstGeom>
          </p:spPr>
        </p:pic>
        <p:pic>
          <p:nvPicPr>
            <p:cNvPr id="6" name="Picture 4">
              <a:extLst>
                <a:ext uri="{FF2B5EF4-FFF2-40B4-BE49-F238E27FC236}">
                  <a16:creationId xmlns:a16="http://schemas.microsoft.com/office/drawing/2014/main" id="{A4D0339B-1EE3-C51D-EFD5-C51AC586816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920459" y="6224725"/>
              <a:ext cx="595015" cy="59501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67161B21-6597-5C18-660F-12A44343A45D}"/>
                </a:ext>
              </a:extLst>
            </p:cNvPr>
            <p:cNvGrpSpPr/>
            <p:nvPr/>
          </p:nvGrpSpPr>
          <p:grpSpPr>
            <a:xfrm>
              <a:off x="8269280" y="6242202"/>
              <a:ext cx="577540" cy="577538"/>
              <a:chOff x="8269280" y="6239279"/>
              <a:chExt cx="577540" cy="577538"/>
            </a:xfrm>
          </p:grpSpPr>
          <p:sp>
            <p:nvSpPr>
              <p:cNvPr id="9" name="Oval 8">
                <a:extLst>
                  <a:ext uri="{FF2B5EF4-FFF2-40B4-BE49-F238E27FC236}">
                    <a16:creationId xmlns:a16="http://schemas.microsoft.com/office/drawing/2014/main" id="{2ECD49B4-5987-4771-C4D6-E110004DC35B}"/>
                  </a:ext>
                </a:extLst>
              </p:cNvPr>
              <p:cNvSpPr/>
              <p:nvPr/>
            </p:nvSpPr>
            <p:spPr>
              <a:xfrm>
                <a:off x="8269280" y="6239279"/>
                <a:ext cx="577540" cy="57753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C0E932AB-17A7-2EAB-DA0F-FCE6805B576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281241" y="6251239"/>
                <a:ext cx="553618" cy="553618"/>
              </a:xfrm>
              <a:prstGeom prst="rect">
                <a:avLst/>
              </a:prstGeom>
            </p:spPr>
          </p:pic>
        </p:grpSp>
      </p:grpSp>
    </p:spTree>
    <p:extLst>
      <p:ext uri="{BB962C8B-B14F-4D97-AF65-F5344CB8AC3E}">
        <p14:creationId xmlns:p14="http://schemas.microsoft.com/office/powerpoint/2010/main" val="3681388576"/>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2" r:id="rId3"/>
    <p:sldLayoutId id="2147483663" r:id="rId4"/>
    <p:sldLayoutId id="2147483667" r:id="rId5"/>
    <p:sldLayoutId id="2147483668" r:id="rId6"/>
    <p:sldLayoutId id="2147483669" r:id="rId7"/>
    <p:sldLayoutId id="2147483665" r:id="rId8"/>
    <p:sldLayoutId id="214748366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nigar.dipty@gmail.com" TargetMode="External"/><Relationship Id="rId2" Type="http://schemas.openxmlformats.org/officeDocument/2006/relationships/image" Target="../media/image19.jp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4B6B10-1992-F8D7-FED8-77BDA4792B5E}"/>
              </a:ext>
            </a:extLst>
          </p:cNvPr>
          <p:cNvSpPr txBox="1"/>
          <p:nvPr/>
        </p:nvSpPr>
        <p:spPr>
          <a:xfrm>
            <a:off x="3505200" y="1478280"/>
            <a:ext cx="6050280" cy="2646878"/>
          </a:xfrm>
          <a:prstGeom prst="rect">
            <a:avLst/>
          </a:prstGeom>
          <a:noFill/>
        </p:spPr>
        <p:txBody>
          <a:bodyPr wrap="square" rtlCol="0">
            <a:spAutoFit/>
          </a:bodyPr>
          <a:lstStyle/>
          <a:p>
            <a:pPr algn="l"/>
            <a:r>
              <a:rPr lang="bn-BD" sz="16600" b="1" dirty="0">
                <a:ln w="28575">
                  <a:solidFill>
                    <a:srgbClr val="11703F"/>
                  </a:solidFill>
                </a:ln>
                <a:solidFill>
                  <a:srgbClr val="9E984F"/>
                </a:solidFill>
                <a:latin typeface="NikoshBAN" panose="02000000000000000000" pitchFamily="2" charset="0"/>
                <a:cs typeface="NikoshBAN" panose="02000000000000000000" pitchFamily="2" charset="0"/>
              </a:rPr>
              <a:t>স্বাগতম</a:t>
            </a:r>
            <a:r>
              <a:rPr lang="bn-BD" sz="2800" dirty="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6765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CAFAF-D90E-FE32-2A45-8D04A3AE187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3F1035-5057-24D0-D030-6281B3898C0F}"/>
              </a:ext>
            </a:extLst>
          </p:cNvPr>
          <p:cNvSpPr txBox="1"/>
          <p:nvPr/>
        </p:nvSpPr>
        <p:spPr>
          <a:xfrm>
            <a:off x="4000500" y="423148"/>
            <a:ext cx="4191000" cy="646331"/>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নিচের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শব্দগুলোর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অর্থ</a:t>
            </a:r>
            <a:r>
              <a:rPr lang="en-US"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জানি</a:t>
            </a:r>
            <a:r>
              <a:rPr lang="en-US" sz="3600" dirty="0">
                <a:latin typeface="NikoshBAN" panose="02000000000000000000" pitchFamily="2" charset="0"/>
                <a:cs typeface="NikoshBAN" panose="02000000000000000000" pitchFamily="2" charset="0"/>
              </a:rPr>
              <a:t>:</a:t>
            </a:r>
          </a:p>
        </p:txBody>
      </p:sp>
      <p:graphicFrame>
        <p:nvGraphicFramePr>
          <p:cNvPr id="3" name="Table 2">
            <a:extLst>
              <a:ext uri="{FF2B5EF4-FFF2-40B4-BE49-F238E27FC236}">
                <a16:creationId xmlns:a16="http://schemas.microsoft.com/office/drawing/2014/main" id="{3EB091C3-2021-2E23-F21B-E189150DEAE3}"/>
              </a:ext>
            </a:extLst>
          </p:cNvPr>
          <p:cNvGraphicFramePr>
            <a:graphicFrameLocks noGrp="1"/>
          </p:cNvGraphicFramePr>
          <p:nvPr>
            <p:extLst>
              <p:ext uri="{D42A27DB-BD31-4B8C-83A1-F6EECF244321}">
                <p14:modId xmlns:p14="http://schemas.microsoft.com/office/powerpoint/2010/main" val="2832724317"/>
              </p:ext>
            </p:extLst>
          </p:nvPr>
        </p:nvGraphicFramePr>
        <p:xfrm>
          <a:off x="960119" y="1242358"/>
          <a:ext cx="9845040" cy="3798723"/>
        </p:xfrm>
        <a:graphic>
          <a:graphicData uri="http://schemas.openxmlformats.org/drawingml/2006/table">
            <a:tbl>
              <a:tblPr firstRow="1" bandRow="1">
                <a:tableStyleId>{5940675A-B579-460E-94D1-54222C63F5DA}</a:tableStyleId>
              </a:tblPr>
              <a:tblGrid>
                <a:gridCol w="2457638">
                  <a:extLst>
                    <a:ext uri="{9D8B030D-6E8A-4147-A177-3AD203B41FA5}">
                      <a16:colId xmlns:a16="http://schemas.microsoft.com/office/drawing/2014/main" val="768060480"/>
                    </a:ext>
                  </a:extLst>
                </a:gridCol>
                <a:gridCol w="7387402">
                  <a:extLst>
                    <a:ext uri="{9D8B030D-6E8A-4147-A177-3AD203B41FA5}">
                      <a16:colId xmlns:a16="http://schemas.microsoft.com/office/drawing/2014/main" val="898998237"/>
                    </a:ext>
                  </a:extLst>
                </a:gridCol>
              </a:tblGrid>
              <a:tr h="515377">
                <a:tc>
                  <a:txBody>
                    <a:bodyPr/>
                    <a:lstStyle/>
                    <a:p>
                      <a:pPr algn="ctr"/>
                      <a:r>
                        <a:rPr lang="bn-BD" sz="3200" b="1" dirty="0">
                          <a:solidFill>
                            <a:schemeClr val="accent1">
                              <a:lumMod val="50000"/>
                            </a:schemeClr>
                          </a:solidFill>
                          <a:latin typeface="NikoshBAN" panose="02000000000000000000" pitchFamily="2" charset="0"/>
                          <a:cs typeface="NikoshBAN" panose="02000000000000000000" pitchFamily="2" charset="0"/>
                        </a:rPr>
                        <a:t>প্রদত্ত শব্দ </a:t>
                      </a:r>
                      <a:endParaRPr lang="en-US" sz="3200" b="1" dirty="0">
                        <a:solidFill>
                          <a:schemeClr val="accent1">
                            <a:lumMod val="50000"/>
                          </a:schemeClr>
                        </a:solidFill>
                        <a:latin typeface="NikoshBAN" panose="02000000000000000000" pitchFamily="2" charset="0"/>
                        <a:cs typeface="NikoshBAN" panose="02000000000000000000" pitchFamily="2" charset="0"/>
                      </a:endParaRPr>
                    </a:p>
                  </a:txBody>
                  <a:tcPr anchor="ctr"/>
                </a:tc>
                <a:tc>
                  <a:txBody>
                    <a:bodyPr/>
                    <a:lstStyle/>
                    <a:p>
                      <a:pPr algn="ctr"/>
                      <a:r>
                        <a:rPr lang="bn-BD" sz="3200" b="1" dirty="0">
                          <a:solidFill>
                            <a:schemeClr val="accent1">
                              <a:lumMod val="50000"/>
                            </a:schemeClr>
                          </a:solidFill>
                          <a:latin typeface="NikoshBAN" panose="02000000000000000000" pitchFamily="2" charset="0"/>
                          <a:cs typeface="NikoshBAN" panose="02000000000000000000" pitchFamily="2" charset="0"/>
                        </a:rPr>
                        <a:t>শব্দের অর্থ </a:t>
                      </a:r>
                      <a:endParaRPr lang="en-US" sz="3200" b="1" dirty="0">
                        <a:solidFill>
                          <a:schemeClr val="accent1">
                            <a:lumMod val="50000"/>
                          </a:schemeClr>
                        </a:solidFill>
                        <a:latin typeface="NikoshBAN" panose="02000000000000000000" pitchFamily="2" charset="0"/>
                        <a:cs typeface="NikoshBAN" panose="02000000000000000000" pitchFamily="2" charset="0"/>
                      </a:endParaRPr>
                    </a:p>
                  </a:txBody>
                  <a:tcPr anchor="ctr"/>
                </a:tc>
                <a:extLst>
                  <a:ext uri="{0D108BD9-81ED-4DB2-BD59-A6C34878D82A}">
                    <a16:rowId xmlns:a16="http://schemas.microsoft.com/office/drawing/2014/main" val="91698317"/>
                  </a:ext>
                </a:extLst>
              </a:tr>
              <a:tr h="576948">
                <a:tc>
                  <a:txBody>
                    <a:bodyPr/>
                    <a:lstStyle/>
                    <a:p>
                      <a:pPr algn="ctr"/>
                      <a:r>
                        <a:rPr lang="en-US" sz="3200" b="1" dirty="0" err="1">
                          <a:latin typeface="NikoshBAN" panose="02000000000000000000" pitchFamily="2" charset="0"/>
                          <a:cs typeface="NikoshBAN" panose="02000000000000000000" pitchFamily="2" charset="0"/>
                        </a:rPr>
                        <a:t>চর্চা</a:t>
                      </a:r>
                      <a:endParaRPr lang="en-US" sz="3200" b="1" dirty="0">
                        <a:latin typeface="NikoshBAN" panose="02000000000000000000" pitchFamily="2" charset="0"/>
                        <a:cs typeface="NikoshBAN"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683354666"/>
                  </a:ext>
                </a:extLst>
              </a:tr>
              <a:tr h="515377">
                <a:tc>
                  <a:txBody>
                    <a:bodyPr/>
                    <a:lstStyle/>
                    <a:p>
                      <a:pPr algn="ct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প্রান্ত</a:t>
                      </a:r>
                      <a:r>
                        <a:rPr lang="en-US" sz="3200" b="1" dirty="0">
                          <a:latin typeface="NikoshBAN" panose="02000000000000000000" pitchFamily="2" charset="0"/>
                          <a:cs typeface="NikoshBAN" panose="02000000000000000000" pitchFamily="2" charset="0"/>
                        </a:rPr>
                        <a:t> </a:t>
                      </a:r>
                    </a:p>
                  </a:txBody>
                  <a:tcPr anchor="ctr"/>
                </a:tc>
                <a:tc>
                  <a:txBody>
                    <a:bodyPr/>
                    <a:lstStyle/>
                    <a:p>
                      <a:endParaRPr lang="en-US" sz="240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769876949"/>
                  </a:ext>
                </a:extLst>
              </a:tr>
              <a:tr h="903123">
                <a:tc>
                  <a:txBody>
                    <a:bodyPr/>
                    <a:lstStyle/>
                    <a:p>
                      <a:pPr algn="ctr"/>
                      <a:r>
                        <a:rPr lang="en-US" sz="3200" b="1" dirty="0" err="1">
                          <a:latin typeface="NikoshBAN" panose="02000000000000000000" pitchFamily="2" charset="0"/>
                          <a:cs typeface="NikoshBAN" panose="02000000000000000000" pitchFamily="2" charset="0"/>
                        </a:rPr>
                        <a:t>বর্গ</a:t>
                      </a:r>
                      <a:endParaRPr lang="en-US" sz="3200" b="1" dirty="0">
                        <a:latin typeface="NikoshBAN" panose="02000000000000000000" pitchFamily="2" charset="0"/>
                        <a:cs typeface="NikoshBAN" panose="02000000000000000000" pitchFamily="2" charset="0"/>
                      </a:endParaRPr>
                    </a:p>
                  </a:txBody>
                  <a:tcPr anchor="ctr"/>
                </a:tc>
                <a:tc>
                  <a:txBody>
                    <a:bodyPr/>
                    <a:lstStyle/>
                    <a:p>
                      <a:endParaRPr lang="en-US" sz="24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3108481780"/>
                  </a:ext>
                </a:extLst>
              </a:tr>
              <a:tr h="5153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নকশা</a:t>
                      </a:r>
                      <a:r>
                        <a:rPr lang="en-US" sz="3200" b="1" dirty="0">
                          <a:latin typeface="NikoshBAN" panose="02000000000000000000" pitchFamily="2" charset="0"/>
                          <a:cs typeface="NikoshBAN" panose="02000000000000000000" pitchFamily="2" charset="0"/>
                        </a:rPr>
                        <a:t> </a:t>
                      </a:r>
                    </a:p>
                  </a:txBody>
                  <a:tcPr anchor="ctr"/>
                </a:tc>
                <a:tc>
                  <a:txBody>
                    <a:bodyPr/>
                    <a:lstStyle/>
                    <a:p>
                      <a:endParaRPr lang="bn-BD" sz="24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585381385"/>
                  </a:ext>
                </a:extLst>
              </a:tr>
              <a:tr h="5153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সন্ধান</a:t>
                      </a:r>
                      <a:r>
                        <a:rPr lang="en-US" sz="3200" b="1" dirty="0">
                          <a:latin typeface="NikoshBAN" panose="02000000000000000000" pitchFamily="2" charset="0"/>
                          <a:cs typeface="NikoshBAN" panose="02000000000000000000" pitchFamily="2" charset="0"/>
                        </a:rPr>
                        <a:t> </a:t>
                      </a:r>
                    </a:p>
                  </a:txBody>
                  <a:tcPr anchor="ctr"/>
                </a:tc>
                <a:tc>
                  <a:txBody>
                    <a:bodyPr/>
                    <a:lstStyle/>
                    <a:p>
                      <a:endParaRPr lang="bn-BD" sz="24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397388974"/>
                  </a:ext>
                </a:extLst>
              </a:tr>
            </a:tbl>
          </a:graphicData>
        </a:graphic>
      </p:graphicFrame>
      <p:sp>
        <p:nvSpPr>
          <p:cNvPr id="4" name="TextBox 3">
            <a:extLst>
              <a:ext uri="{FF2B5EF4-FFF2-40B4-BE49-F238E27FC236}">
                <a16:creationId xmlns:a16="http://schemas.microsoft.com/office/drawing/2014/main" id="{E0AB7266-E1C1-65C8-7E42-A1B71A8B6157}"/>
              </a:ext>
            </a:extLst>
          </p:cNvPr>
          <p:cNvSpPr txBox="1"/>
          <p:nvPr/>
        </p:nvSpPr>
        <p:spPr>
          <a:xfrm>
            <a:off x="5945194" y="1794313"/>
            <a:ext cx="2583146" cy="584775"/>
          </a:xfrm>
          <a:prstGeom prst="rect">
            <a:avLst/>
          </a:prstGeom>
          <a:noFill/>
        </p:spPr>
        <p:txBody>
          <a:bodyPr wrap="square" rtlCol="0">
            <a:spAutoFit/>
          </a:bodyPr>
          <a:lstStyle/>
          <a:p>
            <a:r>
              <a:rPr lang="en-US" sz="3200" b="1" dirty="0" err="1">
                <a:solidFill>
                  <a:schemeClr val="accent6">
                    <a:lumMod val="50000"/>
                  </a:schemeClr>
                </a:solidFill>
                <a:latin typeface="NikoshBAN" panose="02000000000000000000" pitchFamily="2" charset="0"/>
                <a:cs typeface="NikoshBAN" panose="02000000000000000000" pitchFamily="2" charset="0"/>
              </a:rPr>
              <a:t>অভ্যাস</a:t>
            </a:r>
            <a:r>
              <a:rPr lang="en-US" sz="3200" b="1" dirty="0">
                <a:solidFill>
                  <a:schemeClr val="accent6">
                    <a:lumMod val="50000"/>
                  </a:schemeClr>
                </a:solidFill>
                <a:latin typeface="NikoshBAN" panose="02000000000000000000" pitchFamily="2" charset="0"/>
                <a:cs typeface="NikoshBAN" panose="02000000000000000000" pitchFamily="2" charset="0"/>
              </a:rPr>
              <a:t>, </a:t>
            </a:r>
            <a:r>
              <a:rPr lang="en-US" sz="3200" b="1" dirty="0" err="1">
                <a:solidFill>
                  <a:schemeClr val="accent6">
                    <a:lumMod val="50000"/>
                  </a:schemeClr>
                </a:solidFill>
                <a:latin typeface="NikoshBAN" panose="02000000000000000000" pitchFamily="2" charset="0"/>
                <a:cs typeface="NikoshBAN" panose="02000000000000000000" pitchFamily="2" charset="0"/>
              </a:rPr>
              <a:t>অনুশীলন</a:t>
            </a:r>
            <a:r>
              <a:rPr lang="en-US" sz="3200" b="1" dirty="0">
                <a:solidFill>
                  <a:schemeClr val="accent6">
                    <a:lumMod val="50000"/>
                  </a:schemeClr>
                </a:solidFill>
                <a:latin typeface="NikoshBAN" panose="02000000000000000000" pitchFamily="2" charset="0"/>
                <a:cs typeface="NikoshBAN" panose="02000000000000000000" pitchFamily="2" charset="0"/>
              </a:rPr>
              <a:t>।</a:t>
            </a:r>
            <a:endParaRPr lang="en-US" sz="3200" b="1" dirty="0">
              <a:solidFill>
                <a:schemeClr val="accent6">
                  <a:lumMod val="50000"/>
                </a:schemeClr>
              </a:solidFill>
            </a:endParaRPr>
          </a:p>
        </p:txBody>
      </p:sp>
      <p:sp>
        <p:nvSpPr>
          <p:cNvPr id="5" name="TextBox 4">
            <a:extLst>
              <a:ext uri="{FF2B5EF4-FFF2-40B4-BE49-F238E27FC236}">
                <a16:creationId xmlns:a16="http://schemas.microsoft.com/office/drawing/2014/main" id="{8CA48632-8746-0B0B-21C5-8D749B8BB19C}"/>
              </a:ext>
            </a:extLst>
          </p:cNvPr>
          <p:cNvSpPr txBox="1"/>
          <p:nvPr/>
        </p:nvSpPr>
        <p:spPr>
          <a:xfrm>
            <a:off x="6140235" y="2385766"/>
            <a:ext cx="2238948" cy="584775"/>
          </a:xfrm>
          <a:prstGeom prst="rect">
            <a:avLst/>
          </a:prstGeom>
          <a:noFill/>
        </p:spPr>
        <p:txBody>
          <a:bodyPr wrap="square" rtlCol="0">
            <a:spAutoFit/>
          </a:bodyPr>
          <a:lstStyle/>
          <a:p>
            <a:r>
              <a:rPr lang="en-US" sz="3200" b="1" dirty="0" err="1">
                <a:solidFill>
                  <a:schemeClr val="accent6">
                    <a:lumMod val="50000"/>
                  </a:schemeClr>
                </a:solidFill>
                <a:latin typeface="NikoshBAN" panose="02000000000000000000" pitchFamily="2" charset="0"/>
                <a:cs typeface="NikoshBAN" panose="02000000000000000000" pitchFamily="2" charset="0"/>
              </a:rPr>
              <a:t>সীমা</a:t>
            </a:r>
            <a:r>
              <a:rPr lang="en-US" sz="3200" b="1" dirty="0">
                <a:solidFill>
                  <a:schemeClr val="accent6">
                    <a:lumMod val="50000"/>
                  </a:schemeClr>
                </a:solidFill>
                <a:latin typeface="NikoshBAN" panose="02000000000000000000" pitchFamily="2" charset="0"/>
                <a:cs typeface="NikoshBAN" panose="02000000000000000000" pitchFamily="2" charset="0"/>
              </a:rPr>
              <a:t>, </a:t>
            </a:r>
            <a:r>
              <a:rPr lang="en-US" sz="3200" b="1" dirty="0" err="1">
                <a:solidFill>
                  <a:schemeClr val="accent6">
                    <a:lumMod val="50000"/>
                  </a:schemeClr>
                </a:solidFill>
                <a:latin typeface="NikoshBAN" panose="02000000000000000000" pitchFamily="2" charset="0"/>
                <a:cs typeface="NikoshBAN" panose="02000000000000000000" pitchFamily="2" charset="0"/>
              </a:rPr>
              <a:t>কিনারা</a:t>
            </a:r>
            <a:r>
              <a:rPr lang="en-US" sz="3200" b="1" dirty="0">
                <a:solidFill>
                  <a:schemeClr val="accent6">
                    <a:lumMod val="50000"/>
                  </a:schemeClr>
                </a:solidFill>
                <a:latin typeface="NikoshBAN" panose="02000000000000000000" pitchFamily="2" charset="0"/>
                <a:cs typeface="NikoshBAN" panose="02000000000000000000" pitchFamily="2" charset="0"/>
              </a:rPr>
              <a:t>।</a:t>
            </a:r>
            <a:endParaRPr lang="en-US" sz="3200" b="1" dirty="0">
              <a:solidFill>
                <a:schemeClr val="accent6">
                  <a:lumMod val="50000"/>
                </a:schemeClr>
              </a:solidFill>
            </a:endParaRPr>
          </a:p>
        </p:txBody>
      </p:sp>
      <p:sp>
        <p:nvSpPr>
          <p:cNvPr id="6" name="TextBox 5">
            <a:extLst>
              <a:ext uri="{FF2B5EF4-FFF2-40B4-BE49-F238E27FC236}">
                <a16:creationId xmlns:a16="http://schemas.microsoft.com/office/drawing/2014/main" id="{F8C07353-2E67-341B-0106-EDBB736634A7}"/>
              </a:ext>
            </a:extLst>
          </p:cNvPr>
          <p:cNvSpPr txBox="1"/>
          <p:nvPr/>
        </p:nvSpPr>
        <p:spPr>
          <a:xfrm>
            <a:off x="3861243" y="2887216"/>
            <a:ext cx="6601891" cy="1077218"/>
          </a:xfrm>
          <a:prstGeom prst="rect">
            <a:avLst/>
          </a:prstGeom>
          <a:noFill/>
        </p:spPr>
        <p:txBody>
          <a:bodyPr wrap="square" rtlCol="0">
            <a:spAutoFit/>
          </a:bodyPr>
          <a:lstStyle/>
          <a:p>
            <a:pPr algn="ctr"/>
            <a:r>
              <a:rPr lang="en-US" sz="3200" b="1" dirty="0" err="1">
                <a:solidFill>
                  <a:schemeClr val="accent6">
                    <a:lumMod val="50000"/>
                  </a:schemeClr>
                </a:solidFill>
                <a:latin typeface="NikoshBAN" panose="02000000000000000000" pitchFamily="2" charset="0"/>
                <a:cs typeface="NikoshBAN" panose="02000000000000000000" pitchFamily="2" charset="0"/>
              </a:rPr>
              <a:t>সমান</a:t>
            </a:r>
            <a:r>
              <a:rPr lang="en-US" sz="3200" b="1" dirty="0">
                <a:solidFill>
                  <a:schemeClr val="accent6">
                    <a:lumMod val="50000"/>
                  </a:schemeClr>
                </a:solidFill>
                <a:latin typeface="NikoshBAN" panose="02000000000000000000" pitchFamily="2" charset="0"/>
                <a:cs typeface="NikoshBAN" panose="02000000000000000000" pitchFamily="2" charset="0"/>
              </a:rPr>
              <a:t> </a:t>
            </a:r>
            <a:r>
              <a:rPr lang="en-US" sz="3200" b="1" dirty="0" err="1">
                <a:solidFill>
                  <a:schemeClr val="accent6">
                    <a:lumMod val="50000"/>
                  </a:schemeClr>
                </a:solidFill>
                <a:latin typeface="NikoshBAN" panose="02000000000000000000" pitchFamily="2" charset="0"/>
                <a:cs typeface="NikoshBAN" panose="02000000000000000000" pitchFamily="2" charset="0"/>
              </a:rPr>
              <a:t>দুই</a:t>
            </a:r>
            <a:r>
              <a:rPr lang="en-US" sz="3200" b="1" dirty="0">
                <a:solidFill>
                  <a:schemeClr val="accent6">
                    <a:lumMod val="50000"/>
                  </a:schemeClr>
                </a:solidFill>
                <a:latin typeface="NikoshBAN" panose="02000000000000000000" pitchFamily="2" charset="0"/>
                <a:cs typeface="NikoshBAN" panose="02000000000000000000" pitchFamily="2" charset="0"/>
              </a:rPr>
              <a:t> </a:t>
            </a:r>
            <a:r>
              <a:rPr lang="en-US" sz="3200" b="1" dirty="0" err="1">
                <a:solidFill>
                  <a:schemeClr val="accent6">
                    <a:lumMod val="50000"/>
                  </a:schemeClr>
                </a:solidFill>
                <a:latin typeface="NikoshBAN" panose="02000000000000000000" pitchFamily="2" charset="0"/>
                <a:cs typeface="NikoshBAN" panose="02000000000000000000" pitchFamily="2" charset="0"/>
              </a:rPr>
              <a:t>রাশির</a:t>
            </a:r>
            <a:r>
              <a:rPr lang="en-US" sz="3200" b="1" dirty="0">
                <a:solidFill>
                  <a:schemeClr val="accent6">
                    <a:lumMod val="50000"/>
                  </a:schemeClr>
                </a:solidFill>
                <a:latin typeface="NikoshBAN" panose="02000000000000000000" pitchFamily="2" charset="0"/>
                <a:cs typeface="NikoshBAN" panose="02000000000000000000" pitchFamily="2" charset="0"/>
              </a:rPr>
              <a:t> </a:t>
            </a:r>
            <a:r>
              <a:rPr lang="en-US" sz="3200" b="1" dirty="0" err="1">
                <a:solidFill>
                  <a:schemeClr val="accent6">
                    <a:lumMod val="50000"/>
                  </a:schemeClr>
                </a:solidFill>
                <a:latin typeface="NikoshBAN" panose="02000000000000000000" pitchFamily="2" charset="0"/>
                <a:cs typeface="NikoshBAN" panose="02000000000000000000" pitchFamily="2" charset="0"/>
              </a:rPr>
              <a:t>গুণফল</a:t>
            </a:r>
            <a:r>
              <a:rPr lang="en-US" sz="3200" b="1" dirty="0">
                <a:solidFill>
                  <a:schemeClr val="accent6">
                    <a:lumMod val="50000"/>
                  </a:schemeClr>
                </a:solidFill>
                <a:latin typeface="NikoshBAN" panose="02000000000000000000" pitchFamily="2" charset="0"/>
                <a:cs typeface="NikoshBAN" panose="02000000000000000000" pitchFamily="2" charset="0"/>
              </a:rPr>
              <a:t>। </a:t>
            </a:r>
            <a:r>
              <a:rPr lang="en-US" sz="3200" b="1" dirty="0" err="1">
                <a:solidFill>
                  <a:schemeClr val="accent6">
                    <a:lumMod val="50000"/>
                  </a:schemeClr>
                </a:solidFill>
                <a:latin typeface="NikoshBAN" panose="02000000000000000000" pitchFamily="2" charset="0"/>
                <a:cs typeface="NikoshBAN" panose="02000000000000000000" pitchFamily="2" charset="0"/>
              </a:rPr>
              <a:t>এখানে</a:t>
            </a:r>
            <a:r>
              <a:rPr lang="en-US" sz="3200" b="1" dirty="0">
                <a:solidFill>
                  <a:schemeClr val="accent6">
                    <a:lumMod val="50000"/>
                  </a:schemeClr>
                </a:solidFill>
                <a:latin typeface="NikoshBAN" panose="02000000000000000000" pitchFamily="2" charset="0"/>
                <a:cs typeface="NikoshBAN" panose="02000000000000000000" pitchFamily="2" charset="0"/>
              </a:rPr>
              <a:t> </a:t>
            </a:r>
            <a:r>
              <a:rPr lang="en-US" sz="3200" b="1" dirty="0" err="1">
                <a:solidFill>
                  <a:schemeClr val="accent6">
                    <a:lumMod val="50000"/>
                  </a:schemeClr>
                </a:solidFill>
                <a:latin typeface="NikoshBAN" panose="02000000000000000000" pitchFamily="2" charset="0"/>
                <a:cs typeface="NikoshBAN" panose="02000000000000000000" pitchFamily="2" charset="0"/>
              </a:rPr>
              <a:t>চারদিক</a:t>
            </a:r>
            <a:r>
              <a:rPr lang="en-US" sz="3200" b="1" dirty="0">
                <a:solidFill>
                  <a:schemeClr val="accent6">
                    <a:lumMod val="50000"/>
                  </a:schemeClr>
                </a:solidFill>
                <a:latin typeface="NikoshBAN" panose="02000000000000000000" pitchFamily="2" charset="0"/>
                <a:cs typeface="NikoshBAN" panose="02000000000000000000" pitchFamily="2" charset="0"/>
              </a:rPr>
              <a:t> </a:t>
            </a:r>
            <a:r>
              <a:rPr lang="en-US" sz="3200" b="1" dirty="0" err="1">
                <a:solidFill>
                  <a:schemeClr val="accent6">
                    <a:lumMod val="50000"/>
                  </a:schemeClr>
                </a:solidFill>
                <a:latin typeface="NikoshBAN" panose="02000000000000000000" pitchFamily="2" charset="0"/>
                <a:cs typeface="NikoshBAN" panose="02000000000000000000" pitchFamily="2" charset="0"/>
              </a:rPr>
              <a:t>সমান</a:t>
            </a:r>
            <a:r>
              <a:rPr lang="en-US" sz="3200" b="1" dirty="0">
                <a:solidFill>
                  <a:schemeClr val="accent6">
                    <a:lumMod val="50000"/>
                  </a:schemeClr>
                </a:solidFill>
                <a:latin typeface="NikoshBAN" panose="02000000000000000000" pitchFamily="2" charset="0"/>
                <a:cs typeface="NikoshBAN" panose="02000000000000000000" pitchFamily="2" charset="0"/>
              </a:rPr>
              <a:t> </a:t>
            </a:r>
            <a:r>
              <a:rPr lang="en-US" sz="3200" b="1" dirty="0" err="1">
                <a:solidFill>
                  <a:schemeClr val="accent6">
                    <a:lumMod val="50000"/>
                  </a:schemeClr>
                </a:solidFill>
                <a:latin typeface="NikoshBAN" panose="02000000000000000000" pitchFamily="2" charset="0"/>
                <a:cs typeface="NikoshBAN" panose="02000000000000000000" pitchFamily="2" charset="0"/>
              </a:rPr>
              <a:t>বোঝানো</a:t>
            </a:r>
            <a:r>
              <a:rPr lang="en-US" sz="3200" b="1" dirty="0">
                <a:solidFill>
                  <a:schemeClr val="accent6">
                    <a:lumMod val="50000"/>
                  </a:schemeClr>
                </a:solidFill>
                <a:latin typeface="NikoshBAN" panose="02000000000000000000" pitchFamily="2" charset="0"/>
                <a:cs typeface="NikoshBAN" panose="02000000000000000000" pitchFamily="2" charset="0"/>
              </a:rPr>
              <a:t> </a:t>
            </a:r>
            <a:r>
              <a:rPr lang="en-US" sz="3200" b="1" dirty="0" err="1">
                <a:solidFill>
                  <a:schemeClr val="accent6">
                    <a:lumMod val="50000"/>
                  </a:schemeClr>
                </a:solidFill>
                <a:latin typeface="NikoshBAN" panose="02000000000000000000" pitchFamily="2" charset="0"/>
                <a:cs typeface="NikoshBAN" panose="02000000000000000000" pitchFamily="2" charset="0"/>
              </a:rPr>
              <a:t>হয়েছে</a:t>
            </a:r>
            <a:r>
              <a:rPr lang="en-US" sz="3200" b="1" dirty="0">
                <a:solidFill>
                  <a:schemeClr val="accent6">
                    <a:lumMod val="50000"/>
                  </a:schemeClr>
                </a:solidFill>
                <a:latin typeface="NikoshBAN" panose="02000000000000000000" pitchFamily="2" charset="0"/>
                <a:cs typeface="NikoshBAN" panose="02000000000000000000" pitchFamily="2" charset="0"/>
              </a:rPr>
              <a:t>।</a:t>
            </a:r>
          </a:p>
        </p:txBody>
      </p:sp>
      <p:sp>
        <p:nvSpPr>
          <p:cNvPr id="7" name="TextBox 6">
            <a:extLst>
              <a:ext uri="{FF2B5EF4-FFF2-40B4-BE49-F238E27FC236}">
                <a16:creationId xmlns:a16="http://schemas.microsoft.com/office/drawing/2014/main" id="{11E4206C-EE1C-115C-21CF-DD0C5715C474}"/>
              </a:ext>
            </a:extLst>
          </p:cNvPr>
          <p:cNvSpPr txBox="1"/>
          <p:nvPr/>
        </p:nvSpPr>
        <p:spPr>
          <a:xfrm>
            <a:off x="5945194" y="3887459"/>
            <a:ext cx="2433988" cy="584775"/>
          </a:xfrm>
          <a:prstGeom prst="rect">
            <a:avLst/>
          </a:prstGeom>
          <a:noFill/>
        </p:spPr>
        <p:txBody>
          <a:bodyPr wrap="square" rtlCol="0">
            <a:spAutoFit/>
          </a:bodyPr>
          <a:lstStyle/>
          <a:p>
            <a:r>
              <a:rPr lang="en-US" sz="3200" b="1" dirty="0" err="1">
                <a:solidFill>
                  <a:schemeClr val="accent6">
                    <a:lumMod val="50000"/>
                  </a:schemeClr>
                </a:solidFill>
                <a:latin typeface="NikoshBAN" panose="02000000000000000000" pitchFamily="2" charset="0"/>
                <a:cs typeface="NikoshBAN" panose="02000000000000000000" pitchFamily="2" charset="0"/>
              </a:rPr>
              <a:t>চিত্রের</a:t>
            </a:r>
            <a:r>
              <a:rPr lang="en-US" sz="3200" b="1" dirty="0">
                <a:solidFill>
                  <a:schemeClr val="accent6">
                    <a:lumMod val="50000"/>
                  </a:schemeClr>
                </a:solidFill>
                <a:latin typeface="NikoshBAN" panose="02000000000000000000" pitchFamily="2" charset="0"/>
                <a:cs typeface="NikoshBAN" panose="02000000000000000000" pitchFamily="2" charset="0"/>
              </a:rPr>
              <a:t> </a:t>
            </a:r>
            <a:r>
              <a:rPr lang="en-US" sz="3200" b="1" dirty="0" err="1">
                <a:solidFill>
                  <a:schemeClr val="accent6">
                    <a:lumMod val="50000"/>
                  </a:schemeClr>
                </a:solidFill>
                <a:latin typeface="NikoshBAN" panose="02000000000000000000" pitchFamily="2" charset="0"/>
                <a:cs typeface="NikoshBAN" panose="02000000000000000000" pitchFamily="2" charset="0"/>
              </a:rPr>
              <a:t>কাঠামো</a:t>
            </a:r>
            <a:r>
              <a:rPr lang="en-US" sz="3200" b="1" dirty="0">
                <a:solidFill>
                  <a:schemeClr val="accent6">
                    <a:lumMod val="50000"/>
                  </a:schemeClr>
                </a:solidFill>
                <a:latin typeface="NikoshBAN" panose="02000000000000000000" pitchFamily="2" charset="0"/>
                <a:cs typeface="NikoshBAN" panose="02000000000000000000" pitchFamily="2" charset="0"/>
              </a:rPr>
              <a:t>।</a:t>
            </a:r>
            <a:endParaRPr lang="en-US" sz="3200" b="1" dirty="0">
              <a:solidFill>
                <a:schemeClr val="accent6">
                  <a:lumMod val="50000"/>
                </a:schemeClr>
              </a:solidFill>
            </a:endParaRPr>
          </a:p>
        </p:txBody>
      </p:sp>
      <p:sp>
        <p:nvSpPr>
          <p:cNvPr id="11" name="TextBox 10">
            <a:extLst>
              <a:ext uri="{FF2B5EF4-FFF2-40B4-BE49-F238E27FC236}">
                <a16:creationId xmlns:a16="http://schemas.microsoft.com/office/drawing/2014/main" id="{8E8C9D11-B2FE-8DD2-23C2-376C8C65CF61}"/>
              </a:ext>
            </a:extLst>
          </p:cNvPr>
          <p:cNvSpPr txBox="1"/>
          <p:nvPr/>
        </p:nvSpPr>
        <p:spPr>
          <a:xfrm>
            <a:off x="6342785" y="4395587"/>
            <a:ext cx="1221231" cy="584775"/>
          </a:xfrm>
          <a:prstGeom prst="rect">
            <a:avLst/>
          </a:prstGeom>
          <a:noFill/>
        </p:spPr>
        <p:txBody>
          <a:bodyPr wrap="square" rtlCol="0">
            <a:spAutoFit/>
          </a:bodyPr>
          <a:lstStyle/>
          <a:p>
            <a:r>
              <a:rPr lang="en-US" sz="3200" b="1" dirty="0" err="1">
                <a:solidFill>
                  <a:schemeClr val="accent6">
                    <a:lumMod val="50000"/>
                  </a:schemeClr>
                </a:solidFill>
                <a:latin typeface="NikoshBAN" panose="02000000000000000000" pitchFamily="2" charset="0"/>
                <a:cs typeface="NikoshBAN" panose="02000000000000000000" pitchFamily="2" charset="0"/>
              </a:rPr>
              <a:t>খোঁজ</a:t>
            </a:r>
            <a:r>
              <a:rPr lang="en-US" sz="3200" b="1" dirty="0">
                <a:solidFill>
                  <a:schemeClr val="accent6">
                    <a:lumMod val="50000"/>
                  </a:schemeClr>
                </a:solidFill>
                <a:latin typeface="NikoshBAN" panose="02000000000000000000" pitchFamily="2" charset="0"/>
                <a:cs typeface="NikoshBAN" panose="02000000000000000000" pitchFamily="2" charset="0"/>
              </a:rPr>
              <a:t>।</a:t>
            </a:r>
            <a:endParaRPr lang="en-US" sz="3200" b="1" dirty="0">
              <a:solidFill>
                <a:schemeClr val="accent6">
                  <a:lumMod val="50000"/>
                </a:schemeClr>
              </a:solidFill>
            </a:endParaRPr>
          </a:p>
        </p:txBody>
      </p:sp>
    </p:spTree>
    <p:extLst>
      <p:ext uri="{BB962C8B-B14F-4D97-AF65-F5344CB8AC3E}">
        <p14:creationId xmlns:p14="http://schemas.microsoft.com/office/powerpoint/2010/main" val="26337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ppt_x</p:attrName>
                                        </p:attrNameLst>
                                      </p:cBhvr>
                                      <p:tavLst>
                                        <p:tav tm="0">
                                          <p:val>
                                            <p:strVal val="#ppt_x-#ppt_w*1.125000"/>
                                          </p:val>
                                        </p:tav>
                                        <p:tav tm="100000">
                                          <p:val>
                                            <p:strVal val="#ppt_x"/>
                                          </p:val>
                                        </p:tav>
                                      </p:tavLst>
                                    </p:anim>
                                    <p:animEffect transition="in" filter="wipe(righ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ppt_x</p:attrName>
                                        </p:attrNameLst>
                                      </p:cBhvr>
                                      <p:tavLst>
                                        <p:tav tm="0">
                                          <p:val>
                                            <p:strVal val="#ppt_x-#ppt_w*1.125000"/>
                                          </p:val>
                                        </p:tav>
                                        <p:tav tm="100000">
                                          <p:val>
                                            <p:strVal val="#ppt_x"/>
                                          </p:val>
                                        </p:tav>
                                      </p:tavLst>
                                    </p:anim>
                                    <p:animEffect transition="in" filter="wipe(righ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ppt_x</p:attrName>
                                        </p:attrNameLst>
                                      </p:cBhvr>
                                      <p:tavLst>
                                        <p:tav tm="0">
                                          <p:val>
                                            <p:strVal val="#ppt_x-#ppt_w*1.125000"/>
                                          </p:val>
                                        </p:tav>
                                        <p:tav tm="100000">
                                          <p:val>
                                            <p:strVal val="#ppt_x"/>
                                          </p:val>
                                        </p:tav>
                                      </p:tavLst>
                                    </p:anim>
                                    <p:animEffect transition="in" filter="wipe(righ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p:tgtEl>
                                          <p:spTgt spid="11"/>
                                        </p:tgtEl>
                                        <p:attrNameLst>
                                          <p:attrName>ppt_x</p:attrName>
                                        </p:attrNameLst>
                                      </p:cBhvr>
                                      <p:tavLst>
                                        <p:tav tm="0">
                                          <p:val>
                                            <p:strVal val="#ppt_x-#ppt_w*1.125000"/>
                                          </p:val>
                                        </p:tav>
                                        <p:tav tm="100000">
                                          <p:val>
                                            <p:strVal val="#ppt_x"/>
                                          </p:val>
                                        </p:tav>
                                      </p:tavLst>
                                    </p:anim>
                                    <p:animEffect transition="in" filter="wipe(right)">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0E872-5186-C897-3679-CA498E0F25E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33AD1B2-AE15-7E6F-5E88-35504154BEE4}"/>
              </a:ext>
            </a:extLst>
          </p:cNvPr>
          <p:cNvSpPr txBox="1"/>
          <p:nvPr/>
        </p:nvSpPr>
        <p:spPr>
          <a:xfrm>
            <a:off x="3672840" y="594360"/>
            <a:ext cx="5669280" cy="646331"/>
          </a:xfrm>
          <a:prstGeom prst="rect">
            <a:avLst/>
          </a:prstGeom>
          <a:noFill/>
        </p:spPr>
        <p:txBody>
          <a:bodyPr wrap="square" rtlCol="0">
            <a:spAutoFit/>
          </a:bodyPr>
          <a:lstStyle/>
          <a:p>
            <a:r>
              <a:rPr lang="en-US" sz="3600" b="1" u="sng" dirty="0" err="1">
                <a:solidFill>
                  <a:schemeClr val="accent6">
                    <a:lumMod val="50000"/>
                  </a:schemeClr>
                </a:solidFill>
                <a:latin typeface="NikoshBAN" panose="02000000000000000000" pitchFamily="2" charset="0"/>
                <a:cs typeface="NikoshBAN" panose="02000000000000000000" pitchFamily="2" charset="0"/>
              </a:rPr>
              <a:t>নিচের</a:t>
            </a:r>
            <a:r>
              <a:rPr lang="en-US" sz="3600" b="1" u="sng" dirty="0">
                <a:solidFill>
                  <a:schemeClr val="accent6">
                    <a:lumMod val="50000"/>
                  </a:schemeClr>
                </a:solidFill>
                <a:latin typeface="NikoshBAN" panose="02000000000000000000" pitchFamily="2" charset="0"/>
                <a:cs typeface="NikoshBAN" panose="02000000000000000000" pitchFamily="2" charset="0"/>
              </a:rPr>
              <a:t> </a:t>
            </a:r>
            <a:r>
              <a:rPr lang="en-US" sz="3600" b="1" u="sng" dirty="0" err="1">
                <a:solidFill>
                  <a:schemeClr val="accent6">
                    <a:lumMod val="50000"/>
                  </a:schemeClr>
                </a:solidFill>
                <a:latin typeface="NikoshBAN" panose="02000000000000000000" pitchFamily="2" charset="0"/>
                <a:cs typeface="NikoshBAN" panose="02000000000000000000" pitchFamily="2" charset="0"/>
              </a:rPr>
              <a:t>শব্দগুলোর</a:t>
            </a:r>
            <a:r>
              <a:rPr lang="en-US" sz="3600" b="1" u="sng" dirty="0">
                <a:solidFill>
                  <a:schemeClr val="accent6">
                    <a:lumMod val="50000"/>
                  </a:schemeClr>
                </a:solidFill>
                <a:latin typeface="NikoshBAN" panose="02000000000000000000" pitchFamily="2" charset="0"/>
                <a:cs typeface="NikoshBAN" panose="02000000000000000000" pitchFamily="2" charset="0"/>
              </a:rPr>
              <a:t> </a:t>
            </a:r>
            <a:r>
              <a:rPr lang="en-US" sz="3600" b="1" u="sng" dirty="0" err="1">
                <a:solidFill>
                  <a:schemeClr val="accent6">
                    <a:lumMod val="50000"/>
                  </a:schemeClr>
                </a:solidFill>
                <a:latin typeface="NikoshBAN" panose="02000000000000000000" pitchFamily="2" charset="0"/>
                <a:cs typeface="NikoshBAN" panose="02000000000000000000" pitchFamily="2" charset="0"/>
              </a:rPr>
              <a:t>সমার্থক</a:t>
            </a:r>
            <a:r>
              <a:rPr lang="en-US" sz="3600" b="1" u="sng" dirty="0">
                <a:solidFill>
                  <a:schemeClr val="accent6">
                    <a:lumMod val="50000"/>
                  </a:schemeClr>
                </a:solidFill>
                <a:latin typeface="NikoshBAN" panose="02000000000000000000" pitchFamily="2" charset="0"/>
                <a:cs typeface="NikoshBAN" panose="02000000000000000000" pitchFamily="2" charset="0"/>
              </a:rPr>
              <a:t> </a:t>
            </a:r>
            <a:r>
              <a:rPr lang="en-US" sz="3600" b="1" u="sng" dirty="0" err="1">
                <a:solidFill>
                  <a:schemeClr val="accent6">
                    <a:lumMod val="50000"/>
                  </a:schemeClr>
                </a:solidFill>
                <a:latin typeface="NikoshBAN" panose="02000000000000000000" pitchFamily="2" charset="0"/>
                <a:cs typeface="NikoshBAN" panose="02000000000000000000" pitchFamily="2" charset="0"/>
              </a:rPr>
              <a:t>শব্দ</a:t>
            </a:r>
            <a:r>
              <a:rPr lang="en-US" sz="3600" b="1" u="sng" dirty="0">
                <a:solidFill>
                  <a:schemeClr val="accent6">
                    <a:lumMod val="50000"/>
                  </a:schemeClr>
                </a:solidFill>
                <a:latin typeface="NikoshBAN" panose="02000000000000000000" pitchFamily="2" charset="0"/>
                <a:cs typeface="NikoshBAN" panose="02000000000000000000" pitchFamily="2" charset="0"/>
              </a:rPr>
              <a:t> </a:t>
            </a:r>
            <a:r>
              <a:rPr lang="en-US" sz="3600" b="1" u="sng" dirty="0" err="1">
                <a:solidFill>
                  <a:schemeClr val="accent6">
                    <a:lumMod val="50000"/>
                  </a:schemeClr>
                </a:solidFill>
                <a:latin typeface="NikoshBAN" panose="02000000000000000000" pitchFamily="2" charset="0"/>
                <a:cs typeface="NikoshBAN" panose="02000000000000000000" pitchFamily="2" charset="0"/>
              </a:rPr>
              <a:t>লেখো</a:t>
            </a:r>
            <a:r>
              <a:rPr lang="en-US" sz="3600" b="1" u="sng" dirty="0">
                <a:solidFill>
                  <a:schemeClr val="accent6">
                    <a:lumMod val="50000"/>
                  </a:schemeClr>
                </a:solidFill>
                <a:latin typeface="NikoshBAN" panose="02000000000000000000" pitchFamily="2" charset="0"/>
                <a:cs typeface="NikoshBAN" panose="02000000000000000000" pitchFamily="2" charset="0"/>
              </a:rPr>
              <a:t>:</a:t>
            </a:r>
          </a:p>
        </p:txBody>
      </p:sp>
      <p:graphicFrame>
        <p:nvGraphicFramePr>
          <p:cNvPr id="4" name="Table 3">
            <a:extLst>
              <a:ext uri="{FF2B5EF4-FFF2-40B4-BE49-F238E27FC236}">
                <a16:creationId xmlns:a16="http://schemas.microsoft.com/office/drawing/2014/main" id="{F9D840D4-822D-0EE2-2101-7D5AA84B5D58}"/>
              </a:ext>
            </a:extLst>
          </p:cNvPr>
          <p:cNvGraphicFramePr>
            <a:graphicFrameLocks noGrp="1"/>
          </p:cNvGraphicFramePr>
          <p:nvPr>
            <p:extLst>
              <p:ext uri="{D42A27DB-BD31-4B8C-83A1-F6EECF244321}">
                <p14:modId xmlns:p14="http://schemas.microsoft.com/office/powerpoint/2010/main" val="2579301378"/>
              </p:ext>
            </p:extLst>
          </p:nvPr>
        </p:nvGraphicFramePr>
        <p:xfrm>
          <a:off x="1474813" y="1863758"/>
          <a:ext cx="8128000" cy="3291840"/>
        </p:xfrm>
        <a:graphic>
          <a:graphicData uri="http://schemas.openxmlformats.org/drawingml/2006/table">
            <a:tbl>
              <a:tblPr firstRow="1" bandRow="1">
                <a:tableStyleId>{5940675A-B579-460E-94D1-54222C63F5DA}</a:tableStyleId>
              </a:tblPr>
              <a:tblGrid>
                <a:gridCol w="3378200">
                  <a:extLst>
                    <a:ext uri="{9D8B030D-6E8A-4147-A177-3AD203B41FA5}">
                      <a16:colId xmlns:a16="http://schemas.microsoft.com/office/drawing/2014/main" val="2188507401"/>
                    </a:ext>
                  </a:extLst>
                </a:gridCol>
                <a:gridCol w="4749800">
                  <a:extLst>
                    <a:ext uri="{9D8B030D-6E8A-4147-A177-3AD203B41FA5}">
                      <a16:colId xmlns:a16="http://schemas.microsoft.com/office/drawing/2014/main" val="360422805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bn-BD" sz="4000" b="1" dirty="0">
                          <a:solidFill>
                            <a:schemeClr val="accent6">
                              <a:lumMod val="50000"/>
                            </a:schemeClr>
                          </a:solidFill>
                          <a:latin typeface="NikoshBAN" panose="02000000000000000000" pitchFamily="2" charset="0"/>
                          <a:cs typeface="NikoshBAN" panose="02000000000000000000" pitchFamily="2" charset="0"/>
                        </a:rPr>
                        <a:t>প্রদত্ত শব্দ </a:t>
                      </a:r>
                      <a:endParaRPr lang="en-US" sz="4000" b="1" dirty="0">
                        <a:solidFill>
                          <a:schemeClr val="accent6">
                            <a:lumMod val="50000"/>
                          </a:schemeClr>
                        </a:solidFill>
                        <a:latin typeface="NikoshBAN" panose="02000000000000000000" pitchFamily="2" charset="0"/>
                        <a:cs typeface="NikoshBAN" panose="02000000000000000000" pitchFamily="2" charset="0"/>
                      </a:endParaRPr>
                    </a:p>
                  </a:txBody>
                  <a:tcPr/>
                </a:tc>
                <a:tc>
                  <a:txBody>
                    <a:bodyPr/>
                    <a:lstStyle/>
                    <a:p>
                      <a:pPr algn="ctr"/>
                      <a:r>
                        <a:rPr lang="bn-BD" sz="4000" b="1" dirty="0">
                          <a:solidFill>
                            <a:schemeClr val="accent6">
                              <a:lumMod val="50000"/>
                            </a:schemeClr>
                          </a:solidFill>
                          <a:latin typeface="NikoshBAN" panose="02000000000000000000" pitchFamily="2" charset="0"/>
                          <a:cs typeface="NikoshBAN" panose="02000000000000000000" pitchFamily="2" charset="0"/>
                        </a:rPr>
                        <a:t>সমার্থক শব্দ </a:t>
                      </a:r>
                      <a:endParaRPr lang="en-US" sz="4000" b="1" dirty="0">
                        <a:solidFill>
                          <a:schemeClr val="accent6">
                            <a:lumMod val="50000"/>
                          </a:schemeClr>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199413633"/>
                  </a:ext>
                </a:extLst>
              </a:tr>
              <a:tr h="370840">
                <a:tc>
                  <a:txBody>
                    <a:bodyPr/>
                    <a:lstStyle/>
                    <a:p>
                      <a:r>
                        <a:rPr lang="en-US" sz="2800" dirty="0" err="1">
                          <a:latin typeface="NikoshBAN" panose="02000000000000000000" pitchFamily="2" charset="0"/>
                          <a:cs typeface="NikoshBAN" panose="02000000000000000000" pitchFamily="2" charset="0"/>
                        </a:rPr>
                        <a:t>মাটি</a:t>
                      </a:r>
                      <a:r>
                        <a:rPr lang="en-US" sz="2800" dirty="0">
                          <a:latin typeface="NikoshBAN" panose="02000000000000000000" pitchFamily="2" charset="0"/>
                          <a:cs typeface="NikoshBAN" panose="02000000000000000000" pitchFamily="2" charset="0"/>
                        </a:rPr>
                        <a:t> </a:t>
                      </a:r>
                    </a:p>
                  </a:txBody>
                  <a:tcPr/>
                </a:tc>
                <a:tc>
                  <a:txBody>
                    <a:bodyPr/>
                    <a:lstStyle/>
                    <a:p>
                      <a:endParaRPr lang="en-US" sz="28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856549699"/>
                  </a:ext>
                </a:extLst>
              </a:tr>
              <a:tr h="370840">
                <a:tc>
                  <a:txBody>
                    <a:bodyPr/>
                    <a:lstStyle/>
                    <a:p>
                      <a:r>
                        <a:rPr lang="en-US" sz="2800">
                          <a:latin typeface="NikoshBAN" panose="02000000000000000000" pitchFamily="2" charset="0"/>
                          <a:cs typeface="NikoshBAN" panose="02000000000000000000" pitchFamily="2" charset="0"/>
                        </a:rPr>
                        <a:t>বাড়ি</a:t>
                      </a:r>
                      <a:endParaRPr lang="en-US" sz="2800" dirty="0">
                        <a:latin typeface="NikoshBAN" panose="02000000000000000000" pitchFamily="2" charset="0"/>
                        <a:cs typeface="NikoshBAN" panose="02000000000000000000" pitchFamily="2" charset="0"/>
                      </a:endParaRPr>
                    </a:p>
                  </a:txBody>
                  <a:tcPr/>
                </a:tc>
                <a:tc>
                  <a:txBody>
                    <a:bodyPr/>
                    <a:lstStyle/>
                    <a:p>
                      <a:endParaRPr lang="en-US" sz="280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3159691975"/>
                  </a:ext>
                </a:extLst>
              </a:tr>
              <a:tr h="370840">
                <a:tc>
                  <a:txBody>
                    <a:bodyPr/>
                    <a:lstStyle/>
                    <a:p>
                      <a:r>
                        <a:rPr lang="en-US" sz="2800" dirty="0" err="1">
                          <a:latin typeface="NikoshBAN" panose="02000000000000000000" pitchFamily="2" charset="0"/>
                          <a:cs typeface="NikoshBAN" panose="02000000000000000000" pitchFamily="2" charset="0"/>
                        </a:rPr>
                        <a:t>রাজা</a:t>
                      </a:r>
                      <a:endParaRPr lang="en-US" sz="2800" dirty="0">
                        <a:latin typeface="NikoshBAN" panose="02000000000000000000" pitchFamily="2" charset="0"/>
                        <a:cs typeface="NikoshBAN" panose="02000000000000000000" pitchFamily="2" charset="0"/>
                      </a:endParaRPr>
                    </a:p>
                  </a:txBody>
                  <a:tcPr/>
                </a:tc>
                <a:tc>
                  <a:txBody>
                    <a:bodyPr/>
                    <a:lstStyle/>
                    <a:p>
                      <a:endParaRPr lang="en-US" sz="280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733474793"/>
                  </a:ext>
                </a:extLst>
              </a:tr>
              <a:tr h="370840">
                <a:tc>
                  <a:txBody>
                    <a:bodyPr/>
                    <a:lstStyle/>
                    <a:p>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চর্চা</a:t>
                      </a:r>
                      <a:r>
                        <a:rPr lang="en-US" sz="2800" dirty="0">
                          <a:latin typeface="NikoshBAN" panose="02000000000000000000" pitchFamily="2" charset="0"/>
                          <a:cs typeface="NikoshBAN" panose="02000000000000000000" pitchFamily="2" charset="0"/>
                        </a:rPr>
                        <a:t> </a:t>
                      </a:r>
                    </a:p>
                  </a:txBody>
                  <a:tcPr/>
                </a:tc>
                <a:tc>
                  <a:txBody>
                    <a:bodyPr/>
                    <a:lstStyle/>
                    <a:p>
                      <a:endParaRPr lang="en-US" sz="28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515249436"/>
                  </a:ext>
                </a:extLst>
              </a:tr>
              <a:tr h="370840">
                <a:tc>
                  <a:txBody>
                    <a:bodyPr/>
                    <a:lstStyle/>
                    <a:p>
                      <a:r>
                        <a:rPr lang="en-US" sz="2800" dirty="0" err="1">
                          <a:latin typeface="NikoshBAN" panose="02000000000000000000" pitchFamily="2" charset="0"/>
                          <a:cs typeface="NikoshBAN" panose="02000000000000000000" pitchFamily="2" charset="0"/>
                        </a:rPr>
                        <a:t>নিদর্শন</a:t>
                      </a:r>
                      <a:endParaRPr lang="en-US" sz="2800" dirty="0">
                        <a:latin typeface="NikoshBAN" panose="02000000000000000000" pitchFamily="2" charset="0"/>
                        <a:cs typeface="NikoshBAN" panose="02000000000000000000" pitchFamily="2" charset="0"/>
                      </a:endParaRPr>
                    </a:p>
                  </a:txBody>
                  <a:tcPr/>
                </a:tc>
                <a:tc>
                  <a:txBody>
                    <a:bodyPr/>
                    <a:lstStyle/>
                    <a:p>
                      <a:endParaRPr lang="en-US" sz="28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086284483"/>
                  </a:ext>
                </a:extLst>
              </a:tr>
            </a:tbl>
          </a:graphicData>
        </a:graphic>
      </p:graphicFrame>
      <p:sp>
        <p:nvSpPr>
          <p:cNvPr id="6" name="TextBox 5">
            <a:extLst>
              <a:ext uri="{FF2B5EF4-FFF2-40B4-BE49-F238E27FC236}">
                <a16:creationId xmlns:a16="http://schemas.microsoft.com/office/drawing/2014/main" id="{492D62E4-EA44-1678-176F-9B97E52619AF}"/>
              </a:ext>
            </a:extLst>
          </p:cNvPr>
          <p:cNvSpPr txBox="1"/>
          <p:nvPr/>
        </p:nvSpPr>
        <p:spPr>
          <a:xfrm>
            <a:off x="6385560" y="4581466"/>
            <a:ext cx="1402080" cy="646331"/>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নমুনা</a:t>
            </a:r>
            <a:endParaRPr lang="en-US" sz="3600" dirty="0"/>
          </a:p>
        </p:txBody>
      </p:sp>
      <p:sp>
        <p:nvSpPr>
          <p:cNvPr id="7" name="TextBox 6">
            <a:extLst>
              <a:ext uri="{FF2B5EF4-FFF2-40B4-BE49-F238E27FC236}">
                <a16:creationId xmlns:a16="http://schemas.microsoft.com/office/drawing/2014/main" id="{B1AC2AE7-9B25-C635-5E29-2E1A56D2434D}"/>
              </a:ext>
            </a:extLst>
          </p:cNvPr>
          <p:cNvSpPr txBox="1"/>
          <p:nvPr/>
        </p:nvSpPr>
        <p:spPr>
          <a:xfrm>
            <a:off x="6208759" y="4123877"/>
            <a:ext cx="1813560" cy="646331"/>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অনুশীলন</a:t>
            </a:r>
            <a:endParaRPr lang="en-US" sz="3600" dirty="0"/>
          </a:p>
        </p:txBody>
      </p:sp>
      <p:sp>
        <p:nvSpPr>
          <p:cNvPr id="8" name="TextBox 7">
            <a:extLst>
              <a:ext uri="{FF2B5EF4-FFF2-40B4-BE49-F238E27FC236}">
                <a16:creationId xmlns:a16="http://schemas.microsoft.com/office/drawing/2014/main" id="{26EAA016-6502-C98C-6F65-7E3296DBCEDE}"/>
              </a:ext>
            </a:extLst>
          </p:cNvPr>
          <p:cNvSpPr txBox="1"/>
          <p:nvPr/>
        </p:nvSpPr>
        <p:spPr>
          <a:xfrm>
            <a:off x="6400800" y="3571917"/>
            <a:ext cx="1539240" cy="646331"/>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নৃপতি</a:t>
            </a:r>
            <a:endParaRPr lang="en-US" sz="3600" dirty="0"/>
          </a:p>
        </p:txBody>
      </p:sp>
      <p:sp>
        <p:nvSpPr>
          <p:cNvPr id="9" name="TextBox 8">
            <a:extLst>
              <a:ext uri="{FF2B5EF4-FFF2-40B4-BE49-F238E27FC236}">
                <a16:creationId xmlns:a16="http://schemas.microsoft.com/office/drawing/2014/main" id="{B33FE3F5-A455-0825-B181-31F5898D674D}"/>
              </a:ext>
            </a:extLst>
          </p:cNvPr>
          <p:cNvSpPr txBox="1"/>
          <p:nvPr/>
        </p:nvSpPr>
        <p:spPr>
          <a:xfrm>
            <a:off x="6515225" y="3019957"/>
            <a:ext cx="1529080" cy="646331"/>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আলয়</a:t>
            </a:r>
            <a:endParaRPr lang="en-US" sz="3600" dirty="0"/>
          </a:p>
        </p:txBody>
      </p:sp>
      <p:sp>
        <p:nvSpPr>
          <p:cNvPr id="10" name="TextBox 9">
            <a:extLst>
              <a:ext uri="{FF2B5EF4-FFF2-40B4-BE49-F238E27FC236}">
                <a16:creationId xmlns:a16="http://schemas.microsoft.com/office/drawing/2014/main" id="{0C683AA6-F542-5DAF-3B4F-BB3A37F69599}"/>
              </a:ext>
            </a:extLst>
          </p:cNvPr>
          <p:cNvSpPr txBox="1"/>
          <p:nvPr/>
        </p:nvSpPr>
        <p:spPr>
          <a:xfrm>
            <a:off x="6507480" y="2477020"/>
            <a:ext cx="1280160" cy="646331"/>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মৃত্তিকা</a:t>
            </a:r>
            <a:endParaRPr lang="en-US" sz="3600" dirty="0"/>
          </a:p>
        </p:txBody>
      </p:sp>
    </p:spTree>
    <p:extLst>
      <p:ext uri="{BB962C8B-B14F-4D97-AF65-F5344CB8AC3E}">
        <p14:creationId xmlns:p14="http://schemas.microsoft.com/office/powerpoint/2010/main" val="15073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ppt_x</p:attrName>
                                        </p:attrNameLst>
                                      </p:cBhvr>
                                      <p:tavLst>
                                        <p:tav tm="0">
                                          <p:val>
                                            <p:strVal val="#ppt_x-#ppt_w*1.125000"/>
                                          </p:val>
                                        </p:tav>
                                        <p:tav tm="100000">
                                          <p:val>
                                            <p:strVal val="#ppt_x"/>
                                          </p:val>
                                        </p:tav>
                                      </p:tavLst>
                                    </p:anim>
                                    <p:animEffect transition="in" filter="wipe(righ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ppt_x</p:attrName>
                                        </p:attrNameLst>
                                      </p:cBhvr>
                                      <p:tavLst>
                                        <p:tav tm="0">
                                          <p:val>
                                            <p:strVal val="#ppt_x-#ppt_w*1.125000"/>
                                          </p:val>
                                        </p:tav>
                                        <p:tav tm="100000">
                                          <p:val>
                                            <p:strVal val="#ppt_x"/>
                                          </p:val>
                                        </p:tav>
                                      </p:tavLst>
                                    </p:anim>
                                    <p:animEffect transition="in" filter="wipe(righ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ppt_x</p:attrName>
                                        </p:attrNameLst>
                                      </p:cBhvr>
                                      <p:tavLst>
                                        <p:tav tm="0">
                                          <p:val>
                                            <p:strVal val="#ppt_x-#ppt_w*1.125000"/>
                                          </p:val>
                                        </p:tav>
                                        <p:tav tm="100000">
                                          <p:val>
                                            <p:strVal val="#ppt_x"/>
                                          </p:val>
                                        </p:tav>
                                      </p:tavLst>
                                    </p:anim>
                                    <p:animEffect transition="in" filter="wipe(righ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p:tgtEl>
                                          <p:spTgt spid="6"/>
                                        </p:tgtEl>
                                        <p:attrNameLst>
                                          <p:attrName>ppt_x</p:attrName>
                                        </p:attrNameLst>
                                      </p:cBhvr>
                                      <p:tavLst>
                                        <p:tav tm="0">
                                          <p:val>
                                            <p:strVal val="#ppt_x-#ppt_w*1.125000"/>
                                          </p:val>
                                        </p:tav>
                                        <p:tav tm="100000">
                                          <p:val>
                                            <p:strVal val="#ppt_x"/>
                                          </p:val>
                                        </p:tav>
                                      </p:tavLst>
                                    </p:anim>
                                    <p:animEffect transition="in" filter="wipe(righ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CE3B3B-E264-0E70-6F17-8D26140C94F1}"/>
              </a:ext>
            </a:extLst>
          </p:cNvPr>
          <p:cNvSpPr txBox="1"/>
          <p:nvPr/>
        </p:nvSpPr>
        <p:spPr>
          <a:xfrm>
            <a:off x="1588957" y="2644170"/>
            <a:ext cx="8634335" cy="1569660"/>
          </a:xfrm>
          <a:prstGeom prst="rect">
            <a:avLst/>
          </a:prstGeom>
          <a:noFill/>
        </p:spPr>
        <p:txBody>
          <a:bodyPr wrap="square" rtlCol="0">
            <a:spAutoFit/>
          </a:bodyPr>
          <a:lstStyle/>
          <a:p>
            <a:pPr algn="ctr"/>
            <a:r>
              <a:rPr lang="bn-BD" sz="4800" dirty="0">
                <a:latin typeface="NikoshBAN" panose="02000000000000000000" pitchFamily="2" charset="0"/>
                <a:cs typeface="NikoshBAN" panose="02000000000000000000" pitchFamily="2" charset="0"/>
              </a:rPr>
              <a:t>দলের একজন পড়বে বাকিরা মনোযোগ দিয়ে শুনবে। এভাবে দলের প্রত্যেকে পড়বে।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44712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E2208-8D31-82B0-DB7D-AC0C534759C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D749580-E91F-04D6-2E81-C8E5931A0552}"/>
              </a:ext>
            </a:extLst>
          </p:cNvPr>
          <p:cNvSpPr txBox="1"/>
          <p:nvPr/>
        </p:nvSpPr>
        <p:spPr>
          <a:xfrm>
            <a:off x="3010486" y="633047"/>
            <a:ext cx="5725551" cy="769441"/>
          </a:xfrm>
          <a:prstGeom prst="rect">
            <a:avLst/>
          </a:prstGeom>
          <a:noFill/>
        </p:spPr>
        <p:txBody>
          <a:bodyPr wrap="square" rtlCol="0">
            <a:spAutoFit/>
          </a:bodyPr>
          <a:lstStyle/>
          <a:p>
            <a:r>
              <a:rPr lang="bn-BD" sz="4400" b="1" dirty="0">
                <a:solidFill>
                  <a:srgbClr val="FF0000"/>
                </a:solidFill>
                <a:latin typeface="NikoshBAN" panose="02000000000000000000" pitchFamily="2" charset="0"/>
                <a:cs typeface="NikoshBAN" panose="02000000000000000000" pitchFamily="2" charset="0"/>
              </a:rPr>
              <a:t>বিরাম চিহ্ন কি বা কাকে বলে?</a:t>
            </a:r>
            <a:endParaRPr lang="en-US" sz="4400" dirty="0">
              <a:solidFill>
                <a:srgbClr val="FF0000"/>
              </a:solid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25337823-D37A-BE25-1FA6-0549EB9D1460}"/>
              </a:ext>
            </a:extLst>
          </p:cNvPr>
          <p:cNvSpPr txBox="1"/>
          <p:nvPr/>
        </p:nvSpPr>
        <p:spPr>
          <a:xfrm>
            <a:off x="1144874" y="1737972"/>
            <a:ext cx="9456773" cy="4524315"/>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বাক্যের অর্থ সুস্পষ্টভাবে বোঝার জন্য বাক্যের মধ্যে বা বাক্যের শেষে কিংবা বাক্যে আবেগ জিজ্ঞাসা ইত্যাদি প্রকাশ করার উদ্দেশ্যে বাক্য গঠনে যেভাবে বিরতি দিতে হয় এবং লেখার সময় বাক্যের মধ্যে তা দেখানোর জন্য যেসব সাংকেতিক চিহ্ন ব্যবহার করা হয় তাকে যতি বা বিরাম চিহ্ন বা ছেদচিহ্ন বলে।</a:t>
            </a:r>
          </a:p>
          <a:p>
            <a:r>
              <a:rPr lang="bn-BD" sz="3200" dirty="0">
                <a:latin typeface="NikoshBAN" panose="02000000000000000000" pitchFamily="2" charset="0"/>
                <a:cs typeface="NikoshBAN" panose="02000000000000000000" pitchFamily="2" charset="0"/>
              </a:rPr>
              <a:t>সহজভাবে, </a:t>
            </a:r>
          </a:p>
          <a:p>
            <a:r>
              <a:rPr lang="bn-BD" sz="3200" dirty="0">
                <a:latin typeface="NikoshBAN" panose="02000000000000000000" pitchFamily="2" charset="0"/>
                <a:cs typeface="NikoshBAN" panose="02000000000000000000" pitchFamily="2" charset="0"/>
              </a:rPr>
              <a:t>বাক্যের অর্থ সুস্পষ্টভাবে বুঝানোর জন্য এবং সম্বন্ধ পরিষ্কার করার জন্য বাক্যের মধ্যে ও শেষে কতগুলো চিহ্ন ব্যবহার করা হয়, এগুলোকে বিরাম, যতি বা ছেদ চিহ্ন বলে।</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5390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7ACF5-BF4F-C64C-3680-4A1589A1C3B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1D5FD18-E306-91F1-04AA-8035E0D69F1C}"/>
              </a:ext>
            </a:extLst>
          </p:cNvPr>
          <p:cNvSpPr txBox="1"/>
          <p:nvPr/>
        </p:nvSpPr>
        <p:spPr>
          <a:xfrm>
            <a:off x="1235612" y="2135393"/>
            <a:ext cx="9720775" cy="2123658"/>
          </a:xfrm>
          <a:prstGeom prst="rect">
            <a:avLst/>
          </a:prstGeom>
          <a:noFill/>
        </p:spPr>
        <p:txBody>
          <a:bodyPr wrap="square" rtlCol="0">
            <a:spAutoFit/>
          </a:bodyPr>
          <a:lstStyle/>
          <a:p>
            <a:r>
              <a:rPr lang="bn-BD" sz="4400" dirty="0">
                <a:latin typeface="NikoshBAN" panose="02000000000000000000" pitchFamily="2" charset="0"/>
                <a:cs typeface="NikoshBAN" panose="02000000000000000000" pitchFamily="2" charset="0"/>
              </a:rPr>
              <a:t>বিরাম চিহ্ন ১২ টি, আর কোথাও বিরাম চিহ্ন ১৩টি বলে উল্লেখ করা হয়েছে। তবে ১২ টি বিরাম চিহ্ন সম্পর্কে আলোচনা করবো।</a:t>
            </a:r>
            <a:endParaRPr lang="en-US" sz="44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08B8DB33-F7D5-452F-792D-561035B04422}"/>
              </a:ext>
            </a:extLst>
          </p:cNvPr>
          <p:cNvSpPr txBox="1"/>
          <p:nvPr/>
        </p:nvSpPr>
        <p:spPr>
          <a:xfrm>
            <a:off x="2375095" y="863434"/>
            <a:ext cx="7230794" cy="830997"/>
          </a:xfrm>
          <a:prstGeom prst="rect">
            <a:avLst/>
          </a:prstGeom>
          <a:noFill/>
        </p:spPr>
        <p:txBody>
          <a:bodyPr wrap="square" rtlCol="0">
            <a:spAutoFit/>
          </a:bodyPr>
          <a:lstStyle/>
          <a:p>
            <a:r>
              <a:rPr lang="en-US" sz="4800" b="1" dirty="0">
                <a:solidFill>
                  <a:srgbClr val="FF0000"/>
                </a:solidFill>
                <a:latin typeface="NikoshBAN" panose="02000000000000000000" pitchFamily="2" charset="0"/>
                <a:cs typeface="NikoshBAN" panose="02000000000000000000" pitchFamily="2" charset="0"/>
              </a:rPr>
              <a:t>ব</a:t>
            </a:r>
            <a:r>
              <a:rPr lang="bn-BD" sz="4800" b="1" dirty="0">
                <a:solidFill>
                  <a:srgbClr val="FF0000"/>
                </a:solidFill>
                <a:latin typeface="NikoshBAN" panose="02000000000000000000" pitchFamily="2" charset="0"/>
                <a:cs typeface="NikoshBAN" panose="02000000000000000000" pitchFamily="2" charset="0"/>
              </a:rPr>
              <a:t>ি</a:t>
            </a:r>
            <a:r>
              <a:rPr lang="en-US" sz="4800" b="1" dirty="0">
                <a:solidFill>
                  <a:srgbClr val="FF0000"/>
                </a:solidFill>
                <a:latin typeface="NikoshBAN" panose="02000000000000000000" pitchFamily="2" charset="0"/>
                <a:cs typeface="NikoshBAN" panose="02000000000000000000" pitchFamily="2" charset="0"/>
              </a:rPr>
              <a:t>র</a:t>
            </a:r>
            <a:r>
              <a:rPr lang="bn-BD" sz="4800" b="1" dirty="0">
                <a:solidFill>
                  <a:srgbClr val="FF0000"/>
                </a:solidFill>
                <a:latin typeface="NikoshBAN" panose="02000000000000000000" pitchFamily="2" charset="0"/>
                <a:cs typeface="NikoshBAN" panose="02000000000000000000" pitchFamily="2" charset="0"/>
              </a:rPr>
              <a:t>া</a:t>
            </a:r>
            <a:r>
              <a:rPr lang="en-US" sz="4800" b="1" dirty="0">
                <a:solidFill>
                  <a:srgbClr val="FF0000"/>
                </a:solidFill>
                <a:latin typeface="NikoshBAN" panose="02000000000000000000" pitchFamily="2" charset="0"/>
                <a:cs typeface="NikoshBAN" panose="02000000000000000000" pitchFamily="2" charset="0"/>
              </a:rPr>
              <a:t>ম</a:t>
            </a:r>
            <a:r>
              <a:rPr lang="bn-BD" sz="4800" b="1" dirty="0">
                <a:solidFill>
                  <a:srgbClr val="FF0000"/>
                </a:solidFill>
                <a:latin typeface="NikoshBAN" panose="02000000000000000000" pitchFamily="2" charset="0"/>
                <a:cs typeface="NikoshBAN" panose="02000000000000000000" pitchFamily="2" charset="0"/>
              </a:rPr>
              <a:t>চ</a:t>
            </a:r>
            <a:r>
              <a:rPr lang="en-US" sz="4800" b="1" dirty="0">
                <a:solidFill>
                  <a:srgbClr val="FF0000"/>
                </a:solidFill>
                <a:latin typeface="NikoshBAN" panose="02000000000000000000" pitchFamily="2" charset="0"/>
                <a:cs typeface="NikoshBAN" panose="02000000000000000000" pitchFamily="2" charset="0"/>
              </a:rPr>
              <a:t>ি</a:t>
            </a:r>
            <a:r>
              <a:rPr lang="bn-BD" sz="4800" b="1" dirty="0">
                <a:solidFill>
                  <a:srgbClr val="FF0000"/>
                </a:solidFill>
                <a:latin typeface="NikoshBAN" panose="02000000000000000000" pitchFamily="2" charset="0"/>
                <a:cs typeface="NikoshBAN" panose="02000000000000000000" pitchFamily="2" charset="0"/>
              </a:rPr>
              <a:t>হ</a:t>
            </a:r>
            <a:r>
              <a:rPr lang="en-US" sz="4800" b="1" dirty="0">
                <a:solidFill>
                  <a:srgbClr val="FF0000"/>
                </a:solidFill>
                <a:latin typeface="NikoshBAN" panose="02000000000000000000" pitchFamily="2" charset="0"/>
                <a:cs typeface="NikoshBAN" panose="02000000000000000000" pitchFamily="2" charset="0"/>
              </a:rPr>
              <a:t>্</a:t>
            </a:r>
            <a:r>
              <a:rPr lang="bn-BD" sz="4800" b="1" dirty="0">
                <a:solidFill>
                  <a:srgbClr val="FF0000"/>
                </a:solidFill>
                <a:latin typeface="NikoshBAN" panose="02000000000000000000" pitchFamily="2" charset="0"/>
                <a:cs typeface="NikoshBAN" panose="02000000000000000000" pitchFamily="2" charset="0"/>
              </a:rPr>
              <a:t>ন</a:t>
            </a:r>
            <a:r>
              <a:rPr lang="en-US" sz="4800" b="1" dirty="0">
                <a:solidFill>
                  <a:srgbClr val="FF0000"/>
                </a:solidFill>
                <a:latin typeface="NikoshBAN" panose="02000000000000000000" pitchFamily="2" charset="0"/>
                <a:cs typeface="NikoshBAN" panose="02000000000000000000" pitchFamily="2" charset="0"/>
              </a:rPr>
              <a:t> </a:t>
            </a:r>
            <a:r>
              <a:rPr lang="bn-BD" sz="4800" b="1" dirty="0">
                <a:solidFill>
                  <a:srgbClr val="FF0000"/>
                </a:solidFill>
                <a:latin typeface="NikoshBAN" panose="02000000000000000000" pitchFamily="2" charset="0"/>
                <a:cs typeface="NikoshBAN" panose="02000000000000000000" pitchFamily="2" charset="0"/>
              </a:rPr>
              <a:t>ক</a:t>
            </a:r>
            <a:r>
              <a:rPr lang="en-US" sz="4800" b="1" dirty="0" err="1">
                <a:solidFill>
                  <a:srgbClr val="FF0000"/>
                </a:solidFill>
                <a:latin typeface="NikoshBAN" panose="02000000000000000000" pitchFamily="2" charset="0"/>
                <a:cs typeface="NikoshBAN" panose="02000000000000000000" pitchFamily="2" charset="0"/>
              </a:rPr>
              <a:t>য়টি</a:t>
            </a:r>
            <a:r>
              <a:rPr lang="en-US" sz="4800" b="1" dirty="0">
                <a:solidFill>
                  <a:srgbClr val="FF0000"/>
                </a:solidFill>
                <a:latin typeface="NikoshBAN" panose="02000000000000000000" pitchFamily="2" charset="0"/>
                <a:cs typeface="NikoshBAN" panose="02000000000000000000" pitchFamily="2" charset="0"/>
              </a:rPr>
              <a:t> </a:t>
            </a:r>
            <a:r>
              <a:rPr lang="en-US" sz="4800" b="1" dirty="0" err="1">
                <a:solidFill>
                  <a:srgbClr val="FF0000"/>
                </a:solidFill>
                <a:latin typeface="NikoshBAN" panose="02000000000000000000" pitchFamily="2" charset="0"/>
                <a:cs typeface="NikoshBAN" panose="02000000000000000000" pitchFamily="2" charset="0"/>
              </a:rPr>
              <a:t>এব</a:t>
            </a:r>
            <a:r>
              <a:rPr lang="bn-BD" sz="4800" b="1" dirty="0">
                <a:solidFill>
                  <a:srgbClr val="FF0000"/>
                </a:solidFill>
                <a:latin typeface="NikoshBAN" panose="02000000000000000000" pitchFamily="2" charset="0"/>
                <a:cs typeface="NikoshBAN" panose="02000000000000000000" pitchFamily="2" charset="0"/>
              </a:rPr>
              <a:t>ং</a:t>
            </a:r>
            <a:r>
              <a:rPr lang="en-US" sz="4800" b="1" dirty="0">
                <a:solidFill>
                  <a:srgbClr val="FF0000"/>
                </a:solidFill>
                <a:latin typeface="NikoshBAN" panose="02000000000000000000" pitchFamily="2" charset="0"/>
                <a:cs typeface="NikoshBAN" panose="02000000000000000000" pitchFamily="2" charset="0"/>
              </a:rPr>
              <a:t> </a:t>
            </a:r>
            <a:r>
              <a:rPr lang="bn-BD" sz="4800" b="1" dirty="0">
                <a:solidFill>
                  <a:srgbClr val="FF0000"/>
                </a:solidFill>
                <a:latin typeface="NikoshBAN" panose="02000000000000000000" pitchFamily="2" charset="0"/>
                <a:cs typeface="NikoshBAN" panose="02000000000000000000" pitchFamily="2" charset="0"/>
              </a:rPr>
              <a:t>ক</a:t>
            </a:r>
            <a:r>
              <a:rPr lang="en-US" sz="4800" b="1" dirty="0">
                <a:solidFill>
                  <a:srgbClr val="FF0000"/>
                </a:solidFill>
                <a:latin typeface="NikoshBAN" panose="02000000000000000000" pitchFamily="2" charset="0"/>
                <a:cs typeface="NikoshBAN" panose="02000000000000000000" pitchFamily="2" charset="0"/>
              </a:rPr>
              <a:t>ি </a:t>
            </a:r>
            <a:r>
              <a:rPr lang="bn-BD" sz="4800" b="1" dirty="0">
                <a:solidFill>
                  <a:srgbClr val="FF0000"/>
                </a:solidFill>
                <a:latin typeface="NikoshBAN" panose="02000000000000000000" pitchFamily="2" charset="0"/>
                <a:cs typeface="NikoshBAN" panose="02000000000000000000" pitchFamily="2" charset="0"/>
              </a:rPr>
              <a:t>ক</a:t>
            </a:r>
            <a:r>
              <a:rPr lang="en-US" sz="4800" b="1" dirty="0">
                <a:solidFill>
                  <a:srgbClr val="FF000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327462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91FEA-BF64-01E5-24A9-656F7EFD015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E7C6A2D-1CBC-A3DB-71C3-B2A4917A343B}"/>
              </a:ext>
            </a:extLst>
          </p:cNvPr>
          <p:cNvSpPr txBox="1"/>
          <p:nvPr/>
        </p:nvSpPr>
        <p:spPr>
          <a:xfrm>
            <a:off x="1345617" y="782121"/>
            <a:ext cx="8961119" cy="5293757"/>
          </a:xfrm>
          <a:prstGeom prst="rect">
            <a:avLst/>
          </a:prstGeom>
          <a:noFill/>
        </p:spPr>
        <p:txBody>
          <a:bodyPr wrap="square" rtlCol="0">
            <a:spAutoFit/>
          </a:bodyPr>
          <a:lstStyle/>
          <a:p>
            <a:r>
              <a:rPr lang="bn-BD" sz="4000" dirty="0">
                <a:latin typeface="NikoshBAN" panose="02000000000000000000" pitchFamily="2" charset="0"/>
                <a:cs typeface="NikoshBAN" panose="02000000000000000000" pitchFamily="2" charset="0"/>
              </a:rPr>
              <a:t>দাঁড়ি/ পূর্ণচ্ছেদ (।) এর ব্যবহার </a:t>
            </a:r>
          </a:p>
          <a:p>
            <a:endParaRPr lang="bn-BD" sz="4000" dirty="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bn-BD" sz="4000" dirty="0">
                <a:latin typeface="NikoshBAN" panose="02000000000000000000" pitchFamily="2" charset="0"/>
                <a:cs typeface="NikoshBAN" panose="02000000000000000000" pitchFamily="2" charset="0"/>
              </a:rPr>
              <a:t>বাক্যের শেষে দাঁড়ি ব্যবহার করতে হয়।</a:t>
            </a:r>
          </a:p>
          <a:p>
            <a:pPr marL="571500" indent="-571500">
              <a:buFont typeface="Wingdings" panose="05000000000000000000" pitchFamily="2" charset="2"/>
              <a:buChar char="q"/>
            </a:pPr>
            <a:r>
              <a:rPr lang="bn-BD" sz="4000" dirty="0">
                <a:latin typeface="NikoshBAN" panose="02000000000000000000" pitchFamily="2" charset="0"/>
                <a:cs typeface="NikoshBAN" panose="02000000000000000000" pitchFamily="2" charset="0"/>
              </a:rPr>
              <a:t>অনেক সময় ক্রম নির্দেশক সংখ্যার পর দাঁড়ি বসে।</a:t>
            </a:r>
          </a:p>
          <a:p>
            <a:endParaRPr lang="bn-BD" sz="4000" dirty="0">
              <a:latin typeface="NikoshBAN" panose="02000000000000000000" pitchFamily="2" charset="0"/>
              <a:cs typeface="NikoshBAN" panose="02000000000000000000" pitchFamily="2" charset="0"/>
            </a:endParaRPr>
          </a:p>
          <a:p>
            <a:r>
              <a:rPr lang="bn-BD" sz="4000" dirty="0">
                <a:latin typeface="NikoshBAN" panose="02000000000000000000" pitchFamily="2" charset="0"/>
                <a:cs typeface="NikoshBAN" panose="02000000000000000000" pitchFamily="2" charset="0"/>
              </a:rPr>
              <a:t>যথা- </a:t>
            </a:r>
          </a:p>
          <a:p>
            <a:pPr marL="571500" indent="-571500">
              <a:buFont typeface="Wingdings" panose="05000000000000000000" pitchFamily="2" charset="2"/>
              <a:buChar char="v"/>
            </a:pPr>
            <a:r>
              <a:rPr lang="bn-BD" sz="4000" dirty="0">
                <a:latin typeface="NikoshBAN" panose="02000000000000000000" pitchFamily="2" charset="0"/>
                <a:cs typeface="NikoshBAN" panose="02000000000000000000" pitchFamily="2" charset="0"/>
              </a:rPr>
              <a:t>আজ আমি স্কুলে যাবো না।</a:t>
            </a:r>
          </a:p>
          <a:p>
            <a:pPr marL="571500" indent="-571500">
              <a:buFont typeface="Wingdings" panose="05000000000000000000" pitchFamily="2" charset="2"/>
              <a:buChar char="v"/>
            </a:pPr>
            <a:r>
              <a:rPr lang="bn-BD" sz="4000" dirty="0">
                <a:latin typeface="NikoshBAN" panose="02000000000000000000" pitchFamily="2" charset="0"/>
                <a:cs typeface="NikoshBAN" panose="02000000000000000000" pitchFamily="2" charset="0"/>
              </a:rPr>
              <a:t>রহিম গতকাল বাজারে গিয়েছিল। </a:t>
            </a:r>
            <a:endParaRPr lang="bn-BD" dirty="0"/>
          </a:p>
          <a:p>
            <a:endParaRPr lang="en-US" dirty="0"/>
          </a:p>
        </p:txBody>
      </p:sp>
    </p:spTree>
    <p:extLst>
      <p:ext uri="{BB962C8B-B14F-4D97-AF65-F5344CB8AC3E}">
        <p14:creationId xmlns:p14="http://schemas.microsoft.com/office/powerpoint/2010/main" val="170962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arn(inVertic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barn(inVertical)">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arn(inVertical)">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barn(inVertical)">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25379-79A3-AB1F-04FB-2C55E667442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1BB4032-57CE-7B0D-A74B-C7D4F4B0E1DA}"/>
              </a:ext>
            </a:extLst>
          </p:cNvPr>
          <p:cNvSpPr txBox="1"/>
          <p:nvPr/>
        </p:nvSpPr>
        <p:spPr>
          <a:xfrm>
            <a:off x="817081" y="447155"/>
            <a:ext cx="10832122" cy="6186309"/>
          </a:xfrm>
          <a:prstGeom prst="rect">
            <a:avLst/>
          </a:prstGeom>
          <a:noFill/>
        </p:spPr>
        <p:txBody>
          <a:bodyPr wrap="square" rtlCol="0">
            <a:spAutoFit/>
          </a:bodyPr>
          <a:lstStyle/>
          <a:p>
            <a:r>
              <a:rPr lang="bn-BD" sz="4400" dirty="0">
                <a:latin typeface="NikoshBAN" panose="02000000000000000000" pitchFamily="2" charset="0"/>
                <a:cs typeface="NikoshBAN" panose="02000000000000000000" pitchFamily="2" charset="0"/>
              </a:rPr>
              <a:t>কমা / পাদচ্ছেদ (,)</a:t>
            </a:r>
            <a:endParaRPr lang="bn-BD" sz="4000" dirty="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bn-BD" sz="3200" dirty="0">
                <a:latin typeface="NikoshBAN" panose="02000000000000000000" pitchFamily="2" charset="0"/>
                <a:cs typeface="NikoshBAN" panose="02000000000000000000" pitchFamily="2" charset="0"/>
              </a:rPr>
              <a:t>বাক্য পাঠকালে সুস্পষ্টতা বা অর্থ বোঝানোর জন্য যেখানে স্বল্প বিরতির প্রয়োজন, সেখানে কমা ব্যবহৃত হয়।  </a:t>
            </a:r>
          </a:p>
          <a:p>
            <a:pPr marL="571500" indent="-571500">
              <a:buFont typeface="Wingdings" panose="05000000000000000000" pitchFamily="2" charset="2"/>
              <a:buChar char="q"/>
            </a:pPr>
            <a:r>
              <a:rPr lang="bn-BD" sz="3200" dirty="0">
                <a:latin typeface="NikoshBAN" panose="02000000000000000000" pitchFamily="2" charset="0"/>
                <a:cs typeface="NikoshBAN" panose="02000000000000000000" pitchFamily="2" charset="0"/>
              </a:rPr>
              <a:t>সম্বোধনের পর কমা বসে। প্রত্যক্ষ উক্তির পূর্বে সূচক বাক্যের শেষে কমা বসবে।</a:t>
            </a:r>
          </a:p>
          <a:p>
            <a:pPr marL="571500" indent="-571500">
              <a:buFont typeface="Wingdings" panose="05000000000000000000" pitchFamily="2" charset="2"/>
              <a:buChar char="q"/>
            </a:pPr>
            <a:r>
              <a:rPr lang="bn-BD" sz="3200" dirty="0">
                <a:latin typeface="NikoshBAN" panose="02000000000000000000" pitchFamily="2" charset="0"/>
                <a:cs typeface="NikoshBAN" panose="02000000000000000000" pitchFamily="2" charset="0"/>
              </a:rPr>
              <a:t>খন্ডবাক্যের পর কমা বসে।</a:t>
            </a:r>
          </a:p>
          <a:p>
            <a:pPr marL="571500" indent="-571500">
              <a:buFont typeface="Wingdings" panose="05000000000000000000" pitchFamily="2" charset="2"/>
              <a:buChar char="q"/>
            </a:pPr>
            <a:r>
              <a:rPr lang="bn-BD" sz="3200" dirty="0">
                <a:latin typeface="NikoshBAN" panose="02000000000000000000" pitchFamily="2" charset="0"/>
                <a:cs typeface="NikoshBAN" panose="02000000000000000000" pitchFamily="2" charset="0"/>
              </a:rPr>
              <a:t>বাড়ি বা রাস্তার নম্বরের পরে কমা বসে।</a:t>
            </a:r>
          </a:p>
          <a:p>
            <a:pPr marL="571500" indent="-571500">
              <a:buFont typeface="Wingdings" panose="05000000000000000000" pitchFamily="2" charset="2"/>
              <a:buChar char="q"/>
            </a:pPr>
            <a:r>
              <a:rPr lang="bn-BD" sz="3200" dirty="0">
                <a:latin typeface="NikoshBAN" panose="02000000000000000000" pitchFamily="2" charset="0"/>
                <a:cs typeface="NikoshBAN" panose="02000000000000000000" pitchFamily="2" charset="0"/>
              </a:rPr>
              <a:t>মাসের তারিখ লিখতে বার ও মাসের পর কমা বসবে।</a:t>
            </a:r>
          </a:p>
          <a:p>
            <a:pPr marL="571500" indent="-571500">
              <a:buFont typeface="Wingdings" panose="05000000000000000000" pitchFamily="2" charset="2"/>
              <a:buChar char="q"/>
            </a:pPr>
            <a:r>
              <a:rPr lang="bn-BD" sz="3200" dirty="0">
                <a:latin typeface="NikoshBAN" panose="02000000000000000000" pitchFamily="2" charset="0"/>
                <a:cs typeface="NikoshBAN" panose="02000000000000000000" pitchFamily="2" charset="0"/>
              </a:rPr>
              <a:t>নামের পর ডিগ্রিসূচক পরিচয় সংযোজিত হলে সেগুলোর প্রত্যেকটির পরে কমা বসবে। ইত্যাদি।</a:t>
            </a:r>
          </a:p>
          <a:p>
            <a:r>
              <a:rPr lang="bn-BD" sz="3200" dirty="0">
                <a:latin typeface="NikoshBAN" panose="02000000000000000000" pitchFamily="2" charset="0"/>
                <a:cs typeface="NikoshBAN" panose="02000000000000000000" pitchFamily="2" charset="0"/>
              </a:rPr>
              <a:t>যথা- </a:t>
            </a:r>
          </a:p>
          <a:p>
            <a:pPr marL="457200" indent="-457200">
              <a:buFont typeface="Wingdings" panose="05000000000000000000" pitchFamily="2" charset="2"/>
              <a:buChar char="v"/>
            </a:pPr>
            <a:r>
              <a:rPr lang="bn-BD" sz="3200" dirty="0">
                <a:latin typeface="NikoshBAN" panose="02000000000000000000" pitchFamily="2" charset="0"/>
                <a:cs typeface="NikoshBAN" panose="02000000000000000000" pitchFamily="2" charset="0"/>
              </a:rPr>
              <a:t>রুবি, সুমি, আমি মিলে বেড়াতে যাবো।</a:t>
            </a:r>
          </a:p>
          <a:p>
            <a:pPr marL="457200" indent="-457200">
              <a:buFont typeface="Wingdings" panose="05000000000000000000" pitchFamily="2" charset="2"/>
              <a:buChar char="v"/>
            </a:pPr>
            <a:r>
              <a:rPr lang="bn-BD" sz="3200" dirty="0">
                <a:latin typeface="NikoshBAN" panose="02000000000000000000" pitchFamily="2" charset="0"/>
                <a:cs typeface="NikoshBAN" panose="02000000000000000000" pitchFamily="2" charset="0"/>
              </a:rPr>
              <a:t>১২/৫, বাসায় সীমা থাকে। </a:t>
            </a:r>
          </a:p>
        </p:txBody>
      </p:sp>
    </p:spTree>
    <p:extLst>
      <p:ext uri="{BB962C8B-B14F-4D97-AF65-F5344CB8AC3E}">
        <p14:creationId xmlns:p14="http://schemas.microsoft.com/office/powerpoint/2010/main" val="95269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arn(inVertical)">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barn(inVertical)">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barn(inVertical)">
                                      <p:cBhvr>
                                        <p:cTn id="4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B4F42-260C-26EC-7F65-CB65160A14C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AEACFCC-DB37-87B0-86D7-8FFE380B7795}"/>
              </a:ext>
            </a:extLst>
          </p:cNvPr>
          <p:cNvSpPr txBox="1"/>
          <p:nvPr/>
        </p:nvSpPr>
        <p:spPr>
          <a:xfrm>
            <a:off x="858129" y="1223889"/>
            <a:ext cx="9903655" cy="4647426"/>
          </a:xfrm>
          <a:prstGeom prst="rect">
            <a:avLst/>
          </a:prstGeom>
          <a:noFill/>
        </p:spPr>
        <p:txBody>
          <a:bodyPr wrap="square" rtlCol="0">
            <a:spAutoFit/>
          </a:bodyPr>
          <a:lstStyle/>
          <a:p>
            <a:r>
              <a:rPr lang="bn-BD" sz="4000" dirty="0">
                <a:latin typeface="NikoshBAN" panose="02000000000000000000" pitchFamily="2" charset="0"/>
                <a:cs typeface="NikoshBAN" panose="02000000000000000000" pitchFamily="2" charset="0"/>
              </a:rPr>
              <a:t>জিজ্ঞাসা বা প্রশ্নসূচক চিহ্ন (?) এর ব্যবহার</a:t>
            </a:r>
            <a:endParaRPr lang="bn-BD" sz="4000" b="1" dirty="0">
              <a:latin typeface="NikoshBAN" panose="02000000000000000000" pitchFamily="2" charset="0"/>
              <a:cs typeface="NikoshBAN" panose="02000000000000000000" pitchFamily="2" charset="0"/>
            </a:endParaRPr>
          </a:p>
          <a:p>
            <a:endParaRPr lang="bn-BD" sz="4000" dirty="0">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q"/>
            </a:pPr>
            <a:r>
              <a:rPr lang="bn-BD" sz="3600" dirty="0">
                <a:latin typeface="NikoshBAN" panose="02000000000000000000" pitchFamily="2" charset="0"/>
                <a:cs typeface="NikoshBAN" panose="02000000000000000000" pitchFamily="2" charset="0"/>
              </a:rPr>
              <a:t>কোন কিছু জিজ্ঞেস করা হলে বাক্যের শেষে প্রশ্নবোধক চিহ্ন বসে।</a:t>
            </a:r>
          </a:p>
          <a:p>
            <a:pPr marL="285750" indent="-285750">
              <a:buFont typeface="Wingdings" panose="05000000000000000000" pitchFamily="2" charset="2"/>
              <a:buChar char="q"/>
            </a:pPr>
            <a:r>
              <a:rPr lang="bn-BD" sz="3600" dirty="0">
                <a:latin typeface="NikoshBAN" panose="02000000000000000000" pitchFamily="2" charset="0"/>
                <a:cs typeface="NikoshBAN" panose="02000000000000000000" pitchFamily="2" charset="0"/>
              </a:rPr>
              <a:t>সন্দেহ বা সংশয় বোঝাতে প্রশ্নসূচক চিহ্ন ব্যবহৃত হয় ইত্যাদি।</a:t>
            </a:r>
          </a:p>
          <a:p>
            <a:endParaRPr lang="bn-BD" sz="3600" dirty="0">
              <a:latin typeface="NikoshBAN" panose="02000000000000000000" pitchFamily="2" charset="0"/>
              <a:cs typeface="NikoshBAN" panose="02000000000000000000" pitchFamily="2" charset="0"/>
            </a:endParaRPr>
          </a:p>
          <a:p>
            <a:r>
              <a:rPr lang="bn-BD" sz="3600" dirty="0">
                <a:latin typeface="NikoshBAN" panose="02000000000000000000" pitchFamily="2" charset="0"/>
                <a:cs typeface="NikoshBAN" panose="02000000000000000000" pitchFamily="2" charset="0"/>
              </a:rPr>
              <a:t>যথা- </a:t>
            </a:r>
          </a:p>
          <a:p>
            <a:pPr marL="571500" indent="-571500">
              <a:buFont typeface="Wingdings" panose="05000000000000000000" pitchFamily="2" charset="2"/>
              <a:buChar char="v"/>
            </a:pPr>
            <a:r>
              <a:rPr lang="bn-BD" sz="3600" dirty="0">
                <a:latin typeface="NikoshBAN" panose="02000000000000000000" pitchFamily="2" charset="0"/>
                <a:cs typeface="NikoshBAN" panose="02000000000000000000" pitchFamily="2" charset="0"/>
              </a:rPr>
              <a:t>তোমার নাম কি?</a:t>
            </a:r>
          </a:p>
          <a:p>
            <a:pPr marL="571500" indent="-571500">
              <a:buFont typeface="Wingdings" panose="05000000000000000000" pitchFamily="2" charset="2"/>
              <a:buChar char="v"/>
            </a:pPr>
            <a:r>
              <a:rPr lang="bn-BD" sz="3600" dirty="0">
                <a:latin typeface="NikoshBAN" panose="02000000000000000000" pitchFamily="2" charset="0"/>
                <a:cs typeface="NikoshBAN" panose="02000000000000000000" pitchFamily="2" charset="0"/>
              </a:rPr>
              <a:t>তুমি কি বেড়াতে যাবে? </a:t>
            </a:r>
          </a:p>
        </p:txBody>
      </p:sp>
    </p:spTree>
    <p:extLst>
      <p:ext uri="{BB962C8B-B14F-4D97-AF65-F5344CB8AC3E}">
        <p14:creationId xmlns:p14="http://schemas.microsoft.com/office/powerpoint/2010/main" val="404194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arn(inVertic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barn(inVertical)">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arn(inVertical)">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barn(inVertical)">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DEA36-A17E-5C90-28E7-473D566DD3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F14F8AB-C89A-29BC-4FEA-CD311F26CB1B}"/>
              </a:ext>
            </a:extLst>
          </p:cNvPr>
          <p:cNvSpPr txBox="1"/>
          <p:nvPr/>
        </p:nvSpPr>
        <p:spPr>
          <a:xfrm>
            <a:off x="1149246" y="1539252"/>
            <a:ext cx="9893508" cy="3779496"/>
          </a:xfrm>
          <a:prstGeom prst="rect">
            <a:avLst/>
          </a:prstGeom>
          <a:noFill/>
        </p:spPr>
        <p:txBody>
          <a:bodyPr wrap="square" rtlCol="0">
            <a:spAutoFit/>
          </a:bodyPr>
          <a:lstStyle/>
          <a:p>
            <a:pPr algn="ctr">
              <a:lnSpc>
                <a:spcPct val="115000"/>
              </a:lnSpc>
              <a:spcAft>
                <a:spcPts val="800"/>
              </a:spcAft>
            </a:pPr>
            <a:r>
              <a:rPr lang="bn-BD" sz="3200" b="1" u="heavy" kern="100" dirty="0">
                <a:solidFill>
                  <a:srgbClr val="C00000"/>
                </a:solidFill>
                <a:latin typeface="NikoshBAN" panose="02000000000000000000" pitchFamily="2" charset="0"/>
                <a:ea typeface="Calibri" panose="020F0502020204030204" pitchFamily="34" charset="0"/>
                <a:cs typeface="NikoshBAN" panose="02000000000000000000" pitchFamily="2" charset="0"/>
              </a:rPr>
              <a:t>সঠিক স্থানে বিরামচিহ্ন বসিয়ে অনুচ্ছেদটি  আবার লেখ</a:t>
            </a:r>
            <a:r>
              <a:rPr lang="hi-IN" sz="3200" b="1" u="heavy" kern="100" dirty="0">
                <a:solidFill>
                  <a:srgbClr val="C00000"/>
                </a:solidFill>
                <a:latin typeface="NikoshBAN" panose="02000000000000000000" pitchFamily="2" charset="0"/>
                <a:ea typeface="Calibri" panose="020F0502020204030204" pitchFamily="34" charset="0"/>
                <a:cs typeface="NikoshBAN" panose="02000000000000000000" pitchFamily="2" charset="0"/>
              </a:rPr>
              <a:t>।</a:t>
            </a:r>
            <a:endParaRPr lang="en-US" sz="3200" kern="100" dirty="0">
              <a:latin typeface="NikoshBAN" panose="02000000000000000000" pitchFamily="2" charset="0"/>
              <a:ea typeface="Calibri" panose="020F0502020204030204" pitchFamily="34" charset="0"/>
              <a:cs typeface="NikoshBAN" panose="02000000000000000000" pitchFamily="2" charset="0"/>
            </a:endParaRPr>
          </a:p>
          <a:p>
            <a:pPr>
              <a:lnSpc>
                <a:spcPct val="115000"/>
              </a:lnSpc>
              <a:spcAft>
                <a:spcPts val="800"/>
              </a:spcAft>
            </a:pPr>
            <a:r>
              <a:rPr lang="en-US" sz="3200" kern="100" dirty="0">
                <a:latin typeface="NikoshBAN" panose="02000000000000000000" pitchFamily="2" charset="0"/>
                <a:ea typeface="Calibri" panose="020F0502020204030204" pitchFamily="34" charset="0"/>
                <a:cs typeface="NikoshBAN" panose="02000000000000000000" pitchFamily="2" charset="0"/>
              </a:rPr>
              <a:t>    </a:t>
            </a:r>
            <a:endParaRPr lang="bn-BD" sz="3200" kern="100" dirty="0">
              <a:latin typeface="NikoshBAN" panose="02000000000000000000" pitchFamily="2" charset="0"/>
              <a:ea typeface="Calibri" panose="020F0502020204030204" pitchFamily="34" charset="0"/>
              <a:cs typeface="NikoshBAN" panose="02000000000000000000" pitchFamily="2" charset="0"/>
            </a:endParaRPr>
          </a:p>
          <a:p>
            <a:pPr>
              <a:lnSpc>
                <a:spcPct val="115000"/>
              </a:lnSpc>
              <a:spcAft>
                <a:spcPts val="800"/>
              </a:spcAft>
            </a:pPr>
            <a:r>
              <a:rPr lang="en-US" sz="3200" kern="100" dirty="0">
                <a:latin typeface="NikoshBAN" panose="02000000000000000000" pitchFamily="2" charset="0"/>
                <a:ea typeface="Calibri" panose="020F0502020204030204" pitchFamily="34" charset="0"/>
                <a:cs typeface="NikoshBAN" panose="02000000000000000000" pitchFamily="2" charset="0"/>
              </a:rPr>
              <a:t>  </a:t>
            </a:r>
            <a:r>
              <a:rPr lang="bn-BD" sz="3200" kern="100" dirty="0">
                <a:latin typeface="NikoshBAN" panose="02000000000000000000" pitchFamily="2" charset="0"/>
                <a:ea typeface="Calibri" panose="020F0502020204030204" pitchFamily="34" charset="0"/>
                <a:cs typeface="NikoshBAN" panose="02000000000000000000" pitchFamily="2" charset="0"/>
              </a:rPr>
              <a:t>সুচবেঁধা শরীর ব্যথায় টনটন করে চিনচিন করে জ্বলতে থাকে গায়ে মাছি এসে বসে ঝাঁকে ঝাঁকে </a:t>
            </a:r>
            <a:r>
              <a:rPr lang="bn-BD" sz="3200" dirty="0">
                <a:latin typeface="NikoshBAN" panose="02000000000000000000" pitchFamily="2" charset="0"/>
                <a:cs typeface="NikoshBAN" panose="02000000000000000000" pitchFamily="2" charset="0"/>
              </a:rPr>
              <a:t>তাকে কে বাতাস করবে</a:t>
            </a:r>
            <a:endParaRPr lang="bn-BD" sz="3200" kern="100" dirty="0">
              <a:latin typeface="NikoshBAN" panose="02000000000000000000" pitchFamily="2" charset="0"/>
              <a:ea typeface="Calibri" panose="020F0502020204030204" pitchFamily="34" charset="0"/>
              <a:cs typeface="NikoshBAN" panose="02000000000000000000" pitchFamily="2" charset="0"/>
            </a:endParaRPr>
          </a:p>
          <a:p>
            <a:pPr>
              <a:lnSpc>
                <a:spcPct val="115000"/>
              </a:lnSpc>
              <a:spcAft>
                <a:spcPts val="800"/>
              </a:spcAft>
            </a:pPr>
            <a:r>
              <a:rPr lang="bn-BD" sz="3200" dirty="0">
                <a:latin typeface="NikoshBAN" panose="02000000000000000000" pitchFamily="2" charset="0"/>
                <a:cs typeface="NikoshBAN" panose="02000000000000000000" pitchFamily="2" charset="0"/>
              </a:rPr>
              <a:t>উত্তর : সুচবেঁধা শরীর ব্যথায় টনটন করে</a:t>
            </a:r>
            <a:r>
              <a:rPr lang="en-US" sz="3200" dirty="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চিনচিন করে জ্বলতে থাকে। গায়ে মাছি এসে বসে ঝাঁকে ঝাঁকে। তাকে কে বাতাস করবে?</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7109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A54264-C536-D372-8E65-E85E0C61FA5F}"/>
              </a:ext>
            </a:extLst>
          </p:cNvPr>
          <p:cNvSpPr txBox="1"/>
          <p:nvPr/>
        </p:nvSpPr>
        <p:spPr>
          <a:xfrm>
            <a:off x="2873115" y="2908091"/>
            <a:ext cx="6445770" cy="1754326"/>
          </a:xfrm>
          <a:prstGeom prst="rect">
            <a:avLst/>
          </a:prstGeom>
          <a:noFill/>
        </p:spPr>
        <p:txBody>
          <a:bodyPr wrap="square" rtlCol="0">
            <a:spAutoFit/>
          </a:bodyPr>
          <a:lstStyle/>
          <a:p>
            <a:pPr algn="ctr"/>
            <a:r>
              <a:rPr lang="bn-BD" sz="5400" b="1" dirty="0">
                <a:solidFill>
                  <a:srgbClr val="C00000"/>
                </a:solidFill>
                <a:latin typeface="NikoshBAN" panose="02000000000000000000" pitchFamily="2" charset="0"/>
                <a:cs typeface="NikoshBAN" panose="02000000000000000000" pitchFamily="2" charset="0"/>
              </a:rPr>
              <a:t>আজকের পাঠ থেকে ২টি প্রশ্ন তৈরি কর এবং উত্তর লিখ।</a:t>
            </a:r>
            <a:r>
              <a:rPr lang="bn-BD" b="1" dirty="0">
                <a:solidFill>
                  <a:srgbClr val="C00000"/>
                </a:solidFill>
              </a:rPr>
              <a:t> </a:t>
            </a:r>
            <a:endParaRPr lang="en-US" b="1" dirty="0">
              <a:solidFill>
                <a:srgbClr val="C00000"/>
              </a:solidFill>
            </a:endParaRPr>
          </a:p>
        </p:txBody>
      </p:sp>
    </p:spTree>
    <p:extLst>
      <p:ext uri="{BB962C8B-B14F-4D97-AF65-F5344CB8AC3E}">
        <p14:creationId xmlns:p14="http://schemas.microsoft.com/office/powerpoint/2010/main" val="949071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6">
            <a:extLst>
              <a:ext uri="{FF2B5EF4-FFF2-40B4-BE49-F238E27FC236}">
                <a16:creationId xmlns:a16="http://schemas.microsoft.com/office/drawing/2014/main" id="{A9564BB7-AFA6-26C5-D365-A5D475E2197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483" b="483"/>
          <a:stretch>
            <a:fillRect/>
          </a:stretch>
        </p:blipFill>
        <p:spPr>
          <a:xfrm>
            <a:off x="2462359" y="2288061"/>
            <a:ext cx="1608171" cy="1592329"/>
          </a:xfrm>
        </p:spPr>
      </p:pic>
      <p:sp>
        <p:nvSpPr>
          <p:cNvPr id="6" name="TextBox 5">
            <a:extLst>
              <a:ext uri="{FF2B5EF4-FFF2-40B4-BE49-F238E27FC236}">
                <a16:creationId xmlns:a16="http://schemas.microsoft.com/office/drawing/2014/main" id="{D55BFF41-3A1B-C040-E1E2-2D8C574057FF}"/>
              </a:ext>
            </a:extLst>
          </p:cNvPr>
          <p:cNvSpPr txBox="1"/>
          <p:nvPr/>
        </p:nvSpPr>
        <p:spPr>
          <a:xfrm>
            <a:off x="1595661" y="4100980"/>
            <a:ext cx="3552357" cy="1938992"/>
          </a:xfrm>
          <a:prstGeom prst="rect">
            <a:avLst/>
          </a:prstGeom>
          <a:noFill/>
        </p:spPr>
        <p:txBody>
          <a:bodyPr wrap="square">
            <a:spAutoFit/>
          </a:bodyPr>
          <a:lstStyle/>
          <a:p>
            <a:pPr algn="ctr"/>
            <a:r>
              <a:rPr lang="bn-BD" sz="2400" dirty="0">
                <a:latin typeface="NikoshBAN" panose="02000000000000000000" pitchFamily="2" charset="0"/>
                <a:cs typeface="NikoshBAN" panose="02000000000000000000" pitchFamily="2" charset="0"/>
              </a:rPr>
              <a:t>নিগার সুলতানা</a:t>
            </a:r>
          </a:p>
          <a:p>
            <a:pPr algn="ctr"/>
            <a:r>
              <a:rPr lang="bn-BD" sz="2400" dirty="0">
                <a:latin typeface="NikoshBAN" panose="02000000000000000000" pitchFamily="2" charset="0"/>
                <a:cs typeface="NikoshBAN" panose="02000000000000000000" pitchFamily="2" charset="0"/>
              </a:rPr>
              <a:t>সহকারী শিক্ষক</a:t>
            </a:r>
          </a:p>
          <a:p>
            <a:pPr algn="ctr"/>
            <a:r>
              <a:rPr lang="bn-BD" sz="2400" dirty="0">
                <a:latin typeface="NikoshBAN" panose="02000000000000000000" pitchFamily="2" charset="0"/>
                <a:cs typeface="NikoshBAN" panose="02000000000000000000" pitchFamily="2" charset="0"/>
              </a:rPr>
              <a:t>ঝিলটুলী সরকারি প্রাথমিক বিদ্যালয়</a:t>
            </a:r>
          </a:p>
          <a:p>
            <a:pPr algn="ctr"/>
            <a:r>
              <a:rPr lang="bn-BD" sz="2400" dirty="0">
                <a:latin typeface="NikoshBAN" panose="02000000000000000000" pitchFamily="2" charset="0"/>
                <a:cs typeface="NikoshBAN" panose="02000000000000000000" pitchFamily="2" charset="0"/>
              </a:rPr>
              <a:t>ফরিদপুর সদর- ফরিদপুর। </a:t>
            </a:r>
          </a:p>
          <a:p>
            <a:pPr algn="ctr"/>
            <a:r>
              <a:rPr lang="bn-BD" sz="2400" dirty="0">
                <a:latin typeface="Times New Roman" panose="02020603050405020304" pitchFamily="18" charset="0"/>
                <a:cs typeface="Times New Roman" panose="02020603050405020304" pitchFamily="18" charset="0"/>
                <a:hlinkClick r:id="rId3"/>
              </a:rPr>
              <a:t>nigar.dipty@gmail.com</a:t>
            </a:r>
            <a:r>
              <a:rPr lang="bn-BD" sz="2400" dirty="0">
                <a:latin typeface="Times New Roman" panose="02020603050405020304" pitchFamily="18" charset="0"/>
                <a:cs typeface="Times New Roman" panose="02020603050405020304" pitchFamily="18" charset="0"/>
              </a:rPr>
              <a:t>  </a:t>
            </a:r>
            <a:endParaRPr lang="en-US" sz="2000" dirty="0" err="1">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997B375-C226-B311-F99E-B9F5F406BAFD}"/>
              </a:ext>
            </a:extLst>
          </p:cNvPr>
          <p:cNvSpPr txBox="1"/>
          <p:nvPr/>
        </p:nvSpPr>
        <p:spPr>
          <a:xfrm>
            <a:off x="6540210" y="4285646"/>
            <a:ext cx="5148016" cy="1569660"/>
          </a:xfrm>
          <a:prstGeom prst="rect">
            <a:avLst/>
          </a:prstGeom>
          <a:noFill/>
        </p:spPr>
        <p:txBody>
          <a:bodyPr wrap="square" rtlCol="0">
            <a:spAutoFit/>
          </a:bodyPr>
          <a:lstStyle/>
          <a:p>
            <a:pPr algn="ctr"/>
            <a:r>
              <a:rPr lang="bn-IN" sz="2400" dirty="0">
                <a:latin typeface="NikoshBAN" panose="02000000000000000000" pitchFamily="2" charset="0"/>
                <a:cs typeface="NikoshBAN" panose="02000000000000000000" pitchFamily="2" charset="0"/>
              </a:rPr>
              <a:t>শ্রেণিঃ </a:t>
            </a:r>
            <a:r>
              <a:rPr lang="bn-BD" sz="2400" dirty="0">
                <a:latin typeface="NikoshBAN" panose="02000000000000000000" pitchFamily="2" charset="0"/>
                <a:cs typeface="NikoshBAN" panose="02000000000000000000" pitchFamily="2" charset="0"/>
              </a:rPr>
              <a:t>৪র্থ </a:t>
            </a:r>
            <a:endParaRPr lang="bn-IN" sz="2400" dirty="0">
              <a:latin typeface="NikoshBAN" panose="02000000000000000000" pitchFamily="2" charset="0"/>
              <a:cs typeface="NikoshBAN" panose="02000000000000000000" pitchFamily="2" charset="0"/>
            </a:endParaRPr>
          </a:p>
          <a:p>
            <a:pPr algn="ctr"/>
            <a:r>
              <a:rPr lang="bn-IN" sz="2400" dirty="0">
                <a:latin typeface="NikoshBAN" panose="02000000000000000000" pitchFamily="2" charset="0"/>
                <a:cs typeface="NikoshBAN" panose="02000000000000000000" pitchFamily="2" charset="0"/>
              </a:rPr>
              <a:t>বিষয়ঃ বাংলা</a:t>
            </a:r>
          </a:p>
          <a:p>
            <a:pPr algn="ctr"/>
            <a:r>
              <a:rPr lang="bn-IN" sz="2400" dirty="0">
                <a:latin typeface="NikoshBAN" panose="02000000000000000000" pitchFamily="2" charset="0"/>
                <a:cs typeface="NikoshBAN" panose="02000000000000000000" pitchFamily="2" charset="0"/>
              </a:rPr>
              <a:t>পাঠ শিরোনামঃ </a:t>
            </a:r>
            <a:r>
              <a:rPr lang="bn-BD" sz="2400" dirty="0">
                <a:latin typeface="NikoshBAN" panose="02000000000000000000" pitchFamily="2" charset="0"/>
                <a:cs typeface="NikoshBAN" panose="02000000000000000000" pitchFamily="2" charset="0"/>
              </a:rPr>
              <a:t>ময়নামতি </a:t>
            </a:r>
          </a:p>
          <a:p>
            <a:pPr algn="ctr"/>
            <a:r>
              <a:rPr lang="bn-IN" sz="2400" dirty="0">
                <a:latin typeface="NikoshBAN" panose="02000000000000000000" pitchFamily="2" charset="0"/>
                <a:cs typeface="NikoshBAN" panose="02000000000000000000" pitchFamily="2" charset="0"/>
              </a:rPr>
              <a:t>পাঠ্যাংশঃ </a:t>
            </a:r>
            <a:r>
              <a:rPr lang="bn-BD" sz="2400" dirty="0">
                <a:latin typeface="NikoshBAN" panose="02000000000000000000" pitchFamily="2" charset="0"/>
                <a:cs typeface="NikoshBAN" panose="02000000000000000000" pitchFamily="2" charset="0"/>
              </a:rPr>
              <a:t>ময়নামতি এলাকায়</a:t>
            </a:r>
            <a:r>
              <a:rPr lang="en-US" sz="2400" dirty="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টেরাকোটা বলে। </a:t>
            </a:r>
            <a:endParaRPr lang="as-IN" sz="2400" dirty="0">
              <a:latin typeface="NikoshBAN" panose="02000000000000000000" pitchFamily="2" charset="0"/>
              <a:cs typeface="NikoshBAN" panose="02000000000000000000" pitchFamily="2" charset="0"/>
            </a:endParaRPr>
          </a:p>
        </p:txBody>
      </p:sp>
      <p:pic>
        <p:nvPicPr>
          <p:cNvPr id="11" name="Picture Placeholder 10">
            <a:extLst>
              <a:ext uri="{FF2B5EF4-FFF2-40B4-BE49-F238E27FC236}">
                <a16:creationId xmlns:a16="http://schemas.microsoft.com/office/drawing/2014/main" id="{68792016-2C77-DB91-E7E1-4AEBDD331B88}"/>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3952" b="13952"/>
          <a:stretch>
            <a:fillRect/>
          </a:stretch>
        </p:blipFill>
        <p:spPr>
          <a:xfrm>
            <a:off x="8121472" y="2161988"/>
            <a:ext cx="1985492" cy="1938992"/>
          </a:xfrm>
        </p:spPr>
      </p:pic>
    </p:spTree>
    <p:extLst>
      <p:ext uri="{BB962C8B-B14F-4D97-AF65-F5344CB8AC3E}">
        <p14:creationId xmlns:p14="http://schemas.microsoft.com/office/powerpoint/2010/main" val="1126099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D87CDC-2F05-C592-AD4E-F29B4FCD06D0}"/>
              </a:ext>
            </a:extLst>
          </p:cNvPr>
          <p:cNvSpPr txBox="1"/>
          <p:nvPr/>
        </p:nvSpPr>
        <p:spPr>
          <a:xfrm>
            <a:off x="3367790" y="2767280"/>
            <a:ext cx="5456419" cy="1323439"/>
          </a:xfrm>
          <a:prstGeom prst="rect">
            <a:avLst/>
          </a:prstGeom>
          <a:noFill/>
        </p:spPr>
        <p:txBody>
          <a:bodyPr wrap="square" rtlCol="0">
            <a:spAutoFit/>
          </a:bodyPr>
          <a:lstStyle/>
          <a:p>
            <a:pPr algn="ctr"/>
            <a:r>
              <a:rPr lang="bn-BD" sz="4000" dirty="0">
                <a:solidFill>
                  <a:srgbClr val="C00000"/>
                </a:solidFill>
                <a:latin typeface="NikoshBAN" panose="02000000000000000000" pitchFamily="2" charset="0"/>
                <a:cs typeface="NikoshBAN" panose="02000000000000000000" pitchFamily="2" charset="0"/>
              </a:rPr>
              <a:t>ত্ব, দ্ধ, ঞ্চ, ন্দ, জ্ঞ,ন্ত, ম্ব – এই যুক্তবর্ণগুলো দিয়ে শব্দ তৈরি কর।   </a:t>
            </a:r>
            <a:endParaRPr lang="en-US" sz="4000"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8857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F51B29-6808-1A26-A2E8-881E3B437576}"/>
              </a:ext>
            </a:extLst>
          </p:cNvPr>
          <p:cNvSpPr txBox="1"/>
          <p:nvPr/>
        </p:nvSpPr>
        <p:spPr>
          <a:xfrm>
            <a:off x="1094781" y="1594454"/>
            <a:ext cx="9083040" cy="5016758"/>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১</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ময়নামতি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এলাকায়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রাজার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শাসন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কথা</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যায়</a:t>
            </a:r>
            <a:r>
              <a:rPr lang="en-US" sz="3200" dirty="0">
                <a:latin typeface="NikoshBAN" panose="02000000000000000000" pitchFamily="2" charset="0"/>
                <a:cs typeface="NikoshBAN" panose="02000000000000000000" pitchFamily="2" charset="0"/>
              </a:rPr>
              <a:t>?</a:t>
            </a:r>
          </a:p>
          <a:p>
            <a:r>
              <a:rPr lang="en-US" sz="3200" dirty="0">
                <a:latin typeface="NikoshBAN" panose="02000000000000000000" pitchFamily="2" charset="0"/>
                <a:cs typeface="NikoshBAN" panose="02000000000000000000" pitchFamily="2" charset="0"/>
              </a:rPr>
              <a:t>ক ১০ </a:t>
            </a:r>
            <a:r>
              <a:rPr lang="en-US" sz="3200" dirty="0" err="1">
                <a:latin typeface="NikoshBAN" panose="02000000000000000000" pitchFamily="2" charset="0"/>
                <a:cs typeface="NikoshBAN" panose="02000000000000000000" pitchFamily="2" charset="0"/>
              </a:rPr>
              <a:t>জন</a:t>
            </a:r>
            <a:r>
              <a:rPr lang="en-US" sz="3200" dirty="0">
                <a:latin typeface="NikoshBAN" panose="02000000000000000000" pitchFamily="2" charset="0"/>
                <a:cs typeface="NikoshBAN" panose="02000000000000000000" pitchFamily="2" charset="0"/>
              </a:rPr>
              <a:t>             খ ২০ </a:t>
            </a:r>
            <a:r>
              <a:rPr lang="en-US" sz="3200" dirty="0" err="1">
                <a:latin typeface="NikoshBAN" panose="02000000000000000000" pitchFamily="2" charset="0"/>
                <a:cs typeface="NikoshBAN" panose="02000000000000000000" pitchFamily="2" charset="0"/>
              </a:rPr>
              <a:t>জন</a:t>
            </a:r>
            <a:r>
              <a:rPr lang="en-US" sz="3200" dirty="0">
                <a:latin typeface="NikoshBAN" panose="02000000000000000000" pitchFamily="2" charset="0"/>
                <a:cs typeface="NikoshBAN" panose="02000000000000000000" pitchFamily="2" charset="0"/>
              </a:rPr>
              <a:t>           গ ৩০ </a:t>
            </a:r>
            <a:r>
              <a:rPr lang="en-US" sz="3200" dirty="0" err="1">
                <a:latin typeface="NikoshBAN" panose="02000000000000000000" pitchFamily="2" charset="0"/>
                <a:cs typeface="NikoshBAN" panose="02000000000000000000" pitchFamily="2" charset="0"/>
              </a:rPr>
              <a:t>জন</a:t>
            </a:r>
            <a:r>
              <a:rPr lang="en-US" sz="3200" dirty="0">
                <a:latin typeface="NikoshBAN" panose="02000000000000000000" pitchFamily="2" charset="0"/>
                <a:cs typeface="NikoshBAN" panose="02000000000000000000" pitchFamily="2" charset="0"/>
              </a:rPr>
              <a:t>            ঘ ৪০ </a:t>
            </a:r>
            <a:r>
              <a:rPr lang="en-US" sz="3200" dirty="0" err="1">
                <a:latin typeface="NikoshBAN" panose="02000000000000000000" pitchFamily="2" charset="0"/>
                <a:cs typeface="NikoshBAN" panose="02000000000000000000" pitchFamily="2" charset="0"/>
              </a:rPr>
              <a:t>জন</a:t>
            </a:r>
            <a:endParaRPr lang="en-US" sz="3200" dirty="0">
              <a:latin typeface="NikoshBAN" panose="02000000000000000000" pitchFamily="2" charset="0"/>
              <a:cs typeface="NikoshBAN" panose="02000000000000000000" pitchFamily="2" charset="0"/>
            </a:endParaRPr>
          </a:p>
          <a:p>
            <a:r>
              <a:rPr lang="bn-BD" sz="3200" dirty="0">
                <a:latin typeface="NikoshBAN" panose="02000000000000000000" pitchFamily="2" charset="0"/>
                <a:cs typeface="NikoshBAN" panose="02000000000000000000" pitchFamily="2" charset="0"/>
              </a:rPr>
              <a:t>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বৌদ্ধদের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ধর্মচর্চা</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জ্ঞানচর্চার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কেন্দ্রকে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হয়</a:t>
            </a:r>
            <a:r>
              <a:rPr lang="en-US" sz="3200" dirty="0">
                <a:latin typeface="NikoshBAN" panose="02000000000000000000" pitchFamily="2" charset="0"/>
                <a:cs typeface="NikoshBAN" panose="02000000000000000000" pitchFamily="2" charset="0"/>
              </a:rPr>
              <a:t>?</a:t>
            </a:r>
          </a:p>
          <a:p>
            <a:r>
              <a:rPr lang="en-US" sz="3200" dirty="0">
                <a:latin typeface="NikoshBAN" panose="02000000000000000000" pitchFamily="2" charset="0"/>
                <a:cs typeface="NikoshBAN" panose="02000000000000000000" pitchFamily="2" charset="0"/>
              </a:rPr>
              <a:t>ক </a:t>
            </a:r>
            <a:r>
              <a:rPr lang="en-US" sz="3200" dirty="0" err="1">
                <a:latin typeface="NikoshBAN" panose="02000000000000000000" pitchFamily="2" charset="0"/>
                <a:cs typeface="NikoshBAN" panose="02000000000000000000" pitchFamily="2" charset="0"/>
              </a:rPr>
              <a:t>বিদ্যালয়</a:t>
            </a:r>
            <a:r>
              <a:rPr lang="en-US" sz="3200" dirty="0">
                <a:latin typeface="NikoshBAN" panose="02000000000000000000" pitchFamily="2" charset="0"/>
                <a:cs typeface="NikoshBAN" panose="02000000000000000000" pitchFamily="2" charset="0"/>
              </a:rPr>
              <a:t>              খ </a:t>
            </a:r>
            <a:r>
              <a:rPr lang="en-US" sz="3200" dirty="0" err="1">
                <a:latin typeface="NikoshBAN" panose="02000000000000000000" pitchFamily="2" charset="0"/>
                <a:cs typeface="NikoshBAN" panose="02000000000000000000" pitchFamily="2" charset="0"/>
              </a:rPr>
              <a:t>মন্দির</a:t>
            </a:r>
            <a:r>
              <a:rPr lang="en-US" sz="3200" dirty="0">
                <a:latin typeface="NikoshBAN" panose="02000000000000000000" pitchFamily="2" charset="0"/>
                <a:cs typeface="NikoshBAN" panose="02000000000000000000" pitchFamily="2" charset="0"/>
              </a:rPr>
              <a:t>             গ </a:t>
            </a:r>
            <a:r>
              <a:rPr lang="en-US" sz="3200" dirty="0" err="1">
                <a:latin typeface="NikoshBAN" panose="02000000000000000000" pitchFamily="2" charset="0"/>
                <a:cs typeface="NikoshBAN" panose="02000000000000000000" pitchFamily="2" charset="0"/>
              </a:rPr>
              <a:t>বিহার</a:t>
            </a:r>
            <a:r>
              <a:rPr lang="en-US" sz="3200" dirty="0">
                <a:latin typeface="NikoshBAN" panose="02000000000000000000" pitchFamily="2" charset="0"/>
                <a:cs typeface="NikoshBAN" panose="02000000000000000000" pitchFamily="2" charset="0"/>
              </a:rPr>
              <a:t>              ঘ </a:t>
            </a:r>
            <a:r>
              <a:rPr lang="en-US" sz="3200" dirty="0" err="1">
                <a:latin typeface="NikoshBAN" panose="02000000000000000000" pitchFamily="2" charset="0"/>
                <a:cs typeface="NikoshBAN" panose="02000000000000000000" pitchFamily="2" charset="0"/>
              </a:rPr>
              <a:t>গির্জা</a:t>
            </a:r>
            <a:endParaRPr lang="en-US" sz="3200" dirty="0">
              <a:latin typeface="NikoshBAN" panose="02000000000000000000" pitchFamily="2" charset="0"/>
              <a:cs typeface="NikoshBAN" panose="02000000000000000000" pitchFamily="2" charset="0"/>
            </a:endParaRPr>
          </a:p>
          <a:p>
            <a:r>
              <a:rPr lang="bn-BD" sz="3200" dirty="0">
                <a:latin typeface="NikoshBAN" panose="02000000000000000000" pitchFamily="2" charset="0"/>
                <a:cs typeface="NikoshBAN" panose="02000000000000000000" pitchFamily="2" charset="0"/>
              </a:rPr>
              <a:t>৩</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ময়নামতির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সবচেয়ে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গুরুত্বপূর্ণ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বিহারের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a:t>
            </a:r>
          </a:p>
          <a:p>
            <a:r>
              <a:rPr lang="en-US" sz="3200" dirty="0">
                <a:latin typeface="NikoshBAN" panose="02000000000000000000" pitchFamily="2" charset="0"/>
                <a:cs typeface="NikoshBAN" panose="02000000000000000000" pitchFamily="2" charset="0"/>
              </a:rPr>
              <a:t>ক </a:t>
            </a:r>
            <a:r>
              <a:rPr lang="en-US" sz="3200" dirty="0" err="1">
                <a:latin typeface="NikoshBAN" panose="02000000000000000000" pitchFamily="2" charset="0"/>
                <a:cs typeface="NikoshBAN" panose="02000000000000000000" pitchFamily="2" charset="0"/>
              </a:rPr>
              <a:t>আনন্দ</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বিহার</a:t>
            </a:r>
            <a:r>
              <a:rPr lang="en-US" sz="3200" dirty="0">
                <a:latin typeface="NikoshBAN" panose="02000000000000000000" pitchFamily="2" charset="0"/>
                <a:cs typeface="NikoshBAN" panose="02000000000000000000" pitchFamily="2" charset="0"/>
              </a:rPr>
              <a:t>            খ </a:t>
            </a:r>
            <a:r>
              <a:rPr lang="en-US" sz="3200" dirty="0" err="1">
                <a:latin typeface="NikoshBAN" panose="02000000000000000000" pitchFamily="2" charset="0"/>
                <a:cs typeface="NikoshBAN" panose="02000000000000000000" pitchFamily="2" charset="0"/>
              </a:rPr>
              <a:t>কৌটিল্য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মুড়া</a:t>
            </a:r>
            <a:r>
              <a:rPr lang="en-US" sz="3200" dirty="0">
                <a:latin typeface="NikoshBAN" panose="02000000000000000000" pitchFamily="2" charset="0"/>
                <a:cs typeface="NikoshBAN" panose="02000000000000000000" pitchFamily="2" charset="0"/>
              </a:rPr>
              <a:t>             </a:t>
            </a:r>
            <a:endParaRPr lang="bn-BD" sz="3200" dirty="0">
              <a:latin typeface="NikoshBAN" panose="02000000000000000000" pitchFamily="2" charset="0"/>
              <a:cs typeface="NikoshBAN" panose="02000000000000000000" pitchFamily="2" charset="0"/>
            </a:endParaRPr>
          </a:p>
          <a:p>
            <a:r>
              <a:rPr lang="en-US" sz="3200" dirty="0">
                <a:latin typeface="NikoshBAN" panose="02000000000000000000" pitchFamily="2" charset="0"/>
                <a:cs typeface="NikoshBAN" panose="02000000000000000000" pitchFamily="2" charset="0"/>
              </a:rPr>
              <a:t>গ </a:t>
            </a:r>
            <a:r>
              <a:rPr lang="en-US" sz="3200" dirty="0" err="1">
                <a:latin typeface="NikoshBAN" panose="02000000000000000000" pitchFamily="2" charset="0"/>
                <a:cs typeface="NikoshBAN" panose="02000000000000000000" pitchFamily="2" charset="0"/>
              </a:rPr>
              <a:t>রূপবান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মুড়া</a:t>
            </a:r>
            <a:r>
              <a:rPr lang="en-US" sz="3200" dirty="0">
                <a:latin typeface="NikoshBAN" panose="02000000000000000000" pitchFamily="2" charset="0"/>
                <a:cs typeface="NikoshBAN" panose="02000000000000000000" pitchFamily="2" charset="0"/>
              </a:rPr>
              <a:t>           ঘ </a:t>
            </a:r>
            <a:r>
              <a:rPr lang="en-US" sz="3200" dirty="0" err="1">
                <a:latin typeface="NikoshBAN" panose="02000000000000000000" pitchFamily="2" charset="0"/>
                <a:cs typeface="NikoshBAN" panose="02000000000000000000" pitchFamily="2" charset="0"/>
              </a:rPr>
              <a:t>শালবন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বিহার</a:t>
            </a:r>
            <a:endParaRPr lang="en-US" sz="3200" dirty="0">
              <a:latin typeface="NikoshBAN" panose="02000000000000000000" pitchFamily="2" charset="0"/>
              <a:cs typeface="NikoshBAN" panose="02000000000000000000" pitchFamily="2" charset="0"/>
            </a:endParaRPr>
          </a:p>
          <a:p>
            <a:r>
              <a:rPr lang="bn-BD" sz="3200" dirty="0">
                <a:latin typeface="NikoshBAN" panose="02000000000000000000" pitchFamily="2" charset="0"/>
                <a:cs typeface="NikoshBAN" panose="02000000000000000000" pitchFamily="2" charset="0"/>
              </a:rPr>
              <a:t>৪</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শালবন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বিহার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বছরের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পুরানো</a:t>
            </a:r>
            <a:r>
              <a:rPr lang="en-US" sz="3200" dirty="0">
                <a:latin typeface="NikoshBAN" panose="02000000000000000000" pitchFamily="2" charset="0"/>
                <a:cs typeface="NikoshBAN" panose="02000000000000000000" pitchFamily="2" charset="0"/>
              </a:rPr>
              <a:t>?</a:t>
            </a:r>
          </a:p>
          <a:p>
            <a:r>
              <a:rPr lang="en-US" sz="3200" dirty="0">
                <a:latin typeface="NikoshBAN" panose="02000000000000000000" pitchFamily="2" charset="0"/>
                <a:cs typeface="NikoshBAN" panose="02000000000000000000" pitchFamily="2" charset="0"/>
              </a:rPr>
              <a:t>ক </a:t>
            </a:r>
            <a:r>
              <a:rPr lang="en-US" sz="3200" dirty="0" err="1">
                <a:latin typeface="NikoshBAN" panose="02000000000000000000" pitchFamily="2" charset="0"/>
                <a:cs typeface="NikoshBAN" panose="02000000000000000000" pitchFamily="2" charset="0"/>
              </a:rPr>
              <a:t>প্রায়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পাঁচশত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বছর</a:t>
            </a:r>
            <a:r>
              <a:rPr lang="en-US" sz="3200" dirty="0">
                <a:latin typeface="NikoshBAN" panose="02000000000000000000" pitchFamily="2" charset="0"/>
                <a:cs typeface="NikoshBAN" panose="02000000000000000000" pitchFamily="2" charset="0"/>
              </a:rPr>
              <a:t>              খ </a:t>
            </a:r>
            <a:r>
              <a:rPr lang="en-US" sz="3200" dirty="0" err="1">
                <a:latin typeface="NikoshBAN" panose="02000000000000000000" pitchFamily="2" charset="0"/>
                <a:cs typeface="NikoshBAN" panose="02000000000000000000" pitchFamily="2" charset="0"/>
              </a:rPr>
              <a:t>প্রায়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হাজার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বছর</a:t>
            </a:r>
            <a:endParaRPr lang="en-US" sz="3200" dirty="0">
              <a:latin typeface="NikoshBAN" panose="02000000000000000000" pitchFamily="2" charset="0"/>
              <a:cs typeface="NikoshBAN" panose="02000000000000000000" pitchFamily="2" charset="0"/>
            </a:endParaRPr>
          </a:p>
          <a:p>
            <a:r>
              <a:rPr lang="en-US" sz="3200" dirty="0">
                <a:latin typeface="NikoshBAN" panose="02000000000000000000" pitchFamily="2" charset="0"/>
                <a:cs typeface="NikoshBAN" panose="02000000000000000000" pitchFamily="2" charset="0"/>
              </a:rPr>
              <a:t>গ </a:t>
            </a:r>
            <a:r>
              <a:rPr lang="en-US" sz="3200" dirty="0" err="1">
                <a:latin typeface="NikoshBAN" panose="02000000000000000000" pitchFamily="2" charset="0"/>
                <a:cs typeface="NikoshBAN" panose="02000000000000000000" pitchFamily="2" charset="0"/>
              </a:rPr>
              <a:t>প্রায়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দেড়</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হাজার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বছর</a:t>
            </a:r>
            <a:r>
              <a:rPr lang="en-US" sz="3200" dirty="0">
                <a:latin typeface="NikoshBAN" panose="02000000000000000000" pitchFamily="2" charset="0"/>
                <a:cs typeface="NikoshBAN" panose="02000000000000000000" pitchFamily="2" charset="0"/>
              </a:rPr>
              <a:t>           ঘ </a:t>
            </a:r>
            <a:r>
              <a:rPr lang="en-US" sz="3200" dirty="0" err="1">
                <a:latin typeface="NikoshBAN" panose="02000000000000000000" pitchFamily="2" charset="0"/>
                <a:cs typeface="NikoshBAN" panose="02000000000000000000" pitchFamily="2" charset="0"/>
              </a:rPr>
              <a:t>প্রায়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হাজার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বছর</a:t>
            </a:r>
            <a:endParaRPr lang="en-US" sz="32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A58361D0-F79E-829C-9D80-1561A7B75CB7}"/>
              </a:ext>
            </a:extLst>
          </p:cNvPr>
          <p:cNvSpPr txBox="1"/>
          <p:nvPr/>
        </p:nvSpPr>
        <p:spPr>
          <a:xfrm>
            <a:off x="5636301" y="1762984"/>
            <a:ext cx="716280" cy="1200329"/>
          </a:xfrm>
          <a:prstGeom prst="rect">
            <a:avLst/>
          </a:prstGeom>
          <a:noFill/>
        </p:spPr>
        <p:txBody>
          <a:bodyPr wrap="square" rtlCol="0">
            <a:spAutoFit/>
          </a:bodyPr>
          <a:lstStyle/>
          <a:p>
            <a:r>
              <a:rPr lang="bn-BD" sz="7200" dirty="0">
                <a:solidFill>
                  <a:srgbClr val="C00000"/>
                </a:solidFill>
              </a:rPr>
              <a:t>√</a:t>
            </a:r>
            <a:endParaRPr lang="en-US" sz="7200" dirty="0">
              <a:solidFill>
                <a:srgbClr val="C00000"/>
              </a:solidFill>
            </a:endParaRPr>
          </a:p>
        </p:txBody>
      </p:sp>
      <p:sp>
        <p:nvSpPr>
          <p:cNvPr id="4" name="TextBox 3">
            <a:extLst>
              <a:ext uri="{FF2B5EF4-FFF2-40B4-BE49-F238E27FC236}">
                <a16:creationId xmlns:a16="http://schemas.microsoft.com/office/drawing/2014/main" id="{F67B2314-5C1D-BD0A-1B4A-9AE2391208F5}"/>
              </a:ext>
            </a:extLst>
          </p:cNvPr>
          <p:cNvSpPr txBox="1"/>
          <p:nvPr/>
        </p:nvSpPr>
        <p:spPr>
          <a:xfrm>
            <a:off x="5994441" y="2808323"/>
            <a:ext cx="716280" cy="1200329"/>
          </a:xfrm>
          <a:prstGeom prst="rect">
            <a:avLst/>
          </a:prstGeom>
          <a:noFill/>
        </p:spPr>
        <p:txBody>
          <a:bodyPr wrap="square" rtlCol="0">
            <a:spAutoFit/>
          </a:bodyPr>
          <a:lstStyle/>
          <a:p>
            <a:r>
              <a:rPr lang="bn-BD" sz="7200" dirty="0">
                <a:solidFill>
                  <a:srgbClr val="C00000"/>
                </a:solidFill>
              </a:rPr>
              <a:t>√</a:t>
            </a:r>
            <a:endParaRPr lang="en-US" sz="7200" dirty="0">
              <a:solidFill>
                <a:srgbClr val="C00000"/>
              </a:solidFill>
            </a:endParaRPr>
          </a:p>
        </p:txBody>
      </p:sp>
      <p:sp>
        <p:nvSpPr>
          <p:cNvPr id="5" name="TextBox 4">
            <a:extLst>
              <a:ext uri="{FF2B5EF4-FFF2-40B4-BE49-F238E27FC236}">
                <a16:creationId xmlns:a16="http://schemas.microsoft.com/office/drawing/2014/main" id="{392502CD-022A-F4E1-79B5-30124A8A6C49}"/>
              </a:ext>
            </a:extLst>
          </p:cNvPr>
          <p:cNvSpPr txBox="1"/>
          <p:nvPr/>
        </p:nvSpPr>
        <p:spPr>
          <a:xfrm>
            <a:off x="3700821" y="4102833"/>
            <a:ext cx="716280" cy="1200329"/>
          </a:xfrm>
          <a:prstGeom prst="rect">
            <a:avLst/>
          </a:prstGeom>
          <a:noFill/>
        </p:spPr>
        <p:txBody>
          <a:bodyPr wrap="square" rtlCol="0">
            <a:spAutoFit/>
          </a:bodyPr>
          <a:lstStyle/>
          <a:p>
            <a:r>
              <a:rPr lang="bn-BD" sz="7200" dirty="0">
                <a:solidFill>
                  <a:srgbClr val="C00000"/>
                </a:solidFill>
              </a:rPr>
              <a:t>√</a:t>
            </a:r>
            <a:endParaRPr lang="en-US" sz="7200" dirty="0">
              <a:solidFill>
                <a:srgbClr val="C00000"/>
              </a:solidFill>
            </a:endParaRPr>
          </a:p>
        </p:txBody>
      </p:sp>
      <p:sp>
        <p:nvSpPr>
          <p:cNvPr id="6" name="TextBox 5">
            <a:extLst>
              <a:ext uri="{FF2B5EF4-FFF2-40B4-BE49-F238E27FC236}">
                <a16:creationId xmlns:a16="http://schemas.microsoft.com/office/drawing/2014/main" id="{7766B8EA-9E13-9698-D7AD-3A89324918E9}"/>
              </a:ext>
            </a:extLst>
          </p:cNvPr>
          <p:cNvSpPr txBox="1"/>
          <p:nvPr/>
        </p:nvSpPr>
        <p:spPr>
          <a:xfrm>
            <a:off x="942381" y="5550633"/>
            <a:ext cx="640080" cy="1200329"/>
          </a:xfrm>
          <a:prstGeom prst="rect">
            <a:avLst/>
          </a:prstGeom>
          <a:noFill/>
        </p:spPr>
        <p:txBody>
          <a:bodyPr wrap="square" rtlCol="0">
            <a:spAutoFit/>
          </a:bodyPr>
          <a:lstStyle/>
          <a:p>
            <a:r>
              <a:rPr lang="bn-BD" sz="7200" dirty="0">
                <a:solidFill>
                  <a:srgbClr val="C00000"/>
                </a:solidFill>
              </a:rPr>
              <a:t>√</a:t>
            </a:r>
            <a:endParaRPr lang="en-US" sz="7200" dirty="0">
              <a:solidFill>
                <a:srgbClr val="C00000"/>
              </a:solidFill>
            </a:endParaRPr>
          </a:p>
        </p:txBody>
      </p:sp>
    </p:spTree>
    <p:extLst>
      <p:ext uri="{BB962C8B-B14F-4D97-AF65-F5344CB8AC3E}">
        <p14:creationId xmlns:p14="http://schemas.microsoft.com/office/powerpoint/2010/main" val="11076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AA06CA-A5CA-4D3B-4991-8020D2CA2D33}"/>
              </a:ext>
            </a:extLst>
          </p:cNvPr>
          <p:cNvSpPr txBox="1"/>
          <p:nvPr/>
        </p:nvSpPr>
        <p:spPr>
          <a:xfrm>
            <a:off x="1978702" y="2713219"/>
            <a:ext cx="8559383" cy="1938992"/>
          </a:xfrm>
          <a:prstGeom prst="rect">
            <a:avLst/>
          </a:prstGeom>
          <a:noFill/>
        </p:spPr>
        <p:txBody>
          <a:bodyPr wrap="square" rtlCol="0">
            <a:spAutoFit/>
          </a:bodyPr>
          <a:lstStyle/>
          <a:p>
            <a:pPr marL="571500" indent="-571500" algn="ctr">
              <a:buFont typeface="Wingdings" panose="05000000000000000000" pitchFamily="2" charset="2"/>
              <a:buChar char="Ø"/>
            </a:pPr>
            <a:r>
              <a:rPr lang="en-US" sz="4000" b="1" dirty="0" err="1">
                <a:solidFill>
                  <a:srgbClr val="C00000"/>
                </a:solidFill>
                <a:latin typeface="NikoshBAN" panose="02000000000000000000" pitchFamily="2" charset="0"/>
                <a:cs typeface="NikoshBAN" panose="02000000000000000000" pitchFamily="2" charset="0"/>
              </a:rPr>
              <a:t>ময়নামতির</a:t>
            </a:r>
            <a:r>
              <a:rPr lang="en-US" sz="4000" b="1" dirty="0">
                <a:solidFill>
                  <a:srgbClr val="C00000"/>
                </a:solidFill>
                <a:latin typeface="NikoshBAN" panose="02000000000000000000" pitchFamily="2" charset="0"/>
                <a:cs typeface="NikoshBAN" panose="02000000000000000000" pitchFamily="2" charset="0"/>
              </a:rPr>
              <a:t> </a:t>
            </a:r>
            <a:r>
              <a:rPr lang="en-US" sz="4000" b="1" dirty="0" err="1">
                <a:solidFill>
                  <a:srgbClr val="C00000"/>
                </a:solidFill>
                <a:latin typeface="NikoshBAN" panose="02000000000000000000" pitchFamily="2" charset="0"/>
                <a:cs typeface="NikoshBAN" panose="02000000000000000000" pitchFamily="2" charset="0"/>
              </a:rPr>
              <a:t>বিহারগুলো</a:t>
            </a:r>
            <a:r>
              <a:rPr lang="en-US" sz="4000" b="1" dirty="0">
                <a:solidFill>
                  <a:srgbClr val="C00000"/>
                </a:solidFill>
                <a:latin typeface="NikoshBAN" panose="02000000000000000000" pitchFamily="2" charset="0"/>
                <a:cs typeface="NikoshBAN" panose="02000000000000000000" pitchFamily="2" charset="0"/>
              </a:rPr>
              <a:t> </a:t>
            </a:r>
            <a:r>
              <a:rPr lang="en-US" sz="4000" b="1" dirty="0" err="1">
                <a:solidFill>
                  <a:srgbClr val="C00000"/>
                </a:solidFill>
                <a:latin typeface="NikoshBAN" panose="02000000000000000000" pitchFamily="2" charset="0"/>
                <a:cs typeface="NikoshBAN" panose="02000000000000000000" pitchFamily="2" charset="0"/>
              </a:rPr>
              <a:t>কোন</a:t>
            </a:r>
            <a:r>
              <a:rPr lang="en-US" sz="4000" b="1" dirty="0">
                <a:solidFill>
                  <a:srgbClr val="C00000"/>
                </a:solidFill>
                <a:latin typeface="NikoshBAN" panose="02000000000000000000" pitchFamily="2" charset="0"/>
                <a:cs typeface="NikoshBAN" panose="02000000000000000000" pitchFamily="2" charset="0"/>
              </a:rPr>
              <a:t> </a:t>
            </a:r>
            <a:r>
              <a:rPr lang="en-US" sz="4000" b="1" dirty="0" err="1">
                <a:solidFill>
                  <a:srgbClr val="C00000"/>
                </a:solidFill>
                <a:latin typeface="NikoshBAN" panose="02000000000000000000" pitchFamily="2" charset="0"/>
                <a:cs typeface="NikoshBAN" panose="02000000000000000000" pitchFamily="2" charset="0"/>
              </a:rPr>
              <a:t>ধর্মের</a:t>
            </a:r>
            <a:r>
              <a:rPr lang="en-US" sz="4000" b="1" dirty="0">
                <a:solidFill>
                  <a:srgbClr val="C00000"/>
                </a:solidFill>
                <a:latin typeface="NikoshBAN" panose="02000000000000000000" pitchFamily="2" charset="0"/>
                <a:cs typeface="NikoshBAN" panose="02000000000000000000" pitchFamily="2" charset="0"/>
              </a:rPr>
              <a:t> </a:t>
            </a:r>
            <a:r>
              <a:rPr lang="en-US" sz="4000" b="1" dirty="0" err="1">
                <a:solidFill>
                  <a:srgbClr val="C00000"/>
                </a:solidFill>
                <a:latin typeface="NikoshBAN" panose="02000000000000000000" pitchFamily="2" charset="0"/>
                <a:cs typeface="NikoshBAN" panose="02000000000000000000" pitchFamily="2" charset="0"/>
              </a:rPr>
              <a:t>মানুষের</a:t>
            </a:r>
            <a:r>
              <a:rPr lang="en-US" sz="4000" b="1" dirty="0">
                <a:solidFill>
                  <a:srgbClr val="C00000"/>
                </a:solidFill>
                <a:latin typeface="NikoshBAN" panose="02000000000000000000" pitchFamily="2" charset="0"/>
                <a:cs typeface="NikoshBAN" panose="02000000000000000000" pitchFamily="2" charset="0"/>
              </a:rPr>
              <a:t> </a:t>
            </a:r>
            <a:r>
              <a:rPr lang="en-US" sz="4000" b="1" dirty="0" err="1">
                <a:solidFill>
                  <a:srgbClr val="C00000"/>
                </a:solidFill>
                <a:latin typeface="NikoshBAN" panose="02000000000000000000" pitchFamily="2" charset="0"/>
                <a:cs typeface="NikoshBAN" panose="02000000000000000000" pitchFamily="2" charset="0"/>
              </a:rPr>
              <a:t>সঙ্গে</a:t>
            </a:r>
            <a:r>
              <a:rPr lang="en-US" sz="4000" b="1" dirty="0">
                <a:solidFill>
                  <a:srgbClr val="C00000"/>
                </a:solidFill>
                <a:latin typeface="NikoshBAN" panose="02000000000000000000" pitchFamily="2" charset="0"/>
                <a:cs typeface="NikoshBAN" panose="02000000000000000000" pitchFamily="2" charset="0"/>
              </a:rPr>
              <a:t> </a:t>
            </a:r>
            <a:r>
              <a:rPr lang="en-US" sz="4000" b="1" dirty="0" err="1">
                <a:solidFill>
                  <a:srgbClr val="C00000"/>
                </a:solidFill>
                <a:latin typeface="NikoshBAN" panose="02000000000000000000" pitchFamily="2" charset="0"/>
                <a:cs typeface="NikoshBAN" panose="02000000000000000000" pitchFamily="2" charset="0"/>
              </a:rPr>
              <a:t>সম্পর্কিত</a:t>
            </a:r>
            <a:r>
              <a:rPr lang="en-US" sz="4000" b="1" dirty="0">
                <a:solidFill>
                  <a:srgbClr val="C00000"/>
                </a:solidFill>
                <a:latin typeface="NikoshBAN" panose="02000000000000000000" pitchFamily="2" charset="0"/>
                <a:cs typeface="NikoshBAN" panose="02000000000000000000" pitchFamily="2" charset="0"/>
              </a:rPr>
              <a:t>?</a:t>
            </a:r>
            <a:endParaRPr lang="bn-BD" sz="4000" b="1" dirty="0">
              <a:solidFill>
                <a:srgbClr val="C00000"/>
              </a:solidFill>
              <a:latin typeface="NikoshBAN" panose="02000000000000000000" pitchFamily="2" charset="0"/>
              <a:cs typeface="NikoshBAN" panose="02000000000000000000" pitchFamily="2" charset="0"/>
            </a:endParaRPr>
          </a:p>
          <a:p>
            <a:pPr marL="571500" indent="-571500" algn="ctr">
              <a:buFont typeface="Wingdings" panose="05000000000000000000" pitchFamily="2" charset="2"/>
              <a:buChar char="Ø"/>
            </a:pPr>
            <a:r>
              <a:rPr lang="en-US" sz="4000" b="1" dirty="0">
                <a:solidFill>
                  <a:srgbClr val="C00000"/>
                </a:solidFill>
                <a:latin typeface="NikoshBAN" panose="02000000000000000000" pitchFamily="2" charset="0"/>
                <a:cs typeface="NikoshBAN" panose="02000000000000000000" pitchFamily="2" charset="0"/>
              </a:rPr>
              <a:t> </a:t>
            </a:r>
            <a:r>
              <a:rPr lang="en-US" sz="4000" b="1" dirty="0" err="1">
                <a:solidFill>
                  <a:srgbClr val="C00000"/>
                </a:solidFill>
                <a:latin typeface="NikoshBAN" panose="02000000000000000000" pitchFamily="2" charset="0"/>
                <a:cs typeface="NikoshBAN" panose="02000000000000000000" pitchFamily="2" charset="0"/>
              </a:rPr>
              <a:t>ময়নামতির</a:t>
            </a:r>
            <a:r>
              <a:rPr lang="en-US" sz="4000" b="1" dirty="0">
                <a:solidFill>
                  <a:srgbClr val="C00000"/>
                </a:solidFill>
                <a:latin typeface="NikoshBAN" panose="02000000000000000000" pitchFamily="2" charset="0"/>
                <a:cs typeface="NikoshBAN" panose="02000000000000000000" pitchFamily="2" charset="0"/>
              </a:rPr>
              <a:t> </a:t>
            </a:r>
            <a:r>
              <a:rPr lang="en-US" sz="4000" b="1" dirty="0" err="1">
                <a:solidFill>
                  <a:srgbClr val="C00000"/>
                </a:solidFill>
                <a:latin typeface="NikoshBAN" panose="02000000000000000000" pitchFamily="2" charset="0"/>
                <a:cs typeface="NikoshBAN" panose="02000000000000000000" pitchFamily="2" charset="0"/>
              </a:rPr>
              <a:t>সবচেয়ে</a:t>
            </a:r>
            <a:r>
              <a:rPr lang="en-US" sz="4000" b="1" dirty="0">
                <a:solidFill>
                  <a:srgbClr val="C00000"/>
                </a:solidFill>
                <a:latin typeface="NikoshBAN" panose="02000000000000000000" pitchFamily="2" charset="0"/>
                <a:cs typeface="NikoshBAN" panose="02000000000000000000" pitchFamily="2" charset="0"/>
              </a:rPr>
              <a:t> </a:t>
            </a:r>
            <a:r>
              <a:rPr lang="en-US" sz="4000" b="1" dirty="0" err="1">
                <a:solidFill>
                  <a:srgbClr val="C00000"/>
                </a:solidFill>
                <a:latin typeface="NikoshBAN" panose="02000000000000000000" pitchFamily="2" charset="0"/>
                <a:cs typeface="NikoshBAN" panose="02000000000000000000" pitchFamily="2" charset="0"/>
              </a:rPr>
              <a:t>গুরুত্বপূর্ণ</a:t>
            </a:r>
            <a:r>
              <a:rPr lang="en-US" sz="4000" b="1" dirty="0">
                <a:solidFill>
                  <a:srgbClr val="C00000"/>
                </a:solidFill>
                <a:latin typeface="NikoshBAN" panose="02000000000000000000" pitchFamily="2" charset="0"/>
                <a:cs typeface="NikoshBAN" panose="02000000000000000000" pitchFamily="2" charset="0"/>
              </a:rPr>
              <a:t> </a:t>
            </a:r>
            <a:r>
              <a:rPr lang="en-US" sz="4000" b="1" dirty="0" err="1">
                <a:solidFill>
                  <a:srgbClr val="C00000"/>
                </a:solidFill>
                <a:latin typeface="NikoshBAN" panose="02000000000000000000" pitchFamily="2" charset="0"/>
                <a:cs typeface="NikoshBAN" panose="02000000000000000000" pitchFamily="2" charset="0"/>
              </a:rPr>
              <a:t>বিহারের</a:t>
            </a:r>
            <a:r>
              <a:rPr lang="en-US" sz="4000" b="1" dirty="0">
                <a:solidFill>
                  <a:srgbClr val="C00000"/>
                </a:solidFill>
                <a:latin typeface="NikoshBAN" panose="02000000000000000000" pitchFamily="2" charset="0"/>
                <a:cs typeface="NikoshBAN" panose="02000000000000000000" pitchFamily="2" charset="0"/>
              </a:rPr>
              <a:t> </a:t>
            </a:r>
            <a:r>
              <a:rPr lang="en-US" sz="4000" b="1" dirty="0" err="1">
                <a:solidFill>
                  <a:srgbClr val="C00000"/>
                </a:solidFill>
                <a:latin typeface="NikoshBAN" panose="02000000000000000000" pitchFamily="2" charset="0"/>
                <a:cs typeface="NikoshBAN" panose="02000000000000000000" pitchFamily="2" charset="0"/>
              </a:rPr>
              <a:t>নাম</a:t>
            </a:r>
            <a:r>
              <a:rPr lang="en-US" sz="4000" b="1" dirty="0">
                <a:solidFill>
                  <a:srgbClr val="C00000"/>
                </a:solidFill>
                <a:latin typeface="NikoshBAN" panose="02000000000000000000" pitchFamily="2" charset="0"/>
                <a:cs typeface="NikoshBAN" panose="02000000000000000000" pitchFamily="2" charset="0"/>
              </a:rPr>
              <a:t> </a:t>
            </a:r>
            <a:r>
              <a:rPr lang="en-US" sz="4000" b="1" dirty="0" err="1">
                <a:solidFill>
                  <a:srgbClr val="C00000"/>
                </a:solidFill>
                <a:latin typeface="NikoshBAN" panose="02000000000000000000" pitchFamily="2" charset="0"/>
                <a:cs typeface="NikoshBAN" panose="02000000000000000000" pitchFamily="2" charset="0"/>
              </a:rPr>
              <a:t>কী</a:t>
            </a:r>
            <a:r>
              <a:rPr lang="en-US" sz="4000" b="1" dirty="0">
                <a:solidFill>
                  <a:srgbClr val="C0000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651495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0573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FDDFC5-B533-1267-3F53-ECE3CBD11F14}"/>
              </a:ext>
            </a:extLst>
          </p:cNvPr>
          <p:cNvSpPr txBox="1"/>
          <p:nvPr/>
        </p:nvSpPr>
        <p:spPr>
          <a:xfrm>
            <a:off x="541893" y="1092533"/>
            <a:ext cx="11405268" cy="4031873"/>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শিখনফল</a:t>
            </a:r>
            <a:endParaRPr lang="en-US" sz="3200" dirty="0">
              <a:latin typeface="NikoshBAN" panose="02000000000000000000" pitchFamily="2" charset="0"/>
              <a:cs typeface="NikoshBAN" panose="02000000000000000000" pitchFamily="2" charset="0"/>
            </a:endParaRPr>
          </a:p>
          <a:p>
            <a:endParaRPr lang="bn-BD" sz="3200" dirty="0">
              <a:latin typeface="NikoshBAN" panose="02000000000000000000" pitchFamily="2" charset="0"/>
              <a:cs typeface="NikoshBAN" panose="02000000000000000000" pitchFamily="2" charset="0"/>
            </a:endParaRPr>
          </a:p>
          <a:p>
            <a:r>
              <a:rPr lang="bn-BD" sz="3200" dirty="0">
                <a:latin typeface="NikoshBAN" panose="02000000000000000000" pitchFamily="2" charset="0"/>
                <a:cs typeface="NikoshBAN" panose="02000000000000000000" pitchFamily="2" charset="0"/>
              </a:rPr>
              <a:t>১.২.১ অধীত ও নতুন যুক্তবর্ণ যোগে গঠিত শব্দ, শব্দযুক্ত বাক্য শুনে বলতে ও লিখতে পারবে।</a:t>
            </a:r>
          </a:p>
          <a:p>
            <a:r>
              <a:rPr lang="bn-BD" sz="3200" dirty="0">
                <a:latin typeface="NikoshBAN" panose="02000000000000000000" pitchFamily="2" charset="0"/>
                <a:cs typeface="NikoshBAN" panose="02000000000000000000" pitchFamily="2" charset="0"/>
              </a:rPr>
              <a:t>১.২.২ অধীত ও নতুন ফলাযুক্ত যুক্তবর্ণ যোগে গঠিত বিভিন্ন ধরনের বাক্য শুনে বলতে ও লিখতে পারবে।</a:t>
            </a:r>
          </a:p>
          <a:p>
            <a:r>
              <a:rPr lang="bn-BD" sz="3200" dirty="0">
                <a:latin typeface="NikoshBAN" panose="02000000000000000000" pitchFamily="2" charset="0"/>
                <a:cs typeface="NikoshBAN" panose="02000000000000000000" pitchFamily="2" charset="0"/>
              </a:rPr>
              <a:t>৭.১.১ স্পষ্ট ও শুদ্ধ উচ্চারণে বর্ণনামূলক রচনার বিষয়বস্তু বলতে পারবে।</a:t>
            </a:r>
          </a:p>
          <a:p>
            <a:r>
              <a:rPr lang="bn-BD" sz="3200" dirty="0">
                <a:latin typeface="NikoshBAN" panose="02000000000000000000" pitchFamily="2" charset="0"/>
                <a:cs typeface="NikoshBAN" panose="02000000000000000000" pitchFamily="2" charset="0"/>
              </a:rPr>
              <a:t>৯.২.১ বিরামচিহ্ন মেনে বিভিন্ন ধরনের বাক্য স্পষ্ট স্বরে ও প্রমিত উচ্চারণে পড়তে পারবে।</a:t>
            </a:r>
          </a:p>
          <a:p>
            <a:r>
              <a:rPr lang="bn-BD" sz="3200" dirty="0">
                <a:latin typeface="NikoshBAN" panose="02000000000000000000" pitchFamily="2" charset="0"/>
                <a:cs typeface="NikoshBAN" panose="02000000000000000000" pitchFamily="2" charset="0"/>
              </a:rPr>
              <a:t>১৩.১.৩ বিরামচিহ্ন ব্যবহার করে স্পষ্ট ও শুদ্ধ বানানে বিভিন্ন ধরনের বাক্য লিখতে পারবে।</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85347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F3ABA-9739-CAB7-BA6F-CAC0758AB13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A51B6EF-F274-A5E1-FC81-BE0F22380B1B}"/>
              </a:ext>
            </a:extLst>
          </p:cNvPr>
          <p:cNvSpPr txBox="1"/>
          <p:nvPr/>
        </p:nvSpPr>
        <p:spPr>
          <a:xfrm>
            <a:off x="1531494" y="1274162"/>
            <a:ext cx="8137162" cy="5078313"/>
          </a:xfrm>
          <a:prstGeom prst="rect">
            <a:avLst/>
          </a:prstGeom>
          <a:noFill/>
        </p:spPr>
        <p:txBody>
          <a:bodyPr wrap="square" rtlCol="0">
            <a:spAutoFit/>
          </a:bodyPr>
          <a:lstStyle/>
          <a:p>
            <a:pPr marL="571500" indent="-571500">
              <a:buFont typeface="Wingdings" panose="05000000000000000000" pitchFamily="2" charset="2"/>
              <a:buChar char="v"/>
            </a:pPr>
            <a:r>
              <a:rPr lang="bn-BD" sz="3600" b="1" dirty="0">
                <a:solidFill>
                  <a:srgbClr val="FF0000"/>
                </a:solidFill>
                <a:latin typeface="NikoshBAN" panose="02000000000000000000" pitchFamily="2" charset="0"/>
                <a:cs typeface="NikoshBAN" panose="02000000000000000000" pitchFamily="2" charset="0"/>
              </a:rPr>
              <a:t>পাহাড়পুর কোথায় অবস্থিত?</a:t>
            </a:r>
            <a:endParaRPr lang="en-US" sz="3600" b="1" dirty="0">
              <a:solidFill>
                <a:srgbClr val="FF0000"/>
              </a:solidFill>
              <a:latin typeface="NikoshBAN" panose="02000000000000000000" pitchFamily="2" charset="0"/>
              <a:cs typeface="NikoshBAN" panose="02000000000000000000" pitchFamily="2" charset="0"/>
            </a:endParaRPr>
          </a:p>
          <a:p>
            <a:r>
              <a:rPr lang="en-US" sz="3600" dirty="0" err="1">
                <a:solidFill>
                  <a:schemeClr val="tx2">
                    <a:lumMod val="50000"/>
                  </a:schemeClr>
                </a:solidFill>
                <a:latin typeface="NikoshBAN" panose="02000000000000000000" pitchFamily="2" charset="0"/>
                <a:cs typeface="NikoshBAN" panose="02000000000000000000" pitchFamily="2" charset="0"/>
              </a:rPr>
              <a:t>উত্তর</a:t>
            </a:r>
            <a:r>
              <a:rPr lang="en-US" sz="3600" dirty="0">
                <a:solidFill>
                  <a:schemeClr val="tx2">
                    <a:lumMod val="50000"/>
                  </a:schemeClr>
                </a:solidFill>
                <a:latin typeface="NikoshBAN" panose="02000000000000000000" pitchFamily="2" charset="0"/>
                <a:cs typeface="NikoshBAN" panose="02000000000000000000" pitchFamily="2" charset="0"/>
              </a:rPr>
              <a:t>-</a:t>
            </a:r>
            <a:r>
              <a:rPr lang="en-US" sz="3600" b="1" dirty="0">
                <a:solidFill>
                  <a:srgbClr val="FF0000"/>
                </a:solidFill>
                <a:latin typeface="NikoshBAN" panose="02000000000000000000" pitchFamily="2" charset="0"/>
                <a:cs typeface="NikoshBAN" panose="02000000000000000000" pitchFamily="2" charset="0"/>
              </a:rPr>
              <a:t> </a:t>
            </a:r>
            <a:r>
              <a:rPr lang="bn-BD" sz="3600" dirty="0">
                <a:solidFill>
                  <a:schemeClr val="tx2">
                    <a:lumMod val="50000"/>
                  </a:schemeClr>
                </a:solidFill>
                <a:latin typeface="NikoshBAN" panose="02000000000000000000" pitchFamily="2" charset="0"/>
                <a:cs typeface="NikoshBAN" panose="02000000000000000000" pitchFamily="2" charset="0"/>
              </a:rPr>
              <a:t>পাহাড়পুর কুমিল্লার ময়নামতিতে অবস্থিত। </a:t>
            </a:r>
          </a:p>
          <a:p>
            <a:pPr marL="571500" indent="-571500">
              <a:buFont typeface="Wingdings" panose="05000000000000000000" pitchFamily="2" charset="2"/>
              <a:buChar char="v"/>
            </a:pPr>
            <a:r>
              <a:rPr lang="bn-BD" sz="3600" b="1" dirty="0">
                <a:solidFill>
                  <a:srgbClr val="FF0000"/>
                </a:solidFill>
                <a:latin typeface="NikoshBAN" panose="02000000000000000000" pitchFamily="2" charset="0"/>
                <a:cs typeface="NikoshBAN" panose="02000000000000000000" pitchFamily="2" charset="0"/>
              </a:rPr>
              <a:t>পুরানো সভ্যতা সাধারণত কোথায় চাপা থাকে?</a:t>
            </a:r>
          </a:p>
          <a:p>
            <a:r>
              <a:rPr lang="bn-BD" sz="3600" dirty="0">
                <a:solidFill>
                  <a:schemeClr val="tx2">
                    <a:lumMod val="50000"/>
                  </a:schemeClr>
                </a:solidFill>
                <a:latin typeface="NikoshBAN" panose="02000000000000000000" pitchFamily="2" charset="0"/>
                <a:cs typeface="NikoshBAN" panose="02000000000000000000" pitchFamily="2" charset="0"/>
              </a:rPr>
              <a:t>উত্তর- পুরানো সভ্যতা সাধারণত মাটির নিচে চাপা থাকে।</a:t>
            </a:r>
          </a:p>
          <a:p>
            <a:pPr marL="571500" indent="-571500">
              <a:buFont typeface="Wingdings" panose="05000000000000000000" pitchFamily="2" charset="2"/>
              <a:buChar char="v"/>
            </a:pPr>
            <a:r>
              <a:rPr lang="bn-BD" sz="3600" b="1" dirty="0">
                <a:solidFill>
                  <a:srgbClr val="FF0000"/>
                </a:solidFill>
                <a:latin typeface="NikoshBAN" panose="02000000000000000000" pitchFamily="2" charset="0"/>
                <a:cs typeface="NikoshBAN" panose="02000000000000000000" pitchFamily="2" charset="0"/>
              </a:rPr>
              <a:t>ময়নামতি কত সালে খোঁড়াখুড়ি শুরু হয়েছিল?</a:t>
            </a:r>
          </a:p>
          <a:p>
            <a:r>
              <a:rPr lang="bn-BD" sz="3600" dirty="0">
                <a:solidFill>
                  <a:schemeClr val="tx2">
                    <a:lumMod val="50000"/>
                  </a:schemeClr>
                </a:solidFill>
                <a:latin typeface="NikoshBAN" panose="02000000000000000000" pitchFamily="2" charset="0"/>
                <a:cs typeface="NikoshBAN" panose="02000000000000000000" pitchFamily="2" charset="0"/>
              </a:rPr>
              <a:t>উত্তর- ময়নামতি ১৯৫৫ সালে খোঁড়াখুড়ি শুরু হয়েছিল। </a:t>
            </a:r>
          </a:p>
          <a:p>
            <a:pPr marL="571500" indent="-571500">
              <a:buFont typeface="Wingdings" panose="05000000000000000000" pitchFamily="2" charset="2"/>
              <a:buChar char="v"/>
            </a:pPr>
            <a:r>
              <a:rPr lang="bn-BD" sz="3600" b="1" dirty="0">
                <a:solidFill>
                  <a:srgbClr val="FF0000"/>
                </a:solidFill>
                <a:latin typeface="NikoshBAN" panose="02000000000000000000" pitchFamily="2" charset="0"/>
                <a:cs typeface="NikoshBAN" panose="02000000000000000000" pitchFamily="2" charset="0"/>
              </a:rPr>
              <a:t>আগের পাঠের দুটি যুক্তবর্ণযুক্ত শব্দ বলো।</a:t>
            </a:r>
          </a:p>
          <a:p>
            <a:r>
              <a:rPr lang="bn-BD" sz="3600" dirty="0">
                <a:solidFill>
                  <a:schemeClr val="tx2">
                    <a:lumMod val="50000"/>
                  </a:schemeClr>
                </a:solidFill>
                <a:latin typeface="NikoshBAN" panose="02000000000000000000" pitchFamily="2" charset="0"/>
                <a:cs typeface="NikoshBAN" panose="02000000000000000000" pitchFamily="2" charset="0"/>
              </a:rPr>
              <a:t>উত্তর- আগের পাঠের দুটি যুক্তবর্ণযুক্ত শব্দ হলো- কুমিল্লা,</a:t>
            </a:r>
          </a:p>
          <a:p>
            <a:r>
              <a:rPr lang="bn-BD" sz="3600" dirty="0">
                <a:solidFill>
                  <a:schemeClr val="tx2">
                    <a:lumMod val="50000"/>
                  </a:schemeClr>
                </a:solidFill>
                <a:latin typeface="NikoshBAN" panose="02000000000000000000" pitchFamily="2" charset="0"/>
                <a:cs typeface="NikoshBAN" panose="02000000000000000000" pitchFamily="2" charset="0"/>
              </a:rPr>
              <a:t>         অবস্থিত, অনুসন্ধান, স্পষ্ট। </a:t>
            </a:r>
            <a:endParaRPr lang="en-US" sz="3600" dirty="0">
              <a:solidFill>
                <a:schemeClr val="tx2">
                  <a:lumMod val="50000"/>
                </a:schemeClr>
              </a:solid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17F2F220-810B-911E-10A9-D84E0EE595F9}"/>
              </a:ext>
            </a:extLst>
          </p:cNvPr>
          <p:cNvSpPr txBox="1"/>
          <p:nvPr/>
        </p:nvSpPr>
        <p:spPr>
          <a:xfrm>
            <a:off x="4751882" y="340633"/>
            <a:ext cx="3057993" cy="646331"/>
          </a:xfrm>
          <a:prstGeom prst="rect">
            <a:avLst/>
          </a:prstGeom>
          <a:noFill/>
        </p:spPr>
        <p:txBody>
          <a:bodyPr wrap="square" rtlCol="0">
            <a:spAutoFit/>
          </a:bodyPr>
          <a:lstStyle/>
          <a:p>
            <a:r>
              <a:rPr lang="bn-BD" sz="3600" b="1" u="sng" dirty="0">
                <a:solidFill>
                  <a:schemeClr val="accent6">
                    <a:lumMod val="50000"/>
                  </a:schemeClr>
                </a:solidFill>
                <a:latin typeface="NikoshBAN" panose="02000000000000000000" pitchFamily="2" charset="0"/>
                <a:cs typeface="NikoshBAN" panose="02000000000000000000" pitchFamily="2" charset="0"/>
              </a:rPr>
              <a:t>মুখে মুখে উত্তর বলি </a:t>
            </a:r>
            <a:endParaRPr lang="en-US" sz="3600" b="1" u="sng" dirty="0">
              <a:solidFill>
                <a:schemeClr val="accent6">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2650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p:cTn id="14"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p:cTn id="21"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2">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 calcmode="lin" valueType="num">
                                      <p:cBhvr>
                                        <p:cTn id="28"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2">
                                            <p:txEl>
                                              <p:pRg st="7" end="7"/>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 calcmode="lin" valueType="num">
                                      <p:cBhvr>
                                        <p:cTn id="33"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34"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3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0E872-5186-C897-3679-CA498E0F25E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B5FC5B5-C821-57A7-C016-16AC6EC06A2C}"/>
              </a:ext>
            </a:extLst>
          </p:cNvPr>
          <p:cNvSpPr txBox="1"/>
          <p:nvPr/>
        </p:nvSpPr>
        <p:spPr>
          <a:xfrm>
            <a:off x="566565" y="1536174"/>
            <a:ext cx="11058869" cy="3785652"/>
          </a:xfrm>
          <a:prstGeom prst="rect">
            <a:avLst/>
          </a:prstGeom>
          <a:noFill/>
        </p:spPr>
        <p:txBody>
          <a:bodyPr wrap="square" rtlCol="0">
            <a:spAutoFit/>
          </a:bodyPr>
          <a:lstStyle/>
          <a:p>
            <a:pPr algn="ctr"/>
            <a:r>
              <a:rPr lang="bn-BD" sz="6000" b="1" dirty="0">
                <a:latin typeface="NikoshBAN" panose="02000000000000000000" pitchFamily="2" charset="0"/>
                <a:cs typeface="NikoshBAN" panose="02000000000000000000" pitchFamily="2" charset="0"/>
              </a:rPr>
              <a:t>আজ আমরা পড়বো</a:t>
            </a:r>
          </a:p>
          <a:p>
            <a:pPr algn="ctr"/>
            <a:r>
              <a:rPr lang="bn-BD" sz="6000" b="1" dirty="0">
                <a:latin typeface="NikoshBAN" panose="02000000000000000000" pitchFamily="2" charset="0"/>
                <a:cs typeface="NikoshBAN" panose="02000000000000000000" pitchFamily="2" charset="0"/>
              </a:rPr>
              <a:t>ময়নামতি </a:t>
            </a:r>
            <a:endParaRPr lang="en-US" sz="6000" b="1" dirty="0">
              <a:latin typeface="NikoshBAN" panose="02000000000000000000" pitchFamily="2" charset="0"/>
              <a:cs typeface="NikoshBAN" panose="02000000000000000000" pitchFamily="2" charset="0"/>
            </a:endParaRPr>
          </a:p>
          <a:p>
            <a:pPr algn="ctr"/>
            <a:r>
              <a:rPr lang="bn-IN" sz="6000" dirty="0">
                <a:latin typeface="NikoshBAN" panose="02000000000000000000" pitchFamily="2" charset="0"/>
                <a:cs typeface="NikoshBAN" panose="02000000000000000000" pitchFamily="2" charset="0"/>
              </a:rPr>
              <a:t>পাঠ্যাংশঃ </a:t>
            </a:r>
            <a:r>
              <a:rPr lang="bn-BD" sz="6000" dirty="0">
                <a:latin typeface="NikoshBAN" panose="02000000000000000000" pitchFamily="2" charset="0"/>
                <a:cs typeface="NikoshBAN" panose="02000000000000000000" pitchFamily="2" charset="0"/>
              </a:rPr>
              <a:t>ময়নামতি এলাকায়</a:t>
            </a:r>
            <a:r>
              <a:rPr lang="en-US" sz="6000" dirty="0">
                <a:latin typeface="NikoshBAN" panose="02000000000000000000" pitchFamily="2" charset="0"/>
                <a:cs typeface="NikoshBAN" panose="02000000000000000000" pitchFamily="2" charset="0"/>
              </a:rPr>
              <a:t>…. </a:t>
            </a:r>
            <a:r>
              <a:rPr lang="bn-BD" sz="6000" dirty="0">
                <a:latin typeface="NikoshBAN" panose="02000000000000000000" pitchFamily="2" charset="0"/>
                <a:cs typeface="NikoshBAN" panose="02000000000000000000" pitchFamily="2" charset="0"/>
              </a:rPr>
              <a:t>টেরাকোটা বলে। </a:t>
            </a:r>
            <a:endParaRPr lang="as-IN"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32526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C506E6-9444-71D6-C62E-67393F9D155B}"/>
              </a:ext>
            </a:extLst>
          </p:cNvPr>
          <p:cNvPicPr>
            <a:picLocks noChangeAspect="1"/>
          </p:cNvPicPr>
          <p:nvPr/>
        </p:nvPicPr>
        <p:blipFill>
          <a:blip r:embed="rId2">
            <a:extLst>
              <a:ext uri="{28A0092B-C50C-407E-A947-70E740481C1C}">
                <a14:useLocalDpi xmlns:a14="http://schemas.microsoft.com/office/drawing/2010/main" val="0"/>
              </a:ext>
            </a:extLst>
          </a:blip>
          <a:srcRect l="33443" t="16235" r="34835" b="2822"/>
          <a:stretch>
            <a:fillRect/>
          </a:stretch>
        </p:blipFill>
        <p:spPr>
          <a:xfrm>
            <a:off x="1194217" y="708284"/>
            <a:ext cx="3867462" cy="5201588"/>
          </a:xfrm>
          <a:prstGeom prst="rect">
            <a:avLst/>
          </a:prstGeom>
          <a:ln w="38100">
            <a:solidFill>
              <a:schemeClr val="accent3">
                <a:lumMod val="50000"/>
              </a:schemeClr>
            </a:solidFill>
          </a:ln>
        </p:spPr>
      </p:pic>
      <p:pic>
        <p:nvPicPr>
          <p:cNvPr id="5" name="Picture 4">
            <a:extLst>
              <a:ext uri="{FF2B5EF4-FFF2-40B4-BE49-F238E27FC236}">
                <a16:creationId xmlns:a16="http://schemas.microsoft.com/office/drawing/2014/main" id="{3CC8443A-8141-2D61-97D3-6ADB9BAFE16E}"/>
              </a:ext>
            </a:extLst>
          </p:cNvPr>
          <p:cNvPicPr>
            <a:picLocks noChangeAspect="1"/>
          </p:cNvPicPr>
          <p:nvPr/>
        </p:nvPicPr>
        <p:blipFill>
          <a:blip r:embed="rId3">
            <a:extLst>
              <a:ext uri="{28A0092B-C50C-407E-A947-70E740481C1C}">
                <a14:useLocalDpi xmlns:a14="http://schemas.microsoft.com/office/drawing/2010/main" val="0"/>
              </a:ext>
            </a:extLst>
          </a:blip>
          <a:srcRect t="7350" b="6627"/>
          <a:stretch>
            <a:fillRect/>
          </a:stretch>
        </p:blipFill>
        <p:spPr>
          <a:xfrm>
            <a:off x="6340840" y="623965"/>
            <a:ext cx="4042348" cy="5370227"/>
          </a:xfrm>
          <a:prstGeom prst="rect">
            <a:avLst/>
          </a:prstGeom>
          <a:ln w="38100">
            <a:solidFill>
              <a:schemeClr val="accent3">
                <a:lumMod val="50000"/>
              </a:schemeClr>
            </a:solidFill>
          </a:ln>
        </p:spPr>
      </p:pic>
    </p:spTree>
    <p:extLst>
      <p:ext uri="{BB962C8B-B14F-4D97-AF65-F5344CB8AC3E}">
        <p14:creationId xmlns:p14="http://schemas.microsoft.com/office/powerpoint/2010/main" val="388026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lef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E2208-8D31-82B0-DB7D-AC0C534759C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CFE7968-538A-7A8C-EB7F-3257346E27E1}"/>
              </a:ext>
            </a:extLst>
          </p:cNvPr>
          <p:cNvSpPr txBox="1"/>
          <p:nvPr/>
        </p:nvSpPr>
        <p:spPr>
          <a:xfrm>
            <a:off x="914400" y="3900003"/>
            <a:ext cx="10607040" cy="2554545"/>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ময়নামতি এলাকায় কয়েকটি পুরানো বিহার পাওয়া গেছে। বিহারগুলো বৌদ্ধদের ধর্মচর্চা ও জ্ঞানচর্চার কেন্দ্র। এখানকার সবচেয়ে গুরুত্বপূর্ণ বিহারের নাম শালবন বিহার। এটি প্রায় দেড় হাজার বছরের পুরানো। বিহারটির আকার বর্গের মতো। এর প্রতিটি প্রান্ত ৫৫০ ফুট লম্বা। এর মধ্যে ১১৫টি ঘর আছে। এসব ঘরে বৌদ্ধ ভিক্ষুরা থাকতেন। বিহারের ভিতর থেকে পুরানো অনেক নিদর্শন পাওয়া যায়।</a:t>
            </a:r>
          </a:p>
        </p:txBody>
      </p:sp>
      <p:pic>
        <p:nvPicPr>
          <p:cNvPr id="4" name="Picture 3">
            <a:extLst>
              <a:ext uri="{FF2B5EF4-FFF2-40B4-BE49-F238E27FC236}">
                <a16:creationId xmlns:a16="http://schemas.microsoft.com/office/drawing/2014/main" id="{048041AD-6EFA-3A32-1857-CBEA714E95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3187" y="650268"/>
            <a:ext cx="4543413" cy="3023434"/>
          </a:xfrm>
          <a:prstGeom prst="rect">
            <a:avLst/>
          </a:prstGeom>
          <a:ln w="38100">
            <a:solidFill>
              <a:schemeClr val="accent2">
                <a:lumMod val="50000"/>
              </a:schemeClr>
            </a:solidFill>
          </a:ln>
        </p:spPr>
      </p:pic>
      <p:pic>
        <p:nvPicPr>
          <p:cNvPr id="8" name="Picture 7">
            <a:extLst>
              <a:ext uri="{FF2B5EF4-FFF2-40B4-BE49-F238E27FC236}">
                <a16:creationId xmlns:a16="http://schemas.microsoft.com/office/drawing/2014/main" id="{2FD48859-7461-6B08-6B93-B2F90D25C7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640" y="650268"/>
            <a:ext cx="4514351" cy="3023435"/>
          </a:xfrm>
          <a:prstGeom prst="rect">
            <a:avLst/>
          </a:prstGeom>
          <a:ln w="38100">
            <a:solidFill>
              <a:schemeClr val="accent2">
                <a:lumMod val="50000"/>
              </a:schemeClr>
            </a:solidFill>
          </a:ln>
        </p:spPr>
      </p:pic>
    </p:spTree>
    <p:extLst>
      <p:ext uri="{BB962C8B-B14F-4D97-AF65-F5344CB8AC3E}">
        <p14:creationId xmlns:p14="http://schemas.microsoft.com/office/powerpoint/2010/main" val="1221847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8836B-1ABF-F784-567D-E5E54C2DC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15399EC-23E3-C57C-A592-5651EF8D06C5}"/>
              </a:ext>
            </a:extLst>
          </p:cNvPr>
          <p:cNvSpPr txBox="1"/>
          <p:nvPr/>
        </p:nvSpPr>
        <p:spPr>
          <a:xfrm>
            <a:off x="685800" y="3582263"/>
            <a:ext cx="10820400" cy="2862322"/>
          </a:xfrm>
          <a:prstGeom prst="rect">
            <a:avLst/>
          </a:prstGeom>
          <a:noFill/>
        </p:spPr>
        <p:txBody>
          <a:bodyPr wrap="square" rtlCol="0">
            <a:spAutoFit/>
          </a:bodyPr>
          <a:lstStyle/>
          <a:p>
            <a:r>
              <a:rPr lang="bn-BD" sz="3600" dirty="0">
                <a:latin typeface="NikoshBAN" panose="02000000000000000000" pitchFamily="2" charset="0"/>
                <a:cs typeface="NikoshBAN" panose="02000000000000000000" pitchFamily="2" charset="0"/>
              </a:rPr>
              <a:t>ময়নামতির আরেকটি বিহারের নাম আনন্দ বিহার। এটি আয়তনে সবচেয়ে বড়ো। আনন্দ বিহারও প্রায় দেড় হাজার বছর আগের। এটিরও আকার বর্গের মতো। এর একেকটি প্রান্ত ৬৫০ ফুট লম্বা। ওই এলাকার মানুষের কাছে এটি আনন্দ রাজার বাড়ি নামে পরিচিত। বিহারের বাইরের দেয়ালে পোড়ামাটির নকশা দেখা যায়। পোড়ামাটির নকশার এ রকম কাজকে টেরাকোটা বলে।</a:t>
            </a:r>
            <a:endParaRPr lang="en-US" sz="36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5322C3BA-393A-69A5-A1F5-735336055B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3092" y="720131"/>
            <a:ext cx="3240054" cy="2551253"/>
          </a:xfrm>
          <a:prstGeom prst="rect">
            <a:avLst/>
          </a:prstGeom>
          <a:ln w="28575">
            <a:solidFill>
              <a:schemeClr val="accent1">
                <a:lumMod val="50000"/>
              </a:schemeClr>
            </a:solidFill>
          </a:ln>
        </p:spPr>
      </p:pic>
      <p:pic>
        <p:nvPicPr>
          <p:cNvPr id="6" name="Picture 5">
            <a:extLst>
              <a:ext uri="{FF2B5EF4-FFF2-40B4-BE49-F238E27FC236}">
                <a16:creationId xmlns:a16="http://schemas.microsoft.com/office/drawing/2014/main" id="{6DAA660A-EA75-8FA6-991C-9195869F24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5973" y="720131"/>
            <a:ext cx="3240053" cy="2555606"/>
          </a:xfrm>
          <a:prstGeom prst="rect">
            <a:avLst/>
          </a:prstGeom>
          <a:ln w="28575">
            <a:solidFill>
              <a:schemeClr val="accent1">
                <a:lumMod val="50000"/>
              </a:schemeClr>
            </a:solidFill>
          </a:ln>
        </p:spPr>
      </p:pic>
      <p:pic>
        <p:nvPicPr>
          <p:cNvPr id="8" name="Picture 7">
            <a:extLst>
              <a:ext uri="{FF2B5EF4-FFF2-40B4-BE49-F238E27FC236}">
                <a16:creationId xmlns:a16="http://schemas.microsoft.com/office/drawing/2014/main" id="{C08DAAEE-BB02-C343-9849-BB30918BEF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853" y="720131"/>
            <a:ext cx="3240054" cy="2551253"/>
          </a:xfrm>
          <a:prstGeom prst="rect">
            <a:avLst/>
          </a:prstGeom>
          <a:ln w="28575">
            <a:solidFill>
              <a:schemeClr val="accent1">
                <a:lumMod val="50000"/>
              </a:schemeClr>
            </a:solidFill>
          </a:ln>
        </p:spPr>
      </p:pic>
    </p:spTree>
    <p:extLst>
      <p:ext uri="{BB962C8B-B14F-4D97-AF65-F5344CB8AC3E}">
        <p14:creationId xmlns:p14="http://schemas.microsoft.com/office/powerpoint/2010/main" val="3863776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06608-43FF-31E9-C46B-1F6DC683AB3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F0D2445-6A61-F416-E610-D09667DBA139}"/>
              </a:ext>
            </a:extLst>
          </p:cNvPr>
          <p:cNvSpPr txBox="1"/>
          <p:nvPr/>
        </p:nvSpPr>
        <p:spPr>
          <a:xfrm>
            <a:off x="944880" y="1249680"/>
            <a:ext cx="9083040" cy="5016758"/>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১</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ময়নামতি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এলাকায়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রাজার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শাসন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কথা</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যায়</a:t>
            </a:r>
            <a:r>
              <a:rPr lang="en-US" sz="3200" dirty="0">
                <a:latin typeface="NikoshBAN" panose="02000000000000000000" pitchFamily="2" charset="0"/>
                <a:cs typeface="NikoshBAN" panose="02000000000000000000" pitchFamily="2" charset="0"/>
              </a:rPr>
              <a:t>?</a:t>
            </a:r>
          </a:p>
          <a:p>
            <a:r>
              <a:rPr lang="en-US" sz="3200" dirty="0">
                <a:latin typeface="NikoshBAN" panose="02000000000000000000" pitchFamily="2" charset="0"/>
                <a:cs typeface="NikoshBAN" panose="02000000000000000000" pitchFamily="2" charset="0"/>
              </a:rPr>
              <a:t>ক ১০ </a:t>
            </a:r>
            <a:r>
              <a:rPr lang="en-US" sz="3200" dirty="0" err="1">
                <a:latin typeface="NikoshBAN" panose="02000000000000000000" pitchFamily="2" charset="0"/>
                <a:cs typeface="NikoshBAN" panose="02000000000000000000" pitchFamily="2" charset="0"/>
              </a:rPr>
              <a:t>জন</a:t>
            </a:r>
            <a:r>
              <a:rPr lang="en-US" sz="3200" dirty="0">
                <a:latin typeface="NikoshBAN" panose="02000000000000000000" pitchFamily="2" charset="0"/>
                <a:cs typeface="NikoshBAN" panose="02000000000000000000" pitchFamily="2" charset="0"/>
              </a:rPr>
              <a:t>             খ ২০ </a:t>
            </a:r>
            <a:r>
              <a:rPr lang="en-US" sz="3200" dirty="0" err="1">
                <a:latin typeface="NikoshBAN" panose="02000000000000000000" pitchFamily="2" charset="0"/>
                <a:cs typeface="NikoshBAN" panose="02000000000000000000" pitchFamily="2" charset="0"/>
              </a:rPr>
              <a:t>জন</a:t>
            </a:r>
            <a:r>
              <a:rPr lang="en-US" sz="3200" dirty="0">
                <a:latin typeface="NikoshBAN" panose="02000000000000000000" pitchFamily="2" charset="0"/>
                <a:cs typeface="NikoshBAN" panose="02000000000000000000" pitchFamily="2" charset="0"/>
              </a:rPr>
              <a:t>           গ ৩০ </a:t>
            </a:r>
            <a:r>
              <a:rPr lang="en-US" sz="3200" dirty="0" err="1">
                <a:latin typeface="NikoshBAN" panose="02000000000000000000" pitchFamily="2" charset="0"/>
                <a:cs typeface="NikoshBAN" panose="02000000000000000000" pitchFamily="2" charset="0"/>
              </a:rPr>
              <a:t>জন</a:t>
            </a:r>
            <a:r>
              <a:rPr lang="en-US" sz="3200" dirty="0">
                <a:latin typeface="NikoshBAN" panose="02000000000000000000" pitchFamily="2" charset="0"/>
                <a:cs typeface="NikoshBAN" panose="02000000000000000000" pitchFamily="2" charset="0"/>
              </a:rPr>
              <a:t>            ঘ ৪০ </a:t>
            </a:r>
            <a:r>
              <a:rPr lang="en-US" sz="3200" dirty="0" err="1">
                <a:latin typeface="NikoshBAN" panose="02000000000000000000" pitchFamily="2" charset="0"/>
                <a:cs typeface="NikoshBAN" panose="02000000000000000000" pitchFamily="2" charset="0"/>
              </a:rPr>
              <a:t>জন</a:t>
            </a:r>
            <a:endParaRPr lang="en-US" sz="3200" dirty="0">
              <a:latin typeface="NikoshBAN" panose="02000000000000000000" pitchFamily="2" charset="0"/>
              <a:cs typeface="NikoshBAN" panose="02000000000000000000" pitchFamily="2" charset="0"/>
            </a:endParaRPr>
          </a:p>
          <a:p>
            <a:r>
              <a:rPr lang="bn-BD" sz="3200" dirty="0">
                <a:latin typeface="NikoshBAN" panose="02000000000000000000" pitchFamily="2" charset="0"/>
                <a:cs typeface="NikoshBAN" panose="02000000000000000000" pitchFamily="2" charset="0"/>
              </a:rPr>
              <a:t>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বৌদ্ধদের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ধর্মচর্চা</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জ্ঞানচর্চার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কেন্দ্রকে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হয়</a:t>
            </a:r>
            <a:r>
              <a:rPr lang="en-US" sz="3200" dirty="0">
                <a:latin typeface="NikoshBAN" panose="02000000000000000000" pitchFamily="2" charset="0"/>
                <a:cs typeface="NikoshBAN" panose="02000000000000000000" pitchFamily="2" charset="0"/>
              </a:rPr>
              <a:t>?</a:t>
            </a:r>
          </a:p>
          <a:p>
            <a:r>
              <a:rPr lang="en-US" sz="3200" dirty="0">
                <a:latin typeface="NikoshBAN" panose="02000000000000000000" pitchFamily="2" charset="0"/>
                <a:cs typeface="NikoshBAN" panose="02000000000000000000" pitchFamily="2" charset="0"/>
              </a:rPr>
              <a:t>ক </a:t>
            </a:r>
            <a:r>
              <a:rPr lang="en-US" sz="3200" dirty="0" err="1">
                <a:latin typeface="NikoshBAN" panose="02000000000000000000" pitchFamily="2" charset="0"/>
                <a:cs typeface="NikoshBAN" panose="02000000000000000000" pitchFamily="2" charset="0"/>
              </a:rPr>
              <a:t>বিদ্যালয়</a:t>
            </a:r>
            <a:r>
              <a:rPr lang="en-US" sz="3200" dirty="0">
                <a:latin typeface="NikoshBAN" panose="02000000000000000000" pitchFamily="2" charset="0"/>
                <a:cs typeface="NikoshBAN" panose="02000000000000000000" pitchFamily="2" charset="0"/>
              </a:rPr>
              <a:t>              খ </a:t>
            </a:r>
            <a:r>
              <a:rPr lang="en-US" sz="3200" dirty="0" err="1">
                <a:latin typeface="NikoshBAN" panose="02000000000000000000" pitchFamily="2" charset="0"/>
                <a:cs typeface="NikoshBAN" panose="02000000000000000000" pitchFamily="2" charset="0"/>
              </a:rPr>
              <a:t>মন্দির</a:t>
            </a:r>
            <a:r>
              <a:rPr lang="en-US" sz="3200" dirty="0">
                <a:latin typeface="NikoshBAN" panose="02000000000000000000" pitchFamily="2" charset="0"/>
                <a:cs typeface="NikoshBAN" panose="02000000000000000000" pitchFamily="2" charset="0"/>
              </a:rPr>
              <a:t>             গ </a:t>
            </a:r>
            <a:r>
              <a:rPr lang="en-US" sz="3200" dirty="0" err="1">
                <a:latin typeface="NikoshBAN" panose="02000000000000000000" pitchFamily="2" charset="0"/>
                <a:cs typeface="NikoshBAN" panose="02000000000000000000" pitchFamily="2" charset="0"/>
              </a:rPr>
              <a:t>বিহার</a:t>
            </a:r>
            <a:r>
              <a:rPr lang="en-US" sz="3200" dirty="0">
                <a:latin typeface="NikoshBAN" panose="02000000000000000000" pitchFamily="2" charset="0"/>
                <a:cs typeface="NikoshBAN" panose="02000000000000000000" pitchFamily="2" charset="0"/>
              </a:rPr>
              <a:t>              ঘ </a:t>
            </a:r>
            <a:r>
              <a:rPr lang="en-US" sz="3200" dirty="0" err="1">
                <a:latin typeface="NikoshBAN" panose="02000000000000000000" pitchFamily="2" charset="0"/>
                <a:cs typeface="NikoshBAN" panose="02000000000000000000" pitchFamily="2" charset="0"/>
              </a:rPr>
              <a:t>গির্জা</a:t>
            </a:r>
            <a:endParaRPr lang="en-US" sz="3200" dirty="0">
              <a:latin typeface="NikoshBAN" panose="02000000000000000000" pitchFamily="2" charset="0"/>
              <a:cs typeface="NikoshBAN" panose="02000000000000000000" pitchFamily="2" charset="0"/>
            </a:endParaRPr>
          </a:p>
          <a:p>
            <a:r>
              <a:rPr lang="bn-BD" sz="3200" dirty="0">
                <a:latin typeface="NikoshBAN" panose="02000000000000000000" pitchFamily="2" charset="0"/>
                <a:cs typeface="NikoshBAN" panose="02000000000000000000" pitchFamily="2" charset="0"/>
              </a:rPr>
              <a:t>৩</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ময়নামতির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সবচেয়ে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গুরুত্বপূর্ণ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বিহারের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a:t>
            </a:r>
          </a:p>
          <a:p>
            <a:r>
              <a:rPr lang="en-US" sz="3200" dirty="0">
                <a:latin typeface="NikoshBAN" panose="02000000000000000000" pitchFamily="2" charset="0"/>
                <a:cs typeface="NikoshBAN" panose="02000000000000000000" pitchFamily="2" charset="0"/>
              </a:rPr>
              <a:t>ক </a:t>
            </a:r>
            <a:r>
              <a:rPr lang="en-US" sz="3200" dirty="0" err="1">
                <a:latin typeface="NikoshBAN" panose="02000000000000000000" pitchFamily="2" charset="0"/>
                <a:cs typeface="NikoshBAN" panose="02000000000000000000" pitchFamily="2" charset="0"/>
              </a:rPr>
              <a:t>আনন্দ</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বিহার</a:t>
            </a:r>
            <a:r>
              <a:rPr lang="en-US" sz="3200" dirty="0">
                <a:latin typeface="NikoshBAN" panose="02000000000000000000" pitchFamily="2" charset="0"/>
                <a:cs typeface="NikoshBAN" panose="02000000000000000000" pitchFamily="2" charset="0"/>
              </a:rPr>
              <a:t>            খ </a:t>
            </a:r>
            <a:r>
              <a:rPr lang="en-US" sz="3200" dirty="0" err="1">
                <a:latin typeface="NikoshBAN" panose="02000000000000000000" pitchFamily="2" charset="0"/>
                <a:cs typeface="NikoshBAN" panose="02000000000000000000" pitchFamily="2" charset="0"/>
              </a:rPr>
              <a:t>কৌটিল্য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মুড়া</a:t>
            </a:r>
            <a:r>
              <a:rPr lang="en-US" sz="3200" dirty="0">
                <a:latin typeface="NikoshBAN" panose="02000000000000000000" pitchFamily="2" charset="0"/>
                <a:cs typeface="NikoshBAN" panose="02000000000000000000" pitchFamily="2" charset="0"/>
              </a:rPr>
              <a:t>             </a:t>
            </a:r>
            <a:endParaRPr lang="bn-BD" sz="3200" dirty="0">
              <a:latin typeface="NikoshBAN" panose="02000000000000000000" pitchFamily="2" charset="0"/>
              <a:cs typeface="NikoshBAN" panose="02000000000000000000" pitchFamily="2" charset="0"/>
            </a:endParaRPr>
          </a:p>
          <a:p>
            <a:r>
              <a:rPr lang="en-US" sz="3200" dirty="0">
                <a:latin typeface="NikoshBAN" panose="02000000000000000000" pitchFamily="2" charset="0"/>
                <a:cs typeface="NikoshBAN" panose="02000000000000000000" pitchFamily="2" charset="0"/>
              </a:rPr>
              <a:t>গ </a:t>
            </a:r>
            <a:r>
              <a:rPr lang="en-US" sz="3200" dirty="0" err="1">
                <a:latin typeface="NikoshBAN" panose="02000000000000000000" pitchFamily="2" charset="0"/>
                <a:cs typeface="NikoshBAN" panose="02000000000000000000" pitchFamily="2" charset="0"/>
              </a:rPr>
              <a:t>রূপবান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মুড়া</a:t>
            </a:r>
            <a:r>
              <a:rPr lang="en-US" sz="3200" dirty="0">
                <a:latin typeface="NikoshBAN" panose="02000000000000000000" pitchFamily="2" charset="0"/>
                <a:cs typeface="NikoshBAN" panose="02000000000000000000" pitchFamily="2" charset="0"/>
              </a:rPr>
              <a:t>           ঘ </a:t>
            </a:r>
            <a:r>
              <a:rPr lang="en-US" sz="3200" dirty="0" err="1">
                <a:latin typeface="NikoshBAN" panose="02000000000000000000" pitchFamily="2" charset="0"/>
                <a:cs typeface="NikoshBAN" panose="02000000000000000000" pitchFamily="2" charset="0"/>
              </a:rPr>
              <a:t>শালবন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বিহার</a:t>
            </a:r>
            <a:endParaRPr lang="en-US" sz="3200" dirty="0">
              <a:latin typeface="NikoshBAN" panose="02000000000000000000" pitchFamily="2" charset="0"/>
              <a:cs typeface="NikoshBAN" panose="02000000000000000000" pitchFamily="2" charset="0"/>
            </a:endParaRPr>
          </a:p>
          <a:p>
            <a:r>
              <a:rPr lang="bn-BD" sz="3200" dirty="0">
                <a:latin typeface="NikoshBAN" panose="02000000000000000000" pitchFamily="2" charset="0"/>
                <a:cs typeface="NikoshBAN" panose="02000000000000000000" pitchFamily="2" charset="0"/>
              </a:rPr>
              <a:t>৪</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শালবন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বিহার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বছরের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পুরানো</a:t>
            </a:r>
            <a:r>
              <a:rPr lang="en-US" sz="3200" dirty="0">
                <a:latin typeface="NikoshBAN" panose="02000000000000000000" pitchFamily="2" charset="0"/>
                <a:cs typeface="NikoshBAN" panose="02000000000000000000" pitchFamily="2" charset="0"/>
              </a:rPr>
              <a:t>?</a:t>
            </a:r>
          </a:p>
          <a:p>
            <a:r>
              <a:rPr lang="en-US" sz="3200" dirty="0">
                <a:latin typeface="NikoshBAN" panose="02000000000000000000" pitchFamily="2" charset="0"/>
                <a:cs typeface="NikoshBAN" panose="02000000000000000000" pitchFamily="2" charset="0"/>
              </a:rPr>
              <a:t>ক </a:t>
            </a:r>
            <a:r>
              <a:rPr lang="en-US" sz="3200" dirty="0" err="1">
                <a:latin typeface="NikoshBAN" panose="02000000000000000000" pitchFamily="2" charset="0"/>
                <a:cs typeface="NikoshBAN" panose="02000000000000000000" pitchFamily="2" charset="0"/>
              </a:rPr>
              <a:t>প্রায়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পাঁচশত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বছর</a:t>
            </a:r>
            <a:r>
              <a:rPr lang="en-US" sz="3200" dirty="0">
                <a:latin typeface="NikoshBAN" panose="02000000000000000000" pitchFamily="2" charset="0"/>
                <a:cs typeface="NikoshBAN" panose="02000000000000000000" pitchFamily="2" charset="0"/>
              </a:rPr>
              <a:t>              খ </a:t>
            </a:r>
            <a:r>
              <a:rPr lang="en-US" sz="3200" dirty="0" err="1">
                <a:latin typeface="NikoshBAN" panose="02000000000000000000" pitchFamily="2" charset="0"/>
                <a:cs typeface="NikoshBAN" panose="02000000000000000000" pitchFamily="2" charset="0"/>
              </a:rPr>
              <a:t>প্রায়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হাজার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বছর</a:t>
            </a:r>
            <a:endParaRPr lang="en-US" sz="3200" dirty="0">
              <a:latin typeface="NikoshBAN" panose="02000000000000000000" pitchFamily="2" charset="0"/>
              <a:cs typeface="NikoshBAN" panose="02000000000000000000" pitchFamily="2" charset="0"/>
            </a:endParaRPr>
          </a:p>
          <a:p>
            <a:r>
              <a:rPr lang="en-US" sz="3200" dirty="0">
                <a:latin typeface="NikoshBAN" panose="02000000000000000000" pitchFamily="2" charset="0"/>
                <a:cs typeface="NikoshBAN" panose="02000000000000000000" pitchFamily="2" charset="0"/>
              </a:rPr>
              <a:t>গ </a:t>
            </a:r>
            <a:r>
              <a:rPr lang="en-US" sz="3200" dirty="0" err="1">
                <a:latin typeface="NikoshBAN" panose="02000000000000000000" pitchFamily="2" charset="0"/>
                <a:cs typeface="NikoshBAN" panose="02000000000000000000" pitchFamily="2" charset="0"/>
              </a:rPr>
              <a:t>প্রায়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দেড়</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হাজার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বছর</a:t>
            </a:r>
            <a:r>
              <a:rPr lang="en-US" sz="3200" dirty="0">
                <a:latin typeface="NikoshBAN" panose="02000000000000000000" pitchFamily="2" charset="0"/>
                <a:cs typeface="NikoshBAN" panose="02000000000000000000" pitchFamily="2" charset="0"/>
              </a:rPr>
              <a:t>           ঘ </a:t>
            </a:r>
            <a:r>
              <a:rPr lang="en-US" sz="3200" dirty="0" err="1">
                <a:latin typeface="NikoshBAN" panose="02000000000000000000" pitchFamily="2" charset="0"/>
                <a:cs typeface="NikoshBAN" panose="02000000000000000000" pitchFamily="2" charset="0"/>
              </a:rPr>
              <a:t>প্রায়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হাজার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বছর</a:t>
            </a:r>
            <a:endParaRPr lang="en-US" sz="32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ACB3DC74-04EE-AFEC-0465-296A526D5240}"/>
              </a:ext>
            </a:extLst>
          </p:cNvPr>
          <p:cNvSpPr txBox="1"/>
          <p:nvPr/>
        </p:nvSpPr>
        <p:spPr>
          <a:xfrm>
            <a:off x="5486400" y="1418210"/>
            <a:ext cx="716280" cy="1200329"/>
          </a:xfrm>
          <a:prstGeom prst="rect">
            <a:avLst/>
          </a:prstGeom>
          <a:noFill/>
        </p:spPr>
        <p:txBody>
          <a:bodyPr wrap="square" rtlCol="0">
            <a:spAutoFit/>
          </a:bodyPr>
          <a:lstStyle/>
          <a:p>
            <a:r>
              <a:rPr lang="bn-BD" sz="7200" dirty="0">
                <a:solidFill>
                  <a:srgbClr val="C00000"/>
                </a:solidFill>
              </a:rPr>
              <a:t>√</a:t>
            </a:r>
            <a:endParaRPr lang="en-US" sz="7200" dirty="0">
              <a:solidFill>
                <a:srgbClr val="C00000"/>
              </a:solidFill>
            </a:endParaRPr>
          </a:p>
        </p:txBody>
      </p:sp>
      <p:sp>
        <p:nvSpPr>
          <p:cNvPr id="4" name="TextBox 3">
            <a:extLst>
              <a:ext uri="{FF2B5EF4-FFF2-40B4-BE49-F238E27FC236}">
                <a16:creationId xmlns:a16="http://schemas.microsoft.com/office/drawing/2014/main" id="{A88A89C1-0639-B38F-9DC5-668FB0F62392}"/>
              </a:ext>
            </a:extLst>
          </p:cNvPr>
          <p:cNvSpPr txBox="1"/>
          <p:nvPr/>
        </p:nvSpPr>
        <p:spPr>
          <a:xfrm>
            <a:off x="5844540" y="2463549"/>
            <a:ext cx="716280" cy="1200329"/>
          </a:xfrm>
          <a:prstGeom prst="rect">
            <a:avLst/>
          </a:prstGeom>
          <a:noFill/>
        </p:spPr>
        <p:txBody>
          <a:bodyPr wrap="square" rtlCol="0">
            <a:spAutoFit/>
          </a:bodyPr>
          <a:lstStyle/>
          <a:p>
            <a:r>
              <a:rPr lang="bn-BD" sz="7200" dirty="0">
                <a:solidFill>
                  <a:srgbClr val="C00000"/>
                </a:solidFill>
              </a:rPr>
              <a:t>√</a:t>
            </a:r>
            <a:endParaRPr lang="en-US" sz="7200" dirty="0">
              <a:solidFill>
                <a:srgbClr val="C00000"/>
              </a:solidFill>
            </a:endParaRPr>
          </a:p>
        </p:txBody>
      </p:sp>
      <p:sp>
        <p:nvSpPr>
          <p:cNvPr id="5" name="TextBox 4">
            <a:extLst>
              <a:ext uri="{FF2B5EF4-FFF2-40B4-BE49-F238E27FC236}">
                <a16:creationId xmlns:a16="http://schemas.microsoft.com/office/drawing/2014/main" id="{1960990C-F051-5651-07D0-182B578B07FA}"/>
              </a:ext>
            </a:extLst>
          </p:cNvPr>
          <p:cNvSpPr txBox="1"/>
          <p:nvPr/>
        </p:nvSpPr>
        <p:spPr>
          <a:xfrm>
            <a:off x="3550920" y="3758059"/>
            <a:ext cx="716280" cy="1200329"/>
          </a:xfrm>
          <a:prstGeom prst="rect">
            <a:avLst/>
          </a:prstGeom>
          <a:noFill/>
        </p:spPr>
        <p:txBody>
          <a:bodyPr wrap="square" rtlCol="0">
            <a:spAutoFit/>
          </a:bodyPr>
          <a:lstStyle/>
          <a:p>
            <a:r>
              <a:rPr lang="bn-BD" sz="7200" dirty="0">
                <a:solidFill>
                  <a:srgbClr val="C00000"/>
                </a:solidFill>
              </a:rPr>
              <a:t>√</a:t>
            </a:r>
            <a:endParaRPr lang="en-US" sz="7200" dirty="0">
              <a:solidFill>
                <a:srgbClr val="C00000"/>
              </a:solidFill>
            </a:endParaRPr>
          </a:p>
        </p:txBody>
      </p:sp>
      <p:sp>
        <p:nvSpPr>
          <p:cNvPr id="6" name="TextBox 5">
            <a:extLst>
              <a:ext uri="{FF2B5EF4-FFF2-40B4-BE49-F238E27FC236}">
                <a16:creationId xmlns:a16="http://schemas.microsoft.com/office/drawing/2014/main" id="{D703955D-3315-BBA5-A752-39BD44E2713A}"/>
              </a:ext>
            </a:extLst>
          </p:cNvPr>
          <p:cNvSpPr txBox="1"/>
          <p:nvPr/>
        </p:nvSpPr>
        <p:spPr>
          <a:xfrm>
            <a:off x="792480" y="5205859"/>
            <a:ext cx="640080" cy="1200329"/>
          </a:xfrm>
          <a:prstGeom prst="rect">
            <a:avLst/>
          </a:prstGeom>
          <a:noFill/>
        </p:spPr>
        <p:txBody>
          <a:bodyPr wrap="square" rtlCol="0">
            <a:spAutoFit/>
          </a:bodyPr>
          <a:lstStyle/>
          <a:p>
            <a:r>
              <a:rPr lang="bn-BD" sz="7200" dirty="0">
                <a:solidFill>
                  <a:srgbClr val="C00000"/>
                </a:solidFill>
              </a:rPr>
              <a:t>√</a:t>
            </a:r>
            <a:endParaRPr lang="en-US" sz="7200" dirty="0">
              <a:solidFill>
                <a:srgbClr val="C00000"/>
              </a:solidFill>
            </a:endParaRPr>
          </a:p>
        </p:txBody>
      </p:sp>
    </p:spTree>
    <p:extLst>
      <p:ext uri="{BB962C8B-B14F-4D97-AF65-F5344CB8AC3E}">
        <p14:creationId xmlns:p14="http://schemas.microsoft.com/office/powerpoint/2010/main" val="310207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theme/theme1.xml><?xml version="1.0" encoding="utf-8"?>
<a:theme xmlns:a="http://schemas.openxmlformats.org/drawingml/2006/main" name="Bangla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gla Theme" id="{35FA9EBE-4744-45E4-BE25-91657615086E}" vid="{4E732455-97D7-4B72-8733-D70887AA41D8}"/>
    </a:ext>
  </a:extLst>
</a:theme>
</file>

<file path=docProps/app.xml><?xml version="1.0" encoding="utf-8"?>
<Properties xmlns="http://schemas.openxmlformats.org/officeDocument/2006/extended-properties" xmlns:vt="http://schemas.openxmlformats.org/officeDocument/2006/docPropsVTypes">
  <Template>Bangla Theme</Template>
  <TotalTime>59</TotalTime>
  <Words>966</Words>
  <Application>Microsoft Office PowerPoint</Application>
  <PresentationFormat>Widescreen</PresentationFormat>
  <Paragraphs>127</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NikoshBAN</vt:lpstr>
      <vt:lpstr>Times New Roman</vt:lpstr>
      <vt:lpstr>Wingdings</vt:lpstr>
      <vt:lpstr>Bangla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Smart View</dc:creator>
  <cp:lastModifiedBy>nigar sultana</cp:lastModifiedBy>
  <cp:revision>4</cp:revision>
  <dcterms:created xsi:type="dcterms:W3CDTF">2025-12-18T03:25:05Z</dcterms:created>
  <dcterms:modified xsi:type="dcterms:W3CDTF">2026-06-07T17:17:44Z</dcterms:modified>
</cp:coreProperties>
</file>