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21"/>
  </p:notesMasterIdLst>
  <p:sldIdLst>
    <p:sldId id="257" r:id="rId3"/>
    <p:sldId id="281" r:id="rId4"/>
    <p:sldId id="259" r:id="rId5"/>
    <p:sldId id="260" r:id="rId6"/>
    <p:sldId id="285" r:id="rId7"/>
    <p:sldId id="290" r:id="rId8"/>
    <p:sldId id="291" r:id="rId9"/>
    <p:sldId id="288" r:id="rId10"/>
    <p:sldId id="289" r:id="rId11"/>
    <p:sldId id="296" r:id="rId12"/>
    <p:sldId id="297" r:id="rId13"/>
    <p:sldId id="298" r:id="rId14"/>
    <p:sldId id="299" r:id="rId15"/>
    <p:sldId id="301" r:id="rId16"/>
    <p:sldId id="300" r:id="rId17"/>
    <p:sldId id="284" r:id="rId18"/>
    <p:sldId id="283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65 Pro Plus" initials="3PP" lastIdx="1" clrIdx="0">
    <p:extLst>
      <p:ext uri="{19B8F6BF-5375-455C-9EA6-DF929625EA0E}">
        <p15:presenceInfo xmlns:p15="http://schemas.microsoft.com/office/powerpoint/2012/main" xmlns="" userId="365 Pro 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34F"/>
    <a:srgbClr val="A3619B"/>
    <a:srgbClr val="32823F"/>
    <a:srgbClr val="3B8547"/>
    <a:srgbClr val="3B794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0EE-3F3C-4694-AA03-809908AB2D6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6C6E-6825-46BF-98FA-71628EAC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5E2FA-9E3F-4409-84CC-F487AC53D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CAB199-821A-4258-B64D-30F0D0314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998B7A-51F8-423A-BAA8-D6B9C6F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C0B2BB-E36A-439D-83D3-6316F8E7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1277E-D40E-4FFA-A6B9-687316E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5D7CA-2013-4960-A10A-1E292C5D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DAF145-ED7C-4F99-8F77-6EA622590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0C6FE4-BC11-4154-832F-89A52C33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178848-6B1B-49BB-AF37-E69D3C7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A40AB-BB0D-4732-B0F1-757972B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6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9B5EB5-B147-46FA-853E-50ECC52BF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EC946C-A97C-4342-96EC-DE1E670F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A355A7-7ED1-4143-86C1-BFC2D5FD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8BF1C8-CE09-488F-AA60-C5BBCDC4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0F647-4071-4CAF-A56B-7054834C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9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99F36-22EE-4D82-9DF6-974A8258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BC703-2969-45D7-BBA4-D7F85461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A6696F-C245-4812-BB3A-8057271F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22627A-A287-4ED7-A76C-811EB640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F726D-3A63-4210-AB3B-0BC4E03C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4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2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0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3BF31-BDC1-460C-879D-4F8E6C17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3F7D8-9A4A-4569-A6FE-C5B2F83F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B6032-1E99-42DD-9521-CFC04B1C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56ED07-C179-4AC8-97C0-E1811433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AF3604-3B1D-4AB9-98A1-1BE59272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2213-75E2-487D-8411-AFD6E60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D81393-1E7E-4EE4-A2F5-974342603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9CEC44-6A82-4A5B-8644-3757FB6E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BA134E-0F97-4349-89C4-477A5370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3F830-F0F6-4231-8D92-858AFCF6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E9E188-E399-4A1C-A7FD-86E4D954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D236E-F7A7-4085-8A51-CB84452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AE195B-9E39-444C-9FE4-E9047289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B0A2F9-394C-46C4-8A80-0601A9E4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7A2693-6411-4EC7-AF08-79E1A8EE8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3B2335-AE15-4E18-AD88-E085CF82E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DF6A26-07BB-4F08-81A4-60B703A9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DD9CBD-224A-4A9B-B95F-96F87228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C94571-566C-4D44-9ED4-E6B44738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CBEBE-A38A-40A4-AC12-265EE155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E87E56-56CA-43FE-B948-285AA0A8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9B0B07-7E33-4FD9-B9F1-97E1C685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4BB8A9-2345-4017-936C-057FA7F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2F244D-7D71-4970-AB12-58624FA9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B017F8-BBDD-451C-99C9-D790E02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CABEC2-5DF4-4DB0-9AAC-6513BD15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F81B2-41F3-4DD8-B9DF-33B1FD3F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62C0B4-D95C-43F0-9B72-0028B1CE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B417F9-A2DD-4E16-A4FC-9C379EA1A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45BFFE-BA58-4793-A966-73C3CE0B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29399E-4190-41D7-BE73-86028CEE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8146AE-37F5-4F5F-A344-BBBFBDDB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4C71B-D24F-48F7-BEA9-D6C4B3D8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A2C7FB-988E-4CB4-9DAC-799F28747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6F5F63-3F61-4DA9-878D-D2D9A2CF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314B2A-A3A1-4B0C-81A5-F9E8B8D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575EC-50ED-45F2-BD35-DD4BBF7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5B2F01-337A-4EEC-990D-8A5C837F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64A936-367D-48E6-A93F-7A6C41A1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0A53FF-48DD-4C68-9E56-5F4D6C85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A37C2B-9378-4BC9-AB7E-15210681A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E84B4C-A9BF-48F0-B6FA-B08C65DCE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499C90-F298-485F-B15D-F23D5E8E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xmlns="" id="{BDD096C4-EA0B-4A0B-A270-A33E3861416F}"/>
              </a:ext>
            </a:extLst>
          </p:cNvPr>
          <p:cNvSpPr/>
          <p:nvPr/>
        </p:nvSpPr>
        <p:spPr>
          <a:xfrm>
            <a:off x="6676704" y="1838158"/>
            <a:ext cx="5006336" cy="3181684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AA5FCD-E282-462D-9F67-474D8F26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345234"/>
            <a:ext cx="4320072" cy="432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603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290946"/>
            <a:ext cx="11490036" cy="645621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3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25</a:t>
            </a:r>
            <a:r>
              <a:rPr lang="en-US" sz="43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0.001M K</a:t>
            </a:r>
            <a:r>
              <a:rPr lang="en-US" sz="43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4300" baseline="-25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43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P</a:t>
            </a:r>
            <a:r>
              <a:rPr lang="en-US" sz="40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4000" baseline="-25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40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 =298K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C =0.001M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900" baseline="-25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= ?</a:t>
            </a:r>
            <a:r>
              <a:rPr lang="en-US" sz="39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 	</a:t>
            </a:r>
            <a:r>
              <a:rPr lang="en-US" sz="39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53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1614729" cy="66224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pPr>
              <a:buNone/>
            </a:pPr>
            <a:endParaRPr lang="en-US" sz="16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5400" baseline="30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K</a:t>
            </a:r>
            <a:r>
              <a:rPr lang="en-US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5400" baseline="-25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অম্লীয়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		 </a:t>
            </a:r>
            <a:endParaRPr lang="en-US" sz="5400" baseline="30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[OH</a:t>
            </a:r>
            <a:r>
              <a:rPr lang="en-US" sz="54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]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=2</a:t>
            </a:r>
            <a:r>
              <a:rPr lang="en-US" sz="4400" dirty="0">
                <a:solidFill>
                  <a:srgbClr val="FFFF00"/>
                </a:solidFill>
                <a:latin typeface="Times New Roman"/>
                <a:cs typeface="Times New Roman"/>
              </a:rPr>
              <a:t> ×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0.001 M</a:t>
            </a:r>
          </a:p>
          <a:p>
            <a:pPr>
              <a:buNone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= 0.002 M </a:t>
            </a:r>
          </a:p>
          <a:p>
            <a:pPr>
              <a:buNone/>
            </a:pP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P</a:t>
            </a:r>
            <a:r>
              <a:rPr lang="en-US" sz="72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72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 - log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[OH</a:t>
            </a:r>
            <a:r>
              <a:rPr lang="en-US" sz="44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]</a:t>
            </a:r>
          </a:p>
          <a:p>
            <a:pPr>
              <a:buNone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= -log(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0.002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= 2.7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US" sz="19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11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290946"/>
            <a:ext cx="11490036" cy="645621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25</a:t>
            </a:r>
            <a:r>
              <a:rPr lang="en-US" sz="43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1.5%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NaOH</a:t>
            </a:r>
            <a:r>
              <a:rPr lang="en-US" sz="43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P</a:t>
            </a:r>
            <a:r>
              <a:rPr lang="en-US" sz="40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1.5%NaOH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100 mL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দ্রবনে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NaOH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1.5 g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900" baseline="-25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aseline="-25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V=0.1 L</a:t>
            </a:r>
          </a:p>
          <a:p>
            <a:pPr>
              <a:buNone/>
            </a:pPr>
            <a:r>
              <a:rPr lang="en-US" sz="48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W=1.5 g</a:t>
            </a:r>
          </a:p>
          <a:p>
            <a:pPr>
              <a:buNone/>
            </a:pPr>
            <a:r>
              <a:rPr lang="en-US" sz="48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M=40 gmol</a:t>
            </a:r>
            <a:r>
              <a:rPr lang="en-US" sz="48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-1</a:t>
            </a:r>
            <a:endParaRPr lang="en-US" sz="48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6000" baseline="-25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60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=? </a:t>
            </a:r>
            <a:r>
              <a:rPr lang="en-US" sz="39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86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1614729" cy="66224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pPr>
              <a:buNone/>
            </a:pPr>
            <a:endParaRPr lang="en-US" sz="16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72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C=W/MV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=1.5/(40</a:t>
            </a:r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×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0.1)</a:t>
            </a:r>
          </a:p>
          <a:p>
            <a:pPr>
              <a:buNone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=0.375 M</a:t>
            </a:r>
          </a:p>
          <a:p>
            <a:pPr>
              <a:buNone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US" sz="19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1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"/>
                <a:ext cx="11614729" cy="6622472"/>
              </a:xfr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</a:p>
              <a:p>
                <a:pPr>
                  <a:buNone/>
                </a:pPr>
                <a:endParaRPr lang="en-US" sz="1600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48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4800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en-US" sz="4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aOH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জলীয়</m:t>
                    </m:r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দ্রবনে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নিম্নরুপে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বিয়োজিত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হয়।</m:t>
                    </m:r>
                  </m:oMath>
                </a14:m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pPr>
                  <a:buNone/>
                </a:pPr>
                <a:endParaRPr lang="en-US" sz="5400" baseline="30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4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NaOH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			</a:t>
                </a: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Na</a:t>
                </a:r>
                <a:r>
                  <a:rPr lang="en-US" sz="5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+ OH</a:t>
                </a:r>
                <a:r>
                  <a:rPr lang="en-US" sz="5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</a:p>
              <a:p>
                <a:pPr>
                  <a:buNone/>
                </a:pP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>
                  <a:buNone/>
                </a:pP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[OH</a:t>
                </a:r>
                <a:r>
                  <a:rPr lang="en-US" sz="5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] </a:t>
                </a: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0.375 M</a:t>
                </a:r>
              </a:p>
              <a:p>
                <a:pPr>
                  <a:buNone/>
                </a:pPr>
                <a:r>
                  <a:rPr lang="en-US" sz="4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7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7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7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72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P</a:t>
                </a:r>
                <a:r>
                  <a:rPr lang="en-US" sz="72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OH</a:t>
                </a:r>
                <a:r>
                  <a:rPr lang="en-US" sz="7200" baseline="-25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 - log 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[OH</a:t>
                </a:r>
                <a:r>
                  <a:rPr lang="en-US" sz="4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pPr>
                  <a:buNone/>
                </a:pP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= -log(0.375)</a:t>
                </a:r>
              </a:p>
              <a:p>
                <a:pPr>
                  <a:buNone/>
                </a:pP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= 0.426</a:t>
                </a:r>
                <a:endParaRPr lang="en-US" sz="4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	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  <a:endParaRPr lang="en-US" sz="1900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"/>
                <a:ext cx="11614729" cy="6622472"/>
              </a:xfrm>
              <a:blipFill rotWithShape="1">
                <a:blip r:embed="rId3"/>
                <a:stretch>
                  <a:fillRect l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 flipV="1">
            <a:off x="2826327" y="1641759"/>
            <a:ext cx="1773382" cy="34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1614729" cy="66224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pPr>
              <a:buNone/>
            </a:pPr>
            <a:endParaRPr lang="en-US" sz="16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66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+ 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66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14 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	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54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en-US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14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 P</a:t>
            </a:r>
            <a:r>
              <a:rPr lang="en-US" sz="54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54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en-US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14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 0.426</a:t>
            </a:r>
          </a:p>
          <a:p>
            <a:pPr>
              <a:buNone/>
            </a:pPr>
            <a:r>
              <a:rPr lang="en-US" sz="54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 </a:t>
            </a:r>
            <a:r>
              <a:rPr lang="en-US" sz="1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P</a:t>
            </a:r>
            <a:r>
              <a:rPr lang="en-US" sz="54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en-US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13.57</a:t>
            </a:r>
            <a:endParaRPr lang="en-US" sz="20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900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1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28" y="0"/>
            <a:ext cx="12135893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457201"/>
            <a:ext cx="5520563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24545"/>
            <a:ext cx="1158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28" y="0"/>
            <a:ext cx="1213589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46400" y="304801"/>
            <a:ext cx="7186256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3" y="2209801"/>
            <a:ext cx="114808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25</a:t>
            </a:r>
            <a:r>
              <a:rPr lang="en-US" sz="44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0.0001 M Na</a:t>
            </a:r>
            <a:r>
              <a:rPr lang="en-US" sz="4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4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P</a:t>
            </a:r>
            <a:r>
              <a:rPr lang="en-US" sz="44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4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aseline="-25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aseline="-25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9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sunflowers&#10;&#10;Description automatically generated">
            <a:extLst>
              <a:ext uri="{FF2B5EF4-FFF2-40B4-BE49-F238E27FC236}">
                <a16:creationId xmlns:a16="http://schemas.microsoft.com/office/drawing/2014/main" xmlns="" id="{20C43D0D-AE69-4854-B57F-6CA76D6DF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943176-E7E7-48EA-A0FC-9CE2A2389CAC}"/>
              </a:ext>
            </a:extLst>
          </p:cNvPr>
          <p:cNvSpPr txBox="1"/>
          <p:nvPr/>
        </p:nvSpPr>
        <p:spPr>
          <a:xfrm>
            <a:off x="2472886" y="498909"/>
            <a:ext cx="793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6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44621" y="228601"/>
            <a:ext cx="2760365" cy="861770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r>
              <a:rPr lang="bn-BD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100" dirty="0"/>
          </a:p>
        </p:txBody>
      </p:sp>
      <p:sp>
        <p:nvSpPr>
          <p:cNvPr id="10" name="Rounded Rectangle 9"/>
          <p:cNvSpPr/>
          <p:nvPr/>
        </p:nvSpPr>
        <p:spPr>
          <a:xfrm>
            <a:off x="482129" y="1494693"/>
            <a:ext cx="5384799" cy="4044462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None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সলাম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                             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বদিউল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কলেজ      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র,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nazrulcvc@gmail.com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6" y="1494693"/>
            <a:ext cx="433929" cy="46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908DA2F1-9B58-431B-A65F-A17461530469}"/>
              </a:ext>
            </a:extLst>
          </p:cNvPr>
          <p:cNvSpPr/>
          <p:nvPr/>
        </p:nvSpPr>
        <p:spPr>
          <a:xfrm>
            <a:off x="2221006" y="1013013"/>
            <a:ext cx="7749988" cy="404308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430D7B-C771-4DCA-B952-345AFBA6D766}"/>
              </a:ext>
            </a:extLst>
          </p:cNvPr>
          <p:cNvSpPr txBox="1"/>
          <p:nvPr/>
        </p:nvSpPr>
        <p:spPr>
          <a:xfrm>
            <a:off x="3173506" y="2065058"/>
            <a:ext cx="6104965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তারিখঃ০৮/০৬/২০২৬খ্রি  </a:t>
            </a:r>
            <a:endParaRPr lang="en-US" sz="4000" b="1" dirty="0">
              <a:solidFill>
                <a:schemeClr val="bg2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32823F"/>
            </a:gs>
            <a:gs pos="82000">
              <a:schemeClr val="accent6">
                <a:lumMod val="50000"/>
              </a:schemeClr>
            </a:gs>
            <a:gs pos="74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39244A97-0ABE-43BA-81E1-8869BBC7EB69}"/>
              </a:ext>
            </a:extLst>
          </p:cNvPr>
          <p:cNvSpPr/>
          <p:nvPr/>
        </p:nvSpPr>
        <p:spPr>
          <a:xfrm>
            <a:off x="3934691" y="1510145"/>
            <a:ext cx="3909603" cy="35329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ক্ষারকের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4000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P</a:t>
            </a:r>
            <a:r>
              <a:rPr lang="en-US" sz="4000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endParaRPr lang="en-US" sz="44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672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533401"/>
            <a:ext cx="6807200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72" y="2286001"/>
            <a:ext cx="11988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……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4000" baseline="30000" dirty="0">
                <a:latin typeface="NikoshBAN" pitchFamily="2" charset="0"/>
                <a:cs typeface="NikoshBAN" pitchFamily="2" charset="0"/>
              </a:rPr>
              <a:t>OH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4000" baseline="30000" dirty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343911"/>
            <a:ext cx="11277600" cy="833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440873"/>
            <a:ext cx="11490036" cy="52231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H</a:t>
            </a:r>
            <a:r>
              <a:rPr lang="en-US" sz="43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ঘনমাত্রার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লগারিদমকে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P</a:t>
            </a:r>
            <a:r>
              <a:rPr lang="en-US" sz="43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900" baseline="-25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66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66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- log [H</a:t>
            </a:r>
            <a:r>
              <a:rPr lang="en-US" sz="40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] </a:t>
            </a:r>
            <a:r>
              <a:rPr lang="en-US" sz="39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46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343911"/>
            <a:ext cx="11277600" cy="833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OH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440873"/>
            <a:ext cx="11490036" cy="52231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OH</a:t>
            </a:r>
            <a:r>
              <a:rPr lang="en-US" sz="43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ঘনমাত্রার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লগারিদমকে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P</a:t>
            </a:r>
            <a:r>
              <a:rPr lang="en-US" sz="43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900" baseline="-25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66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66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- log [OH</a:t>
            </a:r>
            <a:r>
              <a:rPr lang="en-US" sz="40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] </a:t>
            </a:r>
            <a:r>
              <a:rPr lang="en-US" sz="39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91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343911"/>
            <a:ext cx="11277600" cy="833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P</a:t>
            </a:r>
            <a:r>
              <a:rPr lang="en-US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524000"/>
            <a:ext cx="11490036" cy="52231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3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25</a:t>
            </a:r>
            <a:r>
              <a:rPr lang="en-US" sz="43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0.01M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NaOH</a:t>
            </a:r>
            <a:r>
              <a:rPr lang="en-US" sz="43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P</a:t>
            </a:r>
            <a:r>
              <a:rPr lang="en-US" sz="40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4000" baseline="-25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40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 =298K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C =0.01M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900" baseline="-25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baseline="3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= ?</a:t>
            </a:r>
            <a:r>
              <a:rPr lang="en-US" sz="39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900" baseline="-25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31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"/>
                <a:ext cx="11614729" cy="6622472"/>
              </a:xfr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</a:p>
              <a:p>
                <a:pPr>
                  <a:buNone/>
                </a:pPr>
                <a:endParaRPr lang="en-US" sz="1600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48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4800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en-US" sz="4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aOH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জলীয়</m:t>
                    </m:r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দ্রবনে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নিম্নরুপে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বিয়োজিত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হয়।</m:t>
                    </m:r>
                  </m:oMath>
                </a14:m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pPr>
                  <a:buNone/>
                </a:pPr>
                <a:endParaRPr lang="en-US" sz="5400" baseline="30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4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NaOH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			</a:t>
                </a: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Na</a:t>
                </a:r>
                <a:r>
                  <a:rPr lang="en-US" sz="5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+ OH</a:t>
                </a:r>
                <a:r>
                  <a:rPr lang="en-US" sz="5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</a:p>
              <a:p>
                <a:pPr>
                  <a:buNone/>
                </a:pP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>
                  <a:buNone/>
                </a:pPr>
                <a:r>
                  <a:rPr lang="en-US" sz="5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[OH</a:t>
                </a:r>
                <a:r>
                  <a:rPr lang="en-US" sz="5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] </a:t>
                </a: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0.01 M</a:t>
                </a:r>
              </a:p>
              <a:p>
                <a:pPr>
                  <a:buNone/>
                </a:pPr>
                <a:r>
                  <a:rPr lang="en-US" sz="4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7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7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7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72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P</a:t>
                </a:r>
                <a:r>
                  <a:rPr lang="en-US" sz="72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OH</a:t>
                </a:r>
                <a:r>
                  <a:rPr lang="en-US" sz="7200" baseline="-25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 - log 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[OH</a:t>
                </a:r>
                <a:r>
                  <a:rPr lang="en-US" sz="4400" baseline="30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pPr>
                  <a:buNone/>
                </a:pP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= -log(0.01)</a:t>
                </a:r>
              </a:p>
              <a:p>
                <a:pPr>
                  <a:buNone/>
                </a:pP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= 2</a:t>
                </a:r>
                <a:endParaRPr lang="en-US" sz="4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	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  <a:endParaRPr lang="en-US" sz="1900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"/>
                <a:ext cx="11614729" cy="6622472"/>
              </a:xfrm>
              <a:blipFill rotWithShape="1">
                <a:blip r:embed="rId3"/>
                <a:stretch>
                  <a:fillRect l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 flipV="1">
            <a:off x="2826327" y="1641759"/>
            <a:ext cx="1773382" cy="34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3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1352</TotalTime>
  <Words>248</Words>
  <Application>Microsoft Office PowerPoint</Application>
  <PresentationFormat>Custom</PresentationFormat>
  <Paragraphs>112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 কি ? </vt:lpstr>
      <vt:lpstr>POH কি ? </vt:lpstr>
      <vt:lpstr>সবল  ক্ষারের  POH নির্নয়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365 Pro Plus</dc:creator>
  <cp:lastModifiedBy>HP</cp:lastModifiedBy>
  <cp:revision>242</cp:revision>
  <dcterms:created xsi:type="dcterms:W3CDTF">2021-07-04T04:33:59Z</dcterms:created>
  <dcterms:modified xsi:type="dcterms:W3CDTF">2026-06-08T12:12:35Z</dcterms:modified>
</cp:coreProperties>
</file>