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7"/>
  </p:notesMasterIdLst>
  <p:sldIdLst>
    <p:sldId id="261" r:id="rId2"/>
    <p:sldId id="258" r:id="rId3"/>
    <p:sldId id="262" r:id="rId4"/>
    <p:sldId id="263" r:id="rId5"/>
    <p:sldId id="268" r:id="rId6"/>
    <p:sldId id="264" r:id="rId7"/>
    <p:sldId id="270" r:id="rId8"/>
    <p:sldId id="271" r:id="rId9"/>
    <p:sldId id="276" r:id="rId10"/>
    <p:sldId id="297" r:id="rId11"/>
    <p:sldId id="278" r:id="rId12"/>
    <p:sldId id="299" r:id="rId13"/>
    <p:sldId id="292" r:id="rId14"/>
    <p:sldId id="294" r:id="rId15"/>
    <p:sldId id="296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00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55" autoAdjust="0"/>
    <p:restoredTop sz="94576" autoAdjust="0"/>
  </p:normalViewPr>
  <p:slideViewPr>
    <p:cSldViewPr>
      <p:cViewPr varScale="1">
        <p:scale>
          <a:sx n="64" d="100"/>
          <a:sy n="64" d="100"/>
        </p:scale>
        <p:origin x="-780" y="-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881E78-B761-41B3-802C-829544EBA1BF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E2FA99-B1D8-4EEB-B434-A527193C084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E2FA99-B1D8-4EEB-B434-A527193C084E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250" y="2455862"/>
            <a:ext cx="3700488" cy="338904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62200" y="838200"/>
            <a:ext cx="4893470" cy="156966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6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96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667000" y="152400"/>
            <a:ext cx="40046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32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বিসমিল্লাহির রাহমানির রাহিম।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52186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66800" y="367267"/>
            <a:ext cx="868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আমরা জানি, 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n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তম পদ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=</a:t>
            </a:r>
            <a:r>
              <a:rPr lang="bn-BD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>
                <a:solidFill>
                  <a:srgbClr val="CC0099"/>
                </a:solidFill>
                <a:latin typeface="Times New Roman" pitchFamily="18" charset="0"/>
                <a:cs typeface="Times New Roman" pitchFamily="18" charset="0"/>
              </a:rPr>
              <a:t>a+(n-1)d				</a:t>
            </a:r>
            <a:r>
              <a:rPr lang="en-US" sz="3200" dirty="0">
                <a:solidFill>
                  <a:srgbClr val="CC0099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endParaRPr lang="en-US" sz="3200" dirty="0">
              <a:solidFill>
                <a:srgbClr val="CC0099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4198" y="1595447"/>
            <a:ext cx="1524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>
                <a:latin typeface="NikoshBAN" pitchFamily="2" charset="0"/>
                <a:cs typeface="NikoshBAN" pitchFamily="2" charset="0"/>
              </a:rPr>
              <a:t>প্রশ্নমতে,  </a:t>
            </a:r>
            <a:endParaRPr lang="en-US" sz="3200" dirty="0">
              <a:latin typeface="Nikosh" panose="02000000000000000000" pitchFamily="2" charset="0"/>
              <a:cs typeface="Nikosh" panose="02000000000000000000" pitchFamily="2" charset="0"/>
            </a:endParaRPr>
          </a:p>
          <a:p>
            <a:r>
              <a:rPr lang="en-US" dirty="0">
                <a:latin typeface="Nikosh" panose="02000000000000000000" pitchFamily="2" charset="0"/>
                <a:cs typeface="Nikosh" panose="02000000000000000000" pitchFamily="2" charset="0"/>
              </a:rPr>
              <a:t>           </a:t>
            </a:r>
            <a:r>
              <a:rPr lang="bn-BD" dirty="0">
                <a:latin typeface="NikoshBAN" pitchFamily="2" charset="0"/>
                <a:cs typeface="NikoshBAN" pitchFamily="2" charset="0"/>
              </a:rPr>
              <a:t>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0" y="1524000"/>
            <a:ext cx="32766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a+(n-1)d =100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2+(n-1)2 =100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(n-1)2 =100-2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(n-1)2 =98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n-1 =98/2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n-1=49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n=49+1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n=50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1828800" y="2219211"/>
            <a:ext cx="381000" cy="3048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1866900" y="2733157"/>
            <a:ext cx="381000" cy="3048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1828800" y="3200400"/>
            <a:ext cx="381000" cy="3048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1828800" y="3657600"/>
            <a:ext cx="381000" cy="3048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>
            <a:off x="1828800" y="4191000"/>
            <a:ext cx="381000" cy="3048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>
            <a:off x="1828800" y="4648200"/>
            <a:ext cx="381000" cy="3048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>
            <a:off x="1828800" y="5181600"/>
            <a:ext cx="381000" cy="3048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5DFF77D-03F3-8F50-58CA-D941F67992BF}"/>
              </a:ext>
            </a:extLst>
          </p:cNvPr>
          <p:cNvSpPr txBox="1"/>
          <p:nvPr/>
        </p:nvSpPr>
        <p:spPr>
          <a:xfrm>
            <a:off x="2229143" y="5645711"/>
            <a:ext cx="411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 </a:t>
            </a:r>
            <a:r>
              <a:rPr lang="bn-BD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এর মান </a:t>
            </a:r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endParaRPr lang="en-US" sz="3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0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  <p:bldP spid="10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45060"/>
          </a:xfrm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 </a:t>
            </a:r>
            <a:r>
              <a:rPr lang="bn-IN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জোড়ায় কাজ </a:t>
            </a:r>
            <a:endParaRPr lang="en-US" sz="32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3355975"/>
          </a:xfrm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endParaRPr lang="en-US" dirty="0"/>
          </a:p>
          <a:p>
            <a:pPr marL="0" indent="0" algn="ctr">
              <a:buNone/>
            </a:pPr>
            <a:r>
              <a:rPr lang="en-US" sz="4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3+6+9+12……………………+90</a:t>
            </a:r>
          </a:p>
          <a:p>
            <a:pPr marL="0" indent="0" algn="ctr">
              <a:buNone/>
            </a:pPr>
            <a:r>
              <a:rPr lang="bn-IN" dirty="0">
                <a:latin typeface="Times New Roman" pitchFamily="18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ধারাটির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>
                <a:latin typeface="NikoshBAN" pitchFamily="2" charset="0"/>
                <a:cs typeface="NikoshBAN" pitchFamily="2" charset="0"/>
              </a:rPr>
              <a:t>কত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তম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পদ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>
                <a:latin typeface="NikoshBAN" pitchFamily="2" charset="0"/>
                <a:cs typeface="NikoshBAN" pitchFamily="2" charset="0"/>
              </a:rPr>
              <a:t>কর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?</a:t>
            </a:r>
          </a:p>
        </p:txBody>
      </p:sp>
    </p:spTree>
    <p:extLst>
      <p:ext uri="{BB962C8B-B14F-4D97-AF65-F5344CB8AC3E}">
        <p14:creationId xmlns="" xmlns:p14="http://schemas.microsoft.com/office/powerpoint/2010/main" val="402953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0" y="1524000"/>
            <a:ext cx="32766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a+(n-1)d =90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2+(n-1)2 =90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(n-1)2 =90-2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(n-1)2 =88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n-1 =88/2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n-1=44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n=44+1</a:t>
            </a:r>
          </a:p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n=45</a:t>
            </a:r>
          </a:p>
        </p:txBody>
      </p:sp>
      <p:sp>
        <p:nvSpPr>
          <p:cNvPr id="3" name="Right Arrow 2"/>
          <p:cNvSpPr/>
          <p:nvPr/>
        </p:nvSpPr>
        <p:spPr>
          <a:xfrm>
            <a:off x="1828800" y="2209800"/>
            <a:ext cx="381000" cy="3048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Arrow 3"/>
          <p:cNvSpPr/>
          <p:nvPr/>
        </p:nvSpPr>
        <p:spPr>
          <a:xfrm>
            <a:off x="1828800" y="2667000"/>
            <a:ext cx="381000" cy="3048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1828800" y="3195710"/>
            <a:ext cx="381000" cy="3048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1828800" y="3733800"/>
            <a:ext cx="381000" cy="3048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1828800" y="4209757"/>
            <a:ext cx="381000" cy="3048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1828800" y="4685714"/>
            <a:ext cx="381000" cy="3048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1828800" y="5161671"/>
            <a:ext cx="381000" cy="3048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440868F-3337-9021-2886-EA3729224192}"/>
              </a:ext>
            </a:extLst>
          </p:cNvPr>
          <p:cNvSpPr txBox="1"/>
          <p:nvPr/>
        </p:nvSpPr>
        <p:spPr>
          <a:xfrm>
            <a:off x="914400" y="304800"/>
            <a:ext cx="7315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3+6+9+12……………………+90</a:t>
            </a:r>
          </a:p>
          <a:p>
            <a:pPr marL="0" indent="0" algn="ctr">
              <a:buNone/>
            </a:pPr>
            <a:r>
              <a:rPr lang="bn-IN" sz="3200" dirty="0">
                <a:latin typeface="Times New Roman" pitchFamily="18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ধারাটির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তম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পদ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90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?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ln w="38100">
            <a:solidFill>
              <a:schemeClr val="accent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bn-IN" sz="32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32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115" y="1981200"/>
            <a:ext cx="8696885" cy="4572000"/>
          </a:xfrm>
          <a:ln w="38100">
            <a:solidFill>
              <a:schemeClr val="accent2"/>
            </a:solidFill>
          </a:ln>
        </p:spPr>
        <p:txBody>
          <a:bodyPr>
            <a:norm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2+4+6+…….+30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d=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marL="0" indent="0">
              <a:buNone/>
            </a:pP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(ক)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         (খ)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          (গ)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               (ঘ)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6</a:t>
            </a:r>
          </a:p>
          <a:p>
            <a:pPr marL="0" indent="0">
              <a:buNone/>
            </a:pPr>
            <a:r>
              <a:rPr lang="en-US" dirty="0"/>
              <a:t>2.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1+3+5+………+33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33 </a:t>
            </a:r>
            <a:r>
              <a:rPr lang="bn-BD" dirty="0">
                <a:latin typeface="NikoshBAN" pitchFamily="2" charset="0"/>
                <a:cs typeface="NikoshBAN" pitchFamily="2" charset="0"/>
              </a:rPr>
              <a:t>কত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তম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পদ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dirty="0"/>
          </a:p>
          <a:p>
            <a:pPr marL="0" indent="0">
              <a:buNone/>
            </a:pPr>
            <a:endParaRPr lang="en-US" sz="4800" dirty="0"/>
          </a:p>
        </p:txBody>
      </p:sp>
    </p:spTree>
    <p:extLst>
      <p:ext uri="{BB962C8B-B14F-4D97-AF65-F5344CB8AC3E}">
        <p14:creationId xmlns="" xmlns:p14="http://schemas.microsoft.com/office/powerpoint/2010/main" val="1283907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বাড়ির কাজ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262354"/>
            <a:ext cx="7886700" cy="2200465"/>
          </a:xfrm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r>
              <a:rPr lang="en-US" b="1" dirty="0" err="1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latin typeface="NikoshBAN" pitchFamily="2" charset="0"/>
                <a:cs typeface="NikoshBAN" pitchFamily="2" charset="0"/>
              </a:rPr>
              <a:t>সমান্তর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latin typeface="NikoshBAN" pitchFamily="2" charset="0"/>
                <a:cs typeface="NikoshBAN" pitchFamily="2" charset="0"/>
              </a:rPr>
              <a:t>ধারার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latin typeface="NikoshBAN" pitchFamily="2" charset="0"/>
                <a:cs typeface="NikoshBAN" pitchFamily="2" charset="0"/>
              </a:rPr>
              <a:t>তম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b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latin typeface="NikoshBAN" pitchFamily="2" charset="0"/>
                <a:cs typeface="NikoshBAN" pitchFamily="2" charset="0"/>
              </a:rPr>
              <a:t>তম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b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baseline="30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latin typeface="NikoshBAN" pitchFamily="2" charset="0"/>
                <a:cs typeface="NikoshBAN" pitchFamily="2" charset="0"/>
              </a:rPr>
              <a:t>হলে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m+n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b="1" dirty="0" err="1">
                <a:latin typeface="NikoshBAN" pitchFamily="2" charset="0"/>
                <a:cs typeface="NikoshBAN" pitchFamily="2" charset="0"/>
              </a:rPr>
              <a:t>তম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b="1" dirty="0" err="1">
                <a:latin typeface="NikoshBAN" pitchFamily="2" charset="0"/>
                <a:cs typeface="NikoshBAN" pitchFamily="2" charset="0"/>
              </a:rPr>
              <a:t>পদ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 নির্ণয় </a:t>
            </a:r>
            <a:r>
              <a:rPr lang="en-US" b="1" dirty="0" err="1">
                <a:latin typeface="NikoshBAN" pitchFamily="2" charset="0"/>
                <a:cs typeface="NikoshBAN" pitchFamily="2" charset="0"/>
              </a:rPr>
              <a:t>কর</a:t>
            </a:r>
            <a:r>
              <a:rPr lang="en-US" b="1" dirty="0">
                <a:latin typeface="NikoshBAN" pitchFamily="2" charset="0"/>
                <a:cs typeface="NikoshBAN" pitchFamily="2" charset="0"/>
              </a:rPr>
              <a:t>।</a:t>
            </a:r>
            <a:endParaRPr lang="bn-IN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21052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" y="2767281"/>
            <a:ext cx="8763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THANK YOU</a:t>
            </a:r>
          </a:p>
        </p:txBody>
      </p:sp>
    </p:spTree>
    <p:extLst>
      <p:ext uri="{BB962C8B-B14F-4D97-AF65-F5344CB8AC3E}">
        <p14:creationId xmlns="" xmlns:p14="http://schemas.microsoft.com/office/powerpoint/2010/main" val="109238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8600" y="381001"/>
            <a:ext cx="8610600" cy="6494085"/>
          </a:xfrm>
          <a:prstGeom prst="rect">
            <a:avLst/>
          </a:prstGeom>
          <a:noFill/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  <a:scene3d>
              <a:camera prst="orthographicFront">
                <a:rot lat="0" lon="21299999" rev="0"/>
              </a:camera>
              <a:lightRig rig="threePt" dir="t"/>
            </a:scene3d>
            <a:flatTx/>
          </a:bodyPr>
          <a:lstStyle/>
          <a:p>
            <a:pPr algn="ctr"/>
            <a:r>
              <a:rPr lang="bn-BD" sz="32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মোঃ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আমিনুল</a:t>
            </a:r>
            <a:r>
              <a:rPr lang="en-US" sz="32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হক</a:t>
            </a:r>
            <a:endParaRPr lang="en-US" sz="32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200" dirty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সহঃ শিক্ষক - গণিত</a:t>
            </a:r>
          </a:p>
          <a:p>
            <a:pPr algn="r"/>
            <a:endParaRPr lang="bn-BD" sz="4800" dirty="0">
              <a:solidFill>
                <a:schemeClr val="accent4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r"/>
            <a:endParaRPr lang="bn-BD" sz="4800" dirty="0">
              <a:solidFill>
                <a:schemeClr val="accent4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800" dirty="0">
                <a:solidFill>
                  <a:schemeClr val="accent4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                              </a:t>
            </a:r>
            <a:endParaRPr lang="en-US" sz="4800" dirty="0">
              <a:solidFill>
                <a:schemeClr val="tx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48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দক্ষিন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চেঙ্গুছড়া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নেছারিয়া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ইসলামিয়া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দাখিল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মাদ্রাসা</a:t>
            </a:r>
            <a:r>
              <a:rPr lang="en-US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2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মানিকছড়ি-খাগ</a:t>
            </a:r>
            <a:r>
              <a:rPr lang="en-US" sz="3200" dirty="0" err="1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ড়া</a:t>
            </a:r>
            <a:r>
              <a:rPr lang="bn-BD" sz="3200" dirty="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ছড়ি</a:t>
            </a:r>
            <a:r>
              <a:rPr lang="en-US" sz="3200" smtClean="0">
                <a:solidFill>
                  <a:schemeClr val="tx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3200" dirty="0">
              <a:solidFill>
                <a:schemeClr val="tx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7500"/>
          <a:stretch/>
        </p:blipFill>
        <p:spPr>
          <a:xfrm>
            <a:off x="3048000" y="1522480"/>
            <a:ext cx="3352799" cy="3278120"/>
          </a:xfrm>
          <a:prstGeom prst="ellipse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med" advTm="0">
    <p:wipe dir="r"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7140338" cy="1325563"/>
          </a:xfrm>
          <a:blipFill>
            <a:blip r:embed="rId2"/>
            <a:tile tx="0" ty="0" sx="100000" sy="100000" flip="none" algn="tl"/>
          </a:blipFill>
          <a:ln w="38100">
            <a:solidFill>
              <a:schemeClr val="accent2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/>
            <a:r>
              <a:rPr lang="bn-IN" sz="3200" b="1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32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590800"/>
            <a:ext cx="7143749" cy="3911435"/>
          </a:xfrm>
          <a:solidFill>
            <a:schemeClr val="bg2"/>
          </a:solidFill>
          <a:ln w="57150">
            <a:solidFill>
              <a:schemeClr val="accent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endParaRPr lang="bn-IN" sz="44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en-US" sz="38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IN" sz="38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শ্রে</a:t>
            </a:r>
            <a:r>
              <a:rPr lang="en-US" sz="38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ণীঃ</a:t>
            </a:r>
            <a:r>
              <a:rPr lang="bn-BD" sz="38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8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নবম</a:t>
            </a:r>
          </a:p>
          <a:p>
            <a:pPr marL="0" indent="0" algn="ctr">
              <a:buNone/>
            </a:pPr>
            <a:r>
              <a:rPr lang="en-US" sz="38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IN" sz="38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38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সাধার</a:t>
            </a:r>
            <a:r>
              <a:rPr lang="bn-IN" sz="38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ণ</a:t>
            </a:r>
            <a:r>
              <a:rPr lang="en-US" sz="38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8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গণিত</a:t>
            </a:r>
            <a:endParaRPr lang="bn-IN" sz="38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en-US" sz="38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IN" sz="38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38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8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নবম </a:t>
            </a:r>
          </a:p>
          <a:p>
            <a:pPr marL="0" indent="0" algn="ctr">
              <a:buNone/>
            </a:pPr>
            <a:r>
              <a:rPr lang="en-US" sz="38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IN" sz="38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বিষ</a:t>
            </a:r>
            <a:r>
              <a:rPr lang="en-US" sz="38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য়বস্তুঃ</a:t>
            </a:r>
            <a:r>
              <a:rPr lang="en-US" sz="38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8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সসীম ধারা</a:t>
            </a:r>
            <a:r>
              <a:rPr lang="bn-IN" sz="3800" b="1" i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800" b="1" i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en-US" sz="40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4648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733800" y="1676400"/>
            <a:ext cx="1600200" cy="52322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NikoshBAN" pitchFamily="2" charset="0"/>
                <a:cs typeface="NikoshBAN" pitchFamily="2" charset="0"/>
              </a:rPr>
              <a:t>নির্দিষ্ট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ধারায়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Flowchart: Summing Junction 12"/>
          <p:cNvSpPr/>
          <p:nvPr/>
        </p:nvSpPr>
        <p:spPr>
          <a:xfrm>
            <a:off x="304800" y="685800"/>
            <a:ext cx="562968" cy="645459"/>
          </a:xfrm>
          <a:prstGeom prst="flowChartSummingJunction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bg2"/>
                </a:solidFill>
              </a:rPr>
              <a:t>1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1676400" y="685800"/>
            <a:ext cx="1142596" cy="663210"/>
            <a:chOff x="1208648" y="636225"/>
            <a:chExt cx="1142596" cy="663210"/>
          </a:xfrm>
        </p:grpSpPr>
        <p:sp>
          <p:nvSpPr>
            <p:cNvPr id="14" name="Flowchart: Summing Junction 13"/>
            <p:cNvSpPr/>
            <p:nvPr/>
          </p:nvSpPr>
          <p:spPr>
            <a:xfrm>
              <a:off x="1208648" y="670658"/>
              <a:ext cx="567848" cy="628777"/>
            </a:xfrm>
            <a:prstGeom prst="flowChartSummingJunction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1</a:t>
              </a:r>
            </a:p>
          </p:txBody>
        </p:sp>
        <p:sp>
          <p:nvSpPr>
            <p:cNvPr id="22" name="Flowchart: Summing Junction 21"/>
            <p:cNvSpPr/>
            <p:nvPr/>
          </p:nvSpPr>
          <p:spPr>
            <a:xfrm>
              <a:off x="1818248" y="636225"/>
              <a:ext cx="532996" cy="634080"/>
            </a:xfrm>
            <a:prstGeom prst="flowChartSummingJunction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2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733800" y="685800"/>
            <a:ext cx="1658112" cy="651426"/>
            <a:chOff x="2707485" y="700591"/>
            <a:chExt cx="1658112" cy="651426"/>
          </a:xfrm>
        </p:grpSpPr>
        <p:sp>
          <p:nvSpPr>
            <p:cNvPr id="23" name="Flowchart: Summing Junction 22"/>
            <p:cNvSpPr/>
            <p:nvPr/>
          </p:nvSpPr>
          <p:spPr>
            <a:xfrm>
              <a:off x="2707485" y="703013"/>
              <a:ext cx="545825" cy="634080"/>
            </a:xfrm>
            <a:prstGeom prst="flowChartSummingJunction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24" name="Flowchart: Summing Junction 23"/>
            <p:cNvSpPr/>
            <p:nvPr/>
          </p:nvSpPr>
          <p:spPr>
            <a:xfrm>
              <a:off x="3283778" y="700591"/>
              <a:ext cx="548588" cy="634080"/>
            </a:xfrm>
            <a:prstGeom prst="flowChartSummingJunction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FF0000"/>
                  </a:solidFill>
                </a:rPr>
                <a:t>2</a:t>
              </a:r>
            </a:p>
          </p:txBody>
        </p:sp>
        <p:sp>
          <p:nvSpPr>
            <p:cNvPr id="25" name="Flowchart: Summing Junction 24"/>
            <p:cNvSpPr/>
            <p:nvPr/>
          </p:nvSpPr>
          <p:spPr>
            <a:xfrm>
              <a:off x="3847267" y="717936"/>
              <a:ext cx="518330" cy="634081"/>
            </a:xfrm>
            <a:prstGeom prst="flowChartSummingJunction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>
                  <a:solidFill>
                    <a:srgbClr val="C00000"/>
                  </a:solidFill>
                </a:rPr>
                <a:t>3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6324600" y="685800"/>
            <a:ext cx="2387896" cy="786897"/>
            <a:chOff x="4976533" y="717729"/>
            <a:chExt cx="2387896" cy="786897"/>
          </a:xfrm>
        </p:grpSpPr>
        <p:sp>
          <p:nvSpPr>
            <p:cNvPr id="27" name="Flowchart: Summing Junction 26"/>
            <p:cNvSpPr/>
            <p:nvPr/>
          </p:nvSpPr>
          <p:spPr>
            <a:xfrm>
              <a:off x="6195733" y="717729"/>
              <a:ext cx="609600" cy="762000"/>
            </a:xfrm>
            <a:prstGeom prst="flowChartSummingJunction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3</a:t>
              </a:r>
            </a:p>
          </p:txBody>
        </p:sp>
        <p:sp>
          <p:nvSpPr>
            <p:cNvPr id="28" name="Flowchart: Summing Junction 27"/>
            <p:cNvSpPr/>
            <p:nvPr/>
          </p:nvSpPr>
          <p:spPr>
            <a:xfrm>
              <a:off x="5586133" y="717729"/>
              <a:ext cx="587916" cy="786897"/>
            </a:xfrm>
            <a:prstGeom prst="flowChartSummingJunction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2</a:t>
              </a:r>
            </a:p>
          </p:txBody>
        </p:sp>
        <p:sp>
          <p:nvSpPr>
            <p:cNvPr id="29" name="Flowchart: Summing Junction 28"/>
            <p:cNvSpPr/>
            <p:nvPr/>
          </p:nvSpPr>
          <p:spPr>
            <a:xfrm>
              <a:off x="4976533" y="717729"/>
              <a:ext cx="587084" cy="757768"/>
            </a:xfrm>
            <a:prstGeom prst="flowChartSummingJunction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1</a:t>
              </a:r>
            </a:p>
          </p:txBody>
        </p:sp>
        <p:sp>
          <p:nvSpPr>
            <p:cNvPr id="37" name="Flowchart: Summing Junction 36"/>
            <p:cNvSpPr/>
            <p:nvPr/>
          </p:nvSpPr>
          <p:spPr>
            <a:xfrm>
              <a:off x="6805333" y="717729"/>
              <a:ext cx="559096" cy="743945"/>
            </a:xfrm>
            <a:prstGeom prst="flowChartSummingJunction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4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823714" y="3733800"/>
            <a:ext cx="629620" cy="1505209"/>
            <a:chOff x="823714" y="3733800"/>
            <a:chExt cx="629620" cy="1505209"/>
          </a:xfrm>
        </p:grpSpPr>
        <p:sp>
          <p:nvSpPr>
            <p:cNvPr id="44" name="Can 43"/>
            <p:cNvSpPr/>
            <p:nvPr/>
          </p:nvSpPr>
          <p:spPr>
            <a:xfrm>
              <a:off x="823714" y="4472527"/>
              <a:ext cx="615134" cy="766482"/>
            </a:xfrm>
            <a:prstGeom prst="can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2</a:t>
              </a:r>
            </a:p>
          </p:txBody>
        </p:sp>
        <p:sp>
          <p:nvSpPr>
            <p:cNvPr id="45" name="Can 44"/>
            <p:cNvSpPr/>
            <p:nvPr/>
          </p:nvSpPr>
          <p:spPr>
            <a:xfrm>
              <a:off x="838200" y="3733800"/>
              <a:ext cx="615134" cy="766482"/>
            </a:xfrm>
            <a:prstGeom prst="can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1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3124200" y="3733800"/>
            <a:ext cx="1377134" cy="1528482"/>
            <a:chOff x="3124200" y="3733800"/>
            <a:chExt cx="1377134" cy="1528482"/>
          </a:xfrm>
        </p:grpSpPr>
        <p:sp>
          <p:nvSpPr>
            <p:cNvPr id="46" name="Can 45"/>
            <p:cNvSpPr/>
            <p:nvPr/>
          </p:nvSpPr>
          <p:spPr>
            <a:xfrm>
              <a:off x="3124200" y="4495800"/>
              <a:ext cx="615134" cy="766482"/>
            </a:xfrm>
            <a:prstGeom prst="can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</a:t>
              </a:r>
            </a:p>
          </p:txBody>
        </p:sp>
        <p:sp>
          <p:nvSpPr>
            <p:cNvPr id="47" name="Can 46"/>
            <p:cNvSpPr/>
            <p:nvPr/>
          </p:nvSpPr>
          <p:spPr>
            <a:xfrm>
              <a:off x="3124200" y="3733800"/>
              <a:ext cx="615134" cy="766482"/>
            </a:xfrm>
            <a:prstGeom prst="can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</a:t>
              </a:r>
            </a:p>
          </p:txBody>
        </p:sp>
        <p:sp>
          <p:nvSpPr>
            <p:cNvPr id="48" name="Can 47"/>
            <p:cNvSpPr/>
            <p:nvPr/>
          </p:nvSpPr>
          <p:spPr>
            <a:xfrm>
              <a:off x="3886200" y="4495800"/>
              <a:ext cx="615134" cy="766482"/>
            </a:xfrm>
            <a:prstGeom prst="can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4</a:t>
              </a:r>
            </a:p>
          </p:txBody>
        </p:sp>
        <p:sp>
          <p:nvSpPr>
            <p:cNvPr id="49" name="Can 48"/>
            <p:cNvSpPr/>
            <p:nvPr/>
          </p:nvSpPr>
          <p:spPr>
            <a:xfrm>
              <a:off x="3886200" y="3733800"/>
              <a:ext cx="615134" cy="766482"/>
            </a:xfrm>
            <a:prstGeom prst="can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3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5715000" y="3810000"/>
            <a:ext cx="2139134" cy="1528482"/>
            <a:chOff x="5715000" y="3810000"/>
            <a:chExt cx="2139134" cy="1528482"/>
          </a:xfrm>
        </p:grpSpPr>
        <p:sp>
          <p:nvSpPr>
            <p:cNvPr id="50" name="Can 49"/>
            <p:cNvSpPr/>
            <p:nvPr/>
          </p:nvSpPr>
          <p:spPr>
            <a:xfrm>
              <a:off x="6477000" y="4572000"/>
              <a:ext cx="615134" cy="766482"/>
            </a:xfrm>
            <a:prstGeom prst="can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4</a:t>
              </a:r>
            </a:p>
          </p:txBody>
        </p:sp>
        <p:sp>
          <p:nvSpPr>
            <p:cNvPr id="52" name="Can 51"/>
            <p:cNvSpPr/>
            <p:nvPr/>
          </p:nvSpPr>
          <p:spPr>
            <a:xfrm>
              <a:off x="5715000" y="3810000"/>
              <a:ext cx="615134" cy="766482"/>
            </a:xfrm>
            <a:prstGeom prst="can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1</a:t>
              </a:r>
            </a:p>
          </p:txBody>
        </p:sp>
        <p:sp>
          <p:nvSpPr>
            <p:cNvPr id="53" name="Can 52"/>
            <p:cNvSpPr/>
            <p:nvPr/>
          </p:nvSpPr>
          <p:spPr>
            <a:xfrm>
              <a:off x="5715000" y="4572000"/>
              <a:ext cx="615134" cy="766482"/>
            </a:xfrm>
            <a:prstGeom prst="can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2</a:t>
              </a:r>
            </a:p>
          </p:txBody>
        </p:sp>
        <p:sp>
          <p:nvSpPr>
            <p:cNvPr id="54" name="Can 53"/>
            <p:cNvSpPr/>
            <p:nvPr/>
          </p:nvSpPr>
          <p:spPr>
            <a:xfrm>
              <a:off x="7239000" y="4572000"/>
              <a:ext cx="615134" cy="766482"/>
            </a:xfrm>
            <a:prstGeom prst="can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6</a:t>
              </a:r>
            </a:p>
          </p:txBody>
        </p:sp>
        <p:sp>
          <p:nvSpPr>
            <p:cNvPr id="55" name="Can 54"/>
            <p:cNvSpPr/>
            <p:nvPr/>
          </p:nvSpPr>
          <p:spPr>
            <a:xfrm>
              <a:off x="6477000" y="3810000"/>
              <a:ext cx="615134" cy="766482"/>
            </a:xfrm>
            <a:prstGeom prst="can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3</a:t>
              </a:r>
            </a:p>
          </p:txBody>
        </p:sp>
        <p:sp>
          <p:nvSpPr>
            <p:cNvPr id="56" name="Can 55"/>
            <p:cNvSpPr/>
            <p:nvPr/>
          </p:nvSpPr>
          <p:spPr>
            <a:xfrm>
              <a:off x="7239000" y="3810000"/>
              <a:ext cx="615134" cy="766482"/>
            </a:xfrm>
            <a:prstGeom prst="can">
              <a:avLst/>
            </a:prstGeom>
            <a:solidFill>
              <a:srgbClr val="7030A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5</a:t>
              </a: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3810000" y="5715000"/>
            <a:ext cx="1600200" cy="523220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NikoshBAN" pitchFamily="2" charset="0"/>
                <a:cs typeface="NikoshBAN" pitchFamily="2" charset="0"/>
              </a:rPr>
              <a:t>নির্দিষ্ট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ধারায়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4564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  <p:bldP spid="3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" y="914400"/>
            <a:ext cx="88392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u="sng" dirty="0">
                <a:latin typeface="NikoshBAN" pitchFamily="2" charset="0"/>
                <a:cs typeface="NikoshBAN" pitchFamily="2" charset="0"/>
              </a:rPr>
              <a:t>পাঠ শিরোনামঃ </a:t>
            </a:r>
          </a:p>
          <a:p>
            <a:endParaRPr lang="bn-BD" sz="4800" u="sng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2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ধারার </a:t>
            </a:r>
            <a:r>
              <a:rPr lang="en-US" sz="32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n</a:t>
            </a:r>
            <a:r>
              <a:rPr lang="bn-BD" sz="32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এর মান </a:t>
            </a:r>
            <a:r>
              <a:rPr lang="bn-BD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নির্নয়</a:t>
            </a:r>
            <a:r>
              <a:rPr lang="en-US" sz="32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2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5393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 w="57150"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bn-IN" sz="6600" b="1" u="sng" dirty="0">
                <a:solidFill>
                  <a:srgbClr val="CC0099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6600" b="1" u="sng" dirty="0">
              <a:solidFill>
                <a:srgbClr val="CC0099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915400" cy="5104797"/>
          </a:xfrm>
          <a:ln w="57150"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aseline="30000" dirty="0">
                <a:latin typeface="NikoshBAN" pitchFamily="2" charset="0"/>
                <a:cs typeface="NikoshBAN" pitchFamily="2" charset="0"/>
              </a:rPr>
              <a:t> </a:t>
            </a:r>
            <a:endParaRPr lang="bn-IN" dirty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r>
              <a:rPr lang="bn-IN" sz="4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এই পাঠ শেষে শিক্ষার্থীরা ......... </a:t>
            </a:r>
          </a:p>
          <a:p>
            <a:pPr marL="0" indent="0">
              <a:buNone/>
            </a:pPr>
            <a:r>
              <a:rPr lang="bn-IN" sz="4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১। সমান্তর ধারা কী তা বলতে পারবে।</a:t>
            </a:r>
          </a:p>
          <a:p>
            <a:pPr marL="0" indent="0">
              <a:buNone/>
            </a:pPr>
            <a:r>
              <a:rPr lang="bn-IN" sz="4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২। ধারার সা</a:t>
            </a:r>
            <a:r>
              <a:rPr lang="en-US" sz="44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ধা</a:t>
            </a:r>
            <a:r>
              <a:rPr lang="bn-IN" sz="4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রণ অন্তর </a:t>
            </a:r>
            <a:r>
              <a:rPr lang="en-US" sz="44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bn-BD" sz="4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4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করতে পারবে ।</a:t>
            </a:r>
          </a:p>
          <a:p>
            <a:pPr marL="0" indent="0">
              <a:buNone/>
            </a:pPr>
            <a:r>
              <a:rPr lang="bn-IN" sz="4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৩। সমান্তর ধারার </a:t>
            </a:r>
            <a:r>
              <a:rPr lang="en-US" sz="4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n </a:t>
            </a:r>
            <a:r>
              <a:rPr lang="bn-BD" sz="4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তম </a:t>
            </a:r>
            <a:r>
              <a:rPr lang="bn-IN" sz="4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</a:t>
            </a:r>
            <a:r>
              <a:rPr lang="bn-BD" sz="4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</a:t>
            </a:r>
            <a:r>
              <a:rPr lang="bn-IN" sz="4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sz="4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44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করতে পারবে। </a:t>
            </a:r>
            <a:endParaRPr lang="en-US" sz="44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  <a:p>
            <a:pPr marL="0" indent="0">
              <a:buNone/>
            </a:pP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63599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67000" y="457200"/>
            <a:ext cx="403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u="sng" dirty="0">
                <a:latin typeface="NikoshBAN" pitchFamily="2" charset="0"/>
                <a:cs typeface="NikoshBAN" pitchFamily="2" charset="0"/>
              </a:rPr>
              <a:t>পাঠ উপস্থাপন</a:t>
            </a:r>
            <a:endParaRPr lang="en-US" sz="3200" u="sng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Left-Right Arrow 4"/>
          <p:cNvSpPr/>
          <p:nvPr/>
        </p:nvSpPr>
        <p:spPr>
          <a:xfrm>
            <a:off x="2895600" y="3048000"/>
            <a:ext cx="3429000" cy="129540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ধারা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5800" y="3276600"/>
            <a:ext cx="2514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>
                <a:latin typeface="NikoshBAN" pitchFamily="2" charset="0"/>
                <a:cs typeface="NikoshBAN" pitchFamily="2" charset="0"/>
              </a:rPr>
              <a:t> 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সসীম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0" y="3276600"/>
            <a:ext cx="2057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>
                <a:latin typeface="NikoshBAN" pitchFamily="2" charset="0"/>
                <a:cs typeface="NikoshBAN" pitchFamily="2" charset="0"/>
              </a:rPr>
              <a:t>  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অসীম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1" animBg="1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447800"/>
            <a:ext cx="4152521" cy="58477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উপাদান সংখ্যা নির্দিষ্ট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819400"/>
            <a:ext cx="4876800" cy="58477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  উপাদান সংখ্যা নির্দিষ্ট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 নয়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477000" y="2819400"/>
            <a:ext cx="2337218" cy="58477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bn-BD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অসীম ধারা   </a:t>
            </a:r>
            <a:endParaRPr lang="en-US" sz="32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77000" y="1447800"/>
            <a:ext cx="2133600" cy="584775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সসীম ধারা </a:t>
            </a:r>
            <a:endParaRPr lang="en-US" sz="32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33800" y="3200400"/>
            <a:ext cx="10363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ight Arrow 11"/>
          <p:cNvSpPr/>
          <p:nvPr/>
        </p:nvSpPr>
        <p:spPr>
          <a:xfrm>
            <a:off x="4176937" y="1535544"/>
            <a:ext cx="1676400" cy="381000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4251965" y="2908420"/>
            <a:ext cx="1676400" cy="381000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12" grpId="1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1539" y="1817382"/>
            <a:ext cx="7427890" cy="830997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2+4+6+8+…………..+100</a:t>
            </a:r>
          </a:p>
        </p:txBody>
      </p:sp>
      <p:sp>
        <p:nvSpPr>
          <p:cNvPr id="3" name="Down Arrow 2"/>
          <p:cNvSpPr/>
          <p:nvPr/>
        </p:nvSpPr>
        <p:spPr>
          <a:xfrm>
            <a:off x="1371600" y="2743200"/>
            <a:ext cx="317096" cy="871691"/>
          </a:xfrm>
          <a:prstGeom prst="downArrow">
            <a:avLst/>
          </a:prstGeom>
          <a:solidFill>
            <a:schemeClr val="accent5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57200" y="3733800"/>
            <a:ext cx="2133600" cy="769441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bn-IN" sz="2800" dirty="0">
                <a:latin typeface="NikoshBAN" pitchFamily="2" charset="0"/>
                <a:cs typeface="NikoshBAN" pitchFamily="2" charset="0"/>
              </a:rPr>
              <a:t>প্রথম পদ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=</a:t>
            </a:r>
            <a:r>
              <a:rPr lang="en-US" sz="44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2</a:t>
            </a:r>
          </a:p>
        </p:txBody>
      </p:sp>
      <p:sp>
        <p:nvSpPr>
          <p:cNvPr id="10" name="Down Arrow 9"/>
          <p:cNvSpPr/>
          <p:nvPr/>
        </p:nvSpPr>
        <p:spPr>
          <a:xfrm>
            <a:off x="7162800" y="2667000"/>
            <a:ext cx="259724" cy="914245"/>
          </a:xfrm>
          <a:prstGeom prst="downArrow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553200" y="3657600"/>
            <a:ext cx="1600200" cy="584775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3200" dirty="0"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তম পদ</a:t>
            </a:r>
            <a:endParaRPr lang="en-US" sz="2400" dirty="0"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7200" y="4800600"/>
            <a:ext cx="7391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>
                <a:latin typeface="NikoshBAN" pitchFamily="2" charset="0"/>
                <a:cs typeface="NikoshBAN" pitchFamily="2" charset="0"/>
              </a:rPr>
              <a:t>সাধারন অন্তর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d = 4-2 =2</a:t>
            </a:r>
            <a:r>
              <a:rPr lang="bn-BD" sz="3200" dirty="0">
                <a:latin typeface="Times New Roman" panose="02020603050405020304" pitchFamily="18" charset="0"/>
                <a:cs typeface="NikoshBAN" pitchFamily="2" charset="0"/>
              </a:rPr>
              <a:t> 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99733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10" grpId="0" animBg="1"/>
      <p:bldP spid="11" grpId="0" animBg="1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1115</TotalTime>
  <Words>308</Words>
  <Application>Microsoft Office PowerPoint</Application>
  <PresentationFormat>On-screen Show (4:3)</PresentationFormat>
  <Paragraphs>97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Slide 2</vt:lpstr>
      <vt:lpstr>পাঠ পরিচিতি</vt:lpstr>
      <vt:lpstr>Slide 4</vt:lpstr>
      <vt:lpstr>Slide 5</vt:lpstr>
      <vt:lpstr>শিখনফল</vt:lpstr>
      <vt:lpstr>Slide 7</vt:lpstr>
      <vt:lpstr>Slide 8</vt:lpstr>
      <vt:lpstr>Slide 9</vt:lpstr>
      <vt:lpstr>Slide 10</vt:lpstr>
      <vt:lpstr>  জোড়ায় কাজ </vt:lpstr>
      <vt:lpstr>Slide 12</vt:lpstr>
      <vt:lpstr>মূল্যায়ন</vt:lpstr>
      <vt:lpstr>বাড়ির কাজ </vt:lpstr>
      <vt:lpstr>Slide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pc</cp:lastModifiedBy>
  <cp:revision>154</cp:revision>
  <dcterms:created xsi:type="dcterms:W3CDTF">2006-08-16T00:00:00Z</dcterms:created>
  <dcterms:modified xsi:type="dcterms:W3CDTF">2026-06-11T06:21:59Z</dcterms:modified>
</cp:coreProperties>
</file>