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6" r:id="rId3"/>
    <p:sldId id="258" r:id="rId4"/>
    <p:sldId id="267" r:id="rId5"/>
    <p:sldId id="259" r:id="rId6"/>
    <p:sldId id="260" r:id="rId7"/>
    <p:sldId id="263" r:id="rId8"/>
    <p:sldId id="264" r:id="rId9"/>
    <p:sldId id="268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0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6-10T17:35:19.57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1 366,'1'-2,"0"-1,0 1,1 0,-1 0,1 0,-1 1,1-1,0 0,-1 0,1 1,0-1,0 1,0 0,1 0,-1 0,0 0,0 0,1 0,-1 0,0 1,4-1,7-4,232-101,-200 91,1 1,0 3,78-10,103-12,-126 15,140-5,840 20,-527 6,4457-3,-4959-2,98-19,-50 5,-66 10,0-1,37-13,-26 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6-10T17:35:21.12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6-10T17:35:22.40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1A3064-D943-40C2-86C0-4F8DE1B45B66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6BEBEA-7215-418C-BA07-5B5E8AA43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76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6BEBEA-7215-418C-BA07-5B5E8AA43C9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009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6BEBEA-7215-418C-BA07-5B5E8AA43C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817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13540-CD05-4833-8DC9-EFCBC432DB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9FC75F-89D2-41BA-B3B9-C20371C389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90BCBF-390D-4747-8919-CBE893D75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A18DD-6609-4AEA-926D-74D70C645AEA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9CB89C-19F4-49F5-9D9B-2EBC7AEA5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6FC717-4390-4CD1-8DD9-22A2B627D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A726-5BAC-4BEB-9576-1A7B9D66F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17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1A661-D9EA-40BB-95BB-DD2A50601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054C36-C46C-41CB-8088-76E0F19BD5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736A18-2715-46CC-A855-219815A4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A18DD-6609-4AEA-926D-74D70C645AEA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4A020F-081C-4803-8452-0D50D3408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C2745F-57D8-4F46-994C-C8E98FBB5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A726-5BAC-4BEB-9576-1A7B9D66F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59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901C02-8B67-4C18-AC19-EF01F8F06D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B3F958-27BA-4561-98F4-114591EC8B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7759A8-277C-4537-9930-75AFFE496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A18DD-6609-4AEA-926D-74D70C645AEA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365A33-AA54-4A9C-A4E5-340E77525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6E2E6-B3DE-4AF6-9380-C70D7A11C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A726-5BAC-4BEB-9576-1A7B9D66F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304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43988-8608-4CDF-9D5B-27CDED7D3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33BCD-B504-4627-A2AC-7559218B9F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0B04B0-2F29-4DE0-81AB-E7E86002E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A18DD-6609-4AEA-926D-74D70C645AEA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72641-53FA-461D-BA0C-A881D43A1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4A9E0-8D53-4BA1-81B2-9CC197A5E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A726-5BAC-4BEB-9576-1A7B9D66F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780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BAB98-F7FD-4A7E-9926-34516A6EF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4DE74E-A001-47F4-98D1-7ABD0581DD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84305-BB5D-4B1A-B1CA-B3EE0AF2A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A18DD-6609-4AEA-926D-74D70C645AEA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E22A16-BCF3-40B5-8B5C-229DCFAB4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C29501-8950-4D17-B43F-56809A047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A726-5BAC-4BEB-9576-1A7B9D66F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52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CEC12-293A-4818-A3CB-5E703FEC1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92413-D892-4D65-8661-DA336D799C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425341-AFCC-47C6-8238-4D152BA6A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48F772-3D45-447D-BE1A-710C65178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A18DD-6609-4AEA-926D-74D70C645AEA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C566CB-D913-4182-B978-C93946C4C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0121B-5E75-40A5-89C4-486A93EBD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A726-5BAC-4BEB-9576-1A7B9D66F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694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CCB94-9639-4185-B2BD-C5EA17AE6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2D478D-CE16-4392-8F3C-A452C3A0EA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60B21A-1AEF-4D3A-901F-D58FB7C638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715A85-6677-4224-8560-8878ED1186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BBF479-209E-4721-9ED5-3105B53EC0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7FA93-2A9C-4545-8327-D2E95E5ED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A18DD-6609-4AEA-926D-74D70C645AEA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0FFF85-3C56-4E18-A77D-34ACD0F4E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5DD892-2637-4BC2-AC4B-910A2CE43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A726-5BAC-4BEB-9576-1A7B9D66F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551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4568E-C927-43BD-86E3-2511ED6ED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432699-1D91-43D2-B946-2C1E0B8B8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A18DD-6609-4AEA-926D-74D70C645AEA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F52B91-4010-4BC6-A362-F0FCE3284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5BF181-9108-41D0-B9E4-3A3EF04A1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A726-5BAC-4BEB-9576-1A7B9D66F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49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59B4C8-DC8F-4B14-908C-692A7FFDB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A18DD-6609-4AEA-926D-74D70C645AEA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083A13-AB7B-4B1A-A76B-BE8319AD9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A4BE35-93B7-4746-83DC-D228FDD30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A726-5BAC-4BEB-9576-1A7B9D66F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690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F1EEE-E490-4831-90B7-595D05764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B7754-F342-4D04-A4DA-ED7372322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FC7F16-2D68-4D61-83F5-DDE8D01010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9528E2-59D1-4BC7-8D99-8A2CDD709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A18DD-6609-4AEA-926D-74D70C645AEA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E8B12-8AD4-4B4B-BCC6-E437D7631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52132E-9076-4690-A40E-B315C124A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A726-5BAC-4BEB-9576-1A7B9D66F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915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62027-0DCA-4B4F-9B71-88CABB759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0559E7-0281-42EA-90F3-DEC1597DA1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8FBB2C-1C25-4AD4-A201-04B96E9B0D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254E9E-1257-4C3E-89B5-FB1091D8F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A18DD-6609-4AEA-926D-74D70C645AEA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7A7070-96B0-410C-9330-3D0F1BD7C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1B0F96-57C1-48E8-BD4E-C45F445BC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A726-5BAC-4BEB-9576-1A7B9D66F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36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A090F5-3FEB-4131-A4FE-A1856A0CA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DA3A1C-D920-480B-BCD4-0F28F4068C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4805F8-A538-412C-AEB2-97BDEAF06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A18DD-6609-4AEA-926D-74D70C645AEA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FB009-9330-45D0-BA28-EF2E7E4372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373B81-7D1E-4380-9FE5-010409CE9C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EA726-5BAC-4BEB-9576-1A7B9D66F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659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3.xml"/><Relationship Id="rId5" Type="http://schemas.openxmlformats.org/officeDocument/2006/relationships/image" Target="../media/image6.png"/><Relationship Id="rId4" Type="http://schemas.openxmlformats.org/officeDocument/2006/relationships/customXml" Target="../ink/ink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5C7F1BF-D9AF-4FC0-91F4-ACD155EA5A5F}"/>
              </a:ext>
            </a:extLst>
          </p:cNvPr>
          <p:cNvSpPr/>
          <p:nvPr/>
        </p:nvSpPr>
        <p:spPr>
          <a:xfrm>
            <a:off x="2446734" y="1771650"/>
            <a:ext cx="7298532" cy="2600324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dirty="0">
                <a:solidFill>
                  <a:srgbClr val="FFFF00"/>
                </a:solidFill>
              </a:rPr>
              <a:t>স্বাগত/শুভেচ্ছা বিনিময় </a:t>
            </a:r>
            <a:endParaRPr lang="en-US" sz="6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576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7738656-75E5-410D-96CF-7F23F380BB64}"/>
              </a:ext>
            </a:extLst>
          </p:cNvPr>
          <p:cNvSpPr/>
          <p:nvPr/>
        </p:nvSpPr>
        <p:spPr>
          <a:xfrm>
            <a:off x="1243012" y="971550"/>
            <a:ext cx="9929813" cy="49149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5400" b="1" i="1" dirty="0"/>
              <a:t>বাড়ির কাজ </a:t>
            </a:r>
          </a:p>
          <a:p>
            <a:pPr algn="ctr"/>
            <a:endParaRPr lang="bn-BD" sz="5400" dirty="0"/>
          </a:p>
          <a:p>
            <a:pPr algn="ctr"/>
            <a:r>
              <a:rPr lang="bn-BD" sz="3200" dirty="0">
                <a:solidFill>
                  <a:srgbClr val="002060"/>
                </a:solidFill>
              </a:rPr>
              <a:t>মৃত্যুঞ্জয়</a:t>
            </a:r>
            <a:r>
              <a:rPr lang="bn-BD" sz="3200" dirty="0"/>
              <a:t> কেন </a:t>
            </a:r>
            <a:r>
              <a:rPr lang="bn-BD" sz="3200" i="1" dirty="0">
                <a:highlight>
                  <a:srgbClr val="FFFF00"/>
                </a:highlight>
              </a:rPr>
              <a:t>বিলাসীকে</a:t>
            </a:r>
            <a:r>
              <a:rPr lang="bn-BD" sz="3200" dirty="0">
                <a:highlight>
                  <a:srgbClr val="FFFF00"/>
                </a:highlight>
              </a:rPr>
              <a:t> </a:t>
            </a:r>
            <a:r>
              <a:rPr lang="bn-BD" sz="3200" dirty="0"/>
              <a:t>বিবাহ করিল ?</a:t>
            </a:r>
            <a:endParaRPr lang="en-US" sz="3200" dirty="0"/>
          </a:p>
        </p:txBody>
      </p:sp>
      <p:sp>
        <p:nvSpPr>
          <p:cNvPr id="3" name="Star: 5 Points 2">
            <a:extLst>
              <a:ext uri="{FF2B5EF4-FFF2-40B4-BE49-F238E27FC236}">
                <a16:creationId xmlns:a16="http://schemas.microsoft.com/office/drawing/2014/main" id="{DF9C15CE-42CB-4C7D-A001-F663B5C04332}"/>
              </a:ext>
            </a:extLst>
          </p:cNvPr>
          <p:cNvSpPr/>
          <p:nvPr/>
        </p:nvSpPr>
        <p:spPr>
          <a:xfrm>
            <a:off x="3228975" y="2457450"/>
            <a:ext cx="857250" cy="58578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431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24" name="Slide Zoom 23">
                <a:extLst>
                  <a:ext uri="{FF2B5EF4-FFF2-40B4-BE49-F238E27FC236}">
                    <a16:creationId xmlns:a16="http://schemas.microsoft.com/office/drawing/2014/main" id="{A7EC85AD-52FF-475A-8EAC-30059875B0FE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72820823"/>
                  </p:ext>
                </p:extLst>
              </p:nvPr>
            </p:nvGraphicFramePr>
            <p:xfrm>
              <a:off x="1928813" y="1157287"/>
              <a:ext cx="7472363" cy="4203205"/>
            </p:xfrm>
            <a:graphic>
              <a:graphicData uri="http://schemas.microsoft.com/office/powerpoint/2016/slidezoom">
                <pslz:sldZm>
                  <pslz:sldZmObj sldId="266" cId="4268177776">
                    <pslz:zmPr id="{3147F8AE-6D2A-4E62-96E3-AA735831B232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7472363" cy="4203205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24" name="Slide Zoom 23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A7EC85AD-52FF-475A-8EAC-30059875B0F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928813" y="1157287"/>
                <a:ext cx="7472363" cy="4203205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p:pic>
        <p:nvPicPr>
          <p:cNvPr id="26" name="Picture 25">
            <a:extLst>
              <a:ext uri="{FF2B5EF4-FFF2-40B4-BE49-F238E27FC236}">
                <a16:creationId xmlns:a16="http://schemas.microsoft.com/office/drawing/2014/main" id="{B44F8A75-18E4-4F81-A6FD-5D838B483E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847" y="1157287"/>
            <a:ext cx="7036692" cy="3788086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26DA85C6-07EE-4755-BD49-0C1D5B08DB9E}"/>
              </a:ext>
            </a:extLst>
          </p:cNvPr>
          <p:cNvSpPr/>
          <p:nvPr/>
        </p:nvSpPr>
        <p:spPr>
          <a:xfrm>
            <a:off x="2222846" y="5186363"/>
            <a:ext cx="7178329" cy="88956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>
                <a:highlight>
                  <a:srgbClr val="808000"/>
                </a:highlight>
              </a:rPr>
              <a:t>ধন্যবাদ আবার দেখা হবে</a:t>
            </a:r>
            <a:endParaRPr lang="en-US" sz="2800" dirty="0">
              <a:highlight>
                <a:srgbClr val="808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268177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6FBB369-DA4D-45C2-829B-E7454AF3635D}"/>
              </a:ext>
            </a:extLst>
          </p:cNvPr>
          <p:cNvSpPr/>
          <p:nvPr/>
        </p:nvSpPr>
        <p:spPr>
          <a:xfrm>
            <a:off x="3479007" y="200025"/>
            <a:ext cx="4943475" cy="1671637"/>
          </a:xfrm>
          <a:prstGeom prst="rect">
            <a:avLst/>
          </a:prstGeom>
          <a:solidFill>
            <a:srgbClr val="C00000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>
                <a:highlight>
                  <a:srgbClr val="000000"/>
                </a:highlight>
              </a:rPr>
              <a:t>পরিচিতি</a:t>
            </a:r>
            <a:endParaRPr lang="en-US" sz="4800" dirty="0">
              <a:highlight>
                <a:srgbClr val="000000"/>
              </a:highligh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31D667-A50A-4BE2-9A68-7450821BF415}"/>
              </a:ext>
            </a:extLst>
          </p:cNvPr>
          <p:cNvSpPr/>
          <p:nvPr/>
        </p:nvSpPr>
        <p:spPr>
          <a:xfrm>
            <a:off x="1647826" y="2628900"/>
            <a:ext cx="3857625" cy="2957512"/>
          </a:xfrm>
          <a:prstGeom prst="rect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>
                <a:solidFill>
                  <a:srgbClr val="FFFF00"/>
                </a:solidFill>
              </a:rPr>
              <a:t>মোহাম্মদ নজরুল ইসলাম</a:t>
            </a:r>
          </a:p>
          <a:p>
            <a:pPr algn="ctr"/>
            <a:r>
              <a:rPr lang="bn-BD" dirty="0"/>
              <a:t>সহকারী অধ্যাপক(বাংলা)</a:t>
            </a:r>
          </a:p>
          <a:p>
            <a:pPr algn="ctr"/>
            <a:r>
              <a:rPr lang="bn-BD" dirty="0"/>
              <a:t>সুফিয়া নুরিয়া ফাযিল মাদ্রাসা ।</a:t>
            </a:r>
          </a:p>
          <a:p>
            <a:pPr algn="ctr"/>
            <a:r>
              <a:rPr lang="bn-BD" dirty="0"/>
              <a:t>মীরসরাই,চট্টগ্রাম ।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0DD30E-A419-4D21-B238-373B1EC54A4C}"/>
              </a:ext>
            </a:extLst>
          </p:cNvPr>
          <p:cNvSpPr/>
          <p:nvPr/>
        </p:nvSpPr>
        <p:spPr>
          <a:xfrm>
            <a:off x="6686550" y="2628900"/>
            <a:ext cx="4057651" cy="2957512"/>
          </a:xfrm>
          <a:prstGeom prst="rect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/>
              <a:t>শ্রেণিঃ-আলিম ১ষ বর্ষ</a:t>
            </a:r>
          </a:p>
          <a:p>
            <a:pPr algn="ctr"/>
            <a:r>
              <a:rPr lang="bn-BD" dirty="0">
                <a:solidFill>
                  <a:schemeClr val="tx1"/>
                </a:solidFill>
              </a:rPr>
              <a:t>বিষয় সাহিত্য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পাঠ</a:t>
            </a:r>
            <a:endParaRPr lang="bn-BD" dirty="0">
              <a:solidFill>
                <a:schemeClr val="tx1"/>
              </a:solidFill>
            </a:endParaRPr>
          </a:p>
          <a:p>
            <a:pPr algn="ctr"/>
            <a:r>
              <a:rPr lang="bn-BD" dirty="0"/>
              <a:t>পিরিয়ডঃ-প্রথম</a:t>
            </a:r>
          </a:p>
          <a:p>
            <a:pPr algn="ctr"/>
            <a:r>
              <a:rPr lang="bn-BD" dirty="0"/>
              <a:t>সময়ঃ-৪৫ মিনিট</a:t>
            </a:r>
          </a:p>
          <a:p>
            <a:pPr algn="ctr"/>
            <a:r>
              <a:rPr lang="bn-BD" dirty="0"/>
              <a:t>তারিখঃ১১/০৬/২৬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506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72C4854-C6F5-407D-AE72-3D3528A4087D}"/>
              </a:ext>
            </a:extLst>
          </p:cNvPr>
          <p:cNvSpPr/>
          <p:nvPr/>
        </p:nvSpPr>
        <p:spPr>
          <a:xfrm>
            <a:off x="2416967" y="285751"/>
            <a:ext cx="7358063" cy="1643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মানসিক প্রস্ততি</a:t>
            </a:r>
            <a:endParaRPr lang="en-US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3FF6D4-DB1C-4FE7-BDC6-75360C3D743A}"/>
              </a:ext>
            </a:extLst>
          </p:cNvPr>
          <p:cNvSpPr/>
          <p:nvPr/>
        </p:nvSpPr>
        <p:spPr>
          <a:xfrm>
            <a:off x="4457700" y="5843587"/>
            <a:ext cx="3588542" cy="7286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/>
              <a:t>বলতো এটা কিসের ছবি ?</a:t>
            </a:r>
            <a:endParaRPr lang="en-US" dirty="0"/>
          </a:p>
        </p:txBody>
      </p:sp>
      <p:pic>
        <p:nvPicPr>
          <p:cNvPr id="2050" name="Picture 2" descr="কুড়িগ্রামে সাপুড়ের প্রাণ নেয়া সাপকে কাঁচা চিবিয়ে খেয়ে নিলেন আরেক  সাপুড়ে | The Business Standard">
            <a:extLst>
              <a:ext uri="{FF2B5EF4-FFF2-40B4-BE49-F238E27FC236}">
                <a16:creationId xmlns:a16="http://schemas.microsoft.com/office/drawing/2014/main" id="{3CE7DA38-E8D9-44C8-95F7-77F4CC33B6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7762" y="2517688"/>
            <a:ext cx="4647179" cy="2611124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ow 'Hindutva' recast multi-faith India as the Hindu homeland | Aeon Ideas">
            <a:extLst>
              <a:ext uri="{FF2B5EF4-FFF2-40B4-BE49-F238E27FC236}">
                <a16:creationId xmlns:a16="http://schemas.microsoft.com/office/drawing/2014/main" id="{85E20224-03FC-437B-BD25-A8E6E8FA64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6846" y="2475227"/>
            <a:ext cx="4407392" cy="2653585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2909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C1510C6-D534-40C9-98EE-4A27059ECEEC}"/>
              </a:ext>
            </a:extLst>
          </p:cNvPr>
          <p:cNvSpPr/>
          <p:nvPr/>
        </p:nvSpPr>
        <p:spPr>
          <a:xfrm>
            <a:off x="2071688" y="1285875"/>
            <a:ext cx="8315325" cy="43719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/>
              <a:t>প্রয়োজনে একটি ভিডিও দিতে পারি।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003801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069F4F5-261A-43E3-9322-888148C9E2DA}"/>
              </a:ext>
            </a:extLst>
          </p:cNvPr>
          <p:cNvSpPr/>
          <p:nvPr/>
        </p:nvSpPr>
        <p:spPr>
          <a:xfrm>
            <a:off x="488156" y="0"/>
            <a:ext cx="11215688" cy="6200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b="1" dirty="0">
                <a:solidFill>
                  <a:srgbClr val="FFC000"/>
                </a:solidFill>
              </a:rPr>
              <a:t>শিখন ফল</a:t>
            </a:r>
          </a:p>
          <a:p>
            <a:pPr algn="ctr"/>
            <a:r>
              <a:rPr lang="bn-BD" sz="2800" b="1" dirty="0"/>
              <a:t>এই পাঠে শিক্ষার্থীরা্‌-----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bn-BD" sz="2800" b="1" dirty="0"/>
              <a:t>১।  একজন ব্যক্তির উদারতা সম্পর্কে জানতে পারবে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bn-BD" sz="2800" b="1" dirty="0"/>
              <a:t>২। মানবিক ব্যক্তি হিসাবে মৃত্যুঞ্জয় সম্পর্কে সঠিক  ধারণা  নিতে পারবে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bn-BD" sz="2800" b="1" dirty="0"/>
              <a:t>৩। তৎকালীণ কুসংস্কারাচ্ছন্ন জাতপ্রথা  সমাজে কিভাবে কুফল বয়ে আনে                 তার  স্বচ্ছ ধারণা নেবে।</a:t>
            </a:r>
          </a:p>
        </p:txBody>
      </p:sp>
    </p:spTree>
    <p:extLst>
      <p:ext uri="{BB962C8B-B14F-4D97-AF65-F5344CB8AC3E}">
        <p14:creationId xmlns:p14="http://schemas.microsoft.com/office/powerpoint/2010/main" val="2553176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BD4A014-476A-428C-B767-F2EEF59B2F98}"/>
              </a:ext>
            </a:extLst>
          </p:cNvPr>
          <p:cNvSpPr/>
          <p:nvPr/>
        </p:nvSpPr>
        <p:spPr>
          <a:xfrm>
            <a:off x="1745456" y="1042988"/>
            <a:ext cx="8701087" cy="4343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>
                <a:solidFill>
                  <a:srgbClr val="000000"/>
                </a:solidFill>
              </a:rPr>
              <a:t>পাঠ</a:t>
            </a:r>
            <a:r>
              <a:rPr lang="en-US" sz="5400" dirty="0">
                <a:solidFill>
                  <a:srgbClr val="000000"/>
                </a:solidFill>
              </a:rPr>
              <a:t> </a:t>
            </a:r>
            <a:r>
              <a:rPr lang="en-US" sz="5400" dirty="0" err="1">
                <a:solidFill>
                  <a:srgbClr val="000000"/>
                </a:solidFill>
              </a:rPr>
              <a:t>ঘোষণা</a:t>
            </a:r>
            <a:endParaRPr lang="bn-BD" sz="5400" dirty="0">
              <a:solidFill>
                <a:srgbClr val="000000"/>
              </a:solidFill>
            </a:endParaRPr>
          </a:p>
          <a:p>
            <a:pPr algn="ctr"/>
            <a:r>
              <a:rPr lang="bn-BD" sz="5400" dirty="0">
                <a:solidFill>
                  <a:srgbClr val="000000"/>
                </a:solidFill>
                <a:highlight>
                  <a:srgbClr val="FFFF00"/>
                </a:highlight>
              </a:rPr>
              <a:t>গল্পঃ-বিলাসী</a:t>
            </a:r>
          </a:p>
          <a:p>
            <a:pPr algn="ctr"/>
            <a:r>
              <a:rPr lang="bn-BD" sz="3200" dirty="0">
                <a:solidFill>
                  <a:srgbClr val="000000"/>
                </a:solidFill>
              </a:rPr>
              <a:t>শরৎ চন্দ্র চট্টোপাধ্যায়</a:t>
            </a:r>
            <a:endParaRPr lang="en-US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862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5 0 L 0.188 0.109 L 0.125 0.217 L 0 0.217 L -0.063 0.109 L 0 0 Z" pathEditMode="relative" ptsTypes="">
                                      <p:cBhvr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4 -0.008 -0.018 -0.016 -0.023 -0.016 c -0.031 0 -0.063 0.125 -0.063 0.25 c 0 -0.063 -0.016 -0.125 -0.031 -0.125 c -0.016 0 -0.031 0.063 -0.031 0.125 c 0 -0.031 -0.008 -0.063 -0.016 -0.063 c -0.008 0 -0.016 0.031 -0.016 0.063 c 0 -0.016 -0.004 -0.031 -0.008 -0.031 c -0.004 0 -0.008 0.016 -0.008 0.031 c 0 -0.008 -0.002 -0.016 -0.004 -0.016 c -0.001 0 -0.004 0.008 -0.004 0.016 c 0 -0.004 -0.001 -0.008 -0.002 -0.008 c 0 -0.001 -0.002 0.004 -0.002 0.008 c 0 -0.002 0 -0.004 -0.001 -0.004 c 0 0.001 -0.001 0.002 -0.001 0.004 c 0 -0.001 0 -0.002 0 -0.003 c -0.001 0 -0.001 0.001 -0.001 0.002 c -0.001 0 -0.001 -0.001 -0.001 -0.002 c -0.001 0 -0.001 0.001 -0.001 0.002 E" pathEditMode="relative" ptsTypes="">
                                      <p:cBhvr>
                                        <p:cTn id="10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46EAD0B-F78C-4607-9F95-0A26F5A49BEB}"/>
              </a:ext>
            </a:extLst>
          </p:cNvPr>
          <p:cNvSpPr/>
          <p:nvPr/>
        </p:nvSpPr>
        <p:spPr>
          <a:xfrm>
            <a:off x="1171576" y="1278731"/>
            <a:ext cx="9586913" cy="4786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>
                <a:solidFill>
                  <a:srgbClr val="C00000"/>
                </a:solidFill>
              </a:rPr>
              <a:t>পাঠ</a:t>
            </a:r>
            <a:r>
              <a:rPr lang="en-US" sz="4800" dirty="0">
                <a:solidFill>
                  <a:srgbClr val="C00000"/>
                </a:solidFill>
              </a:rPr>
              <a:t> </a:t>
            </a:r>
            <a:r>
              <a:rPr lang="en-US" sz="4800" dirty="0" err="1">
                <a:solidFill>
                  <a:srgbClr val="C00000"/>
                </a:solidFill>
              </a:rPr>
              <a:t>উপস্থাপনা</a:t>
            </a:r>
            <a:endParaRPr lang="bn-BD" sz="4800" dirty="0">
              <a:solidFill>
                <a:srgbClr val="C00000"/>
              </a:solidFill>
            </a:endParaRPr>
          </a:p>
          <a:p>
            <a:pPr algn="ctr"/>
            <a:endParaRPr lang="en-US" sz="4800" dirty="0">
              <a:solidFill>
                <a:srgbClr val="C00000"/>
              </a:solidFill>
            </a:endParaRPr>
          </a:p>
          <a:p>
            <a:pPr algn="ctr"/>
            <a:r>
              <a:rPr lang="bn-BD" sz="3200" dirty="0"/>
              <a:t>  “</a:t>
            </a:r>
            <a:r>
              <a:rPr lang="en-US" sz="3200" dirty="0" err="1"/>
              <a:t>বিলাসী</a:t>
            </a:r>
            <a:r>
              <a:rPr lang="bn-BD" sz="3200" dirty="0"/>
              <a:t>”</a:t>
            </a:r>
            <a:r>
              <a:rPr lang="en-US" sz="3200" dirty="0" err="1"/>
              <a:t>গল্পের</a:t>
            </a:r>
            <a:r>
              <a:rPr lang="en-US" sz="3200" dirty="0"/>
              <a:t> </a:t>
            </a:r>
            <a:r>
              <a:rPr lang="en-US" sz="3200" dirty="0" err="1"/>
              <a:t>মুল</a:t>
            </a:r>
            <a:r>
              <a:rPr lang="en-US" sz="3200" dirty="0"/>
              <a:t> </a:t>
            </a:r>
            <a:r>
              <a:rPr lang="en-US" sz="3200" dirty="0" err="1"/>
              <a:t>উপজীব্য</a:t>
            </a:r>
            <a:r>
              <a:rPr lang="en-US" sz="3200" dirty="0"/>
              <a:t> </a:t>
            </a:r>
            <a:r>
              <a:rPr lang="en-US" sz="3200" dirty="0" err="1">
                <a:solidFill>
                  <a:srgbClr val="FFFF00"/>
                </a:solidFill>
              </a:rPr>
              <a:t>জাতপ্রথা</a:t>
            </a:r>
            <a:r>
              <a:rPr lang="en-US" sz="3200" dirty="0"/>
              <a:t> </a:t>
            </a:r>
            <a:r>
              <a:rPr lang="bn-BD" sz="3200" dirty="0"/>
              <a:t>নিয়ে</a:t>
            </a:r>
          </a:p>
          <a:p>
            <a:pPr algn="ctr"/>
            <a:r>
              <a:rPr lang="bn-BD" sz="3200" dirty="0"/>
              <a:t>বিস্তারিত আলোচনা করবো ।”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11966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70E8DE2-15FD-4046-A48F-72A451AF4AF6}"/>
              </a:ext>
            </a:extLst>
          </p:cNvPr>
          <p:cNvSpPr/>
          <p:nvPr/>
        </p:nvSpPr>
        <p:spPr>
          <a:xfrm>
            <a:off x="1657351" y="992981"/>
            <a:ext cx="9101137" cy="441483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>
                <a:solidFill>
                  <a:srgbClr val="FFFF00"/>
                </a:solidFill>
              </a:rPr>
              <a:t>মূল্যায়ন</a:t>
            </a:r>
          </a:p>
          <a:p>
            <a:pPr algn="ctr"/>
            <a:endParaRPr lang="bn-BD" sz="5400" dirty="0"/>
          </a:p>
          <a:p>
            <a:pPr algn="ctr"/>
            <a:r>
              <a:rPr lang="bn-BD" sz="4800" dirty="0"/>
              <a:t>ছোট ছোট প্রশ্নের মাধ্যমে শিক্ষার্থীদের মেধা পরখ করব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251221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1AEC859-17FA-456E-AABF-C5663D55C491}"/>
              </a:ext>
            </a:extLst>
          </p:cNvPr>
          <p:cNvSpPr/>
          <p:nvPr/>
        </p:nvSpPr>
        <p:spPr>
          <a:xfrm>
            <a:off x="995362" y="542926"/>
            <a:ext cx="10201275" cy="53721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dirty="0" err="1">
                <a:solidFill>
                  <a:srgbClr val="000000"/>
                </a:solidFill>
              </a:rPr>
              <a:t>দলীয়</a:t>
            </a:r>
            <a:r>
              <a:rPr lang="en-US" sz="5400" dirty="0">
                <a:solidFill>
                  <a:srgbClr val="000000"/>
                </a:solidFill>
              </a:rPr>
              <a:t> </a:t>
            </a:r>
            <a:r>
              <a:rPr lang="en-US" sz="5400" dirty="0" err="1">
                <a:solidFill>
                  <a:srgbClr val="000000"/>
                </a:solidFill>
              </a:rPr>
              <a:t>কাজ</a:t>
            </a:r>
            <a:endParaRPr lang="bn-BD" sz="5400" dirty="0">
              <a:solidFill>
                <a:srgbClr val="000000"/>
              </a:solidFill>
            </a:endParaRPr>
          </a:p>
          <a:p>
            <a:pPr algn="ctr"/>
            <a:endParaRPr lang="bn-BD" sz="5400" dirty="0">
              <a:solidFill>
                <a:srgbClr val="000000"/>
              </a:solidFill>
            </a:endParaRPr>
          </a:p>
          <a:p>
            <a:pPr lvl="1" algn="ctr"/>
            <a:r>
              <a:rPr lang="bn-BD" sz="3200" dirty="0">
                <a:solidFill>
                  <a:srgbClr val="000000"/>
                </a:solidFill>
              </a:rPr>
              <a:t>কুসংস্কার ও ধর্মীয় গোঁরামী  দুরীকরণে আমাদের কি কি পদক্ষেপ নেওয়া উচিত এব্যাপারে তোমরা তোমাদের দলীয় মতামত ব্যক্ত কর </a:t>
            </a:r>
            <a:r>
              <a:rPr lang="bn-BD" sz="4800" dirty="0">
                <a:solidFill>
                  <a:srgbClr val="000000"/>
                </a:solidFill>
              </a:rPr>
              <a:t>।</a:t>
            </a:r>
            <a:r>
              <a:rPr lang="bn-BD" sz="5400" dirty="0">
                <a:solidFill>
                  <a:srgbClr val="000000"/>
                </a:solidFill>
              </a:rPr>
              <a:t>  </a:t>
            </a:r>
            <a:endParaRPr lang="en-US" sz="5400" dirty="0">
              <a:solidFill>
                <a:srgbClr val="000000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107B93D-1A8D-4C7A-8A06-72D91DB6BF9F}"/>
                  </a:ext>
                </a:extLst>
              </p14:cNvPr>
              <p14:cNvContentPartPr/>
              <p14:nvPr/>
            </p14:nvContentPartPr>
            <p14:xfrm>
              <a:off x="4600237" y="2082645"/>
              <a:ext cx="2975400" cy="1317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107B93D-1A8D-4C7A-8A06-72D91DB6BF9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546597" y="1975005"/>
                <a:ext cx="3083040" cy="347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2616AB2-0FED-463E-9665-730C15F42B9B}"/>
                  </a:ext>
                </a:extLst>
              </p14:cNvPr>
              <p14:cNvContentPartPr/>
              <p14:nvPr/>
            </p14:nvContentPartPr>
            <p14:xfrm>
              <a:off x="12358597" y="1671525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2616AB2-0FED-463E-9665-730C15F42B9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2304597" y="1563525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C4AE7DA6-137F-42DF-A04F-4A3E26D83D62}"/>
                  </a:ext>
                </a:extLst>
              </p14:cNvPr>
              <p14:cNvContentPartPr/>
              <p14:nvPr/>
            </p14:nvContentPartPr>
            <p14:xfrm>
              <a:off x="-886163" y="1142685"/>
              <a:ext cx="360" cy="3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C4AE7DA6-137F-42DF-A04F-4A3E26D83D6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939803" y="1035045"/>
                <a:ext cx="108000" cy="2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66602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150</Words>
  <Application>Microsoft Office PowerPoint</Application>
  <PresentationFormat>Widescreen</PresentationFormat>
  <Paragraphs>38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18</cp:revision>
  <dcterms:created xsi:type="dcterms:W3CDTF">2026-06-09T05:21:24Z</dcterms:created>
  <dcterms:modified xsi:type="dcterms:W3CDTF">2026-06-10T17:47:58Z</dcterms:modified>
</cp:coreProperties>
</file>