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2" r:id="rId2"/>
    <p:sldId id="277" r:id="rId3"/>
    <p:sldId id="273" r:id="rId4"/>
    <p:sldId id="275" r:id="rId5"/>
    <p:sldId id="276" r:id="rId6"/>
    <p:sldId id="268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8" r:id="rId20"/>
    <p:sldId id="279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26A05-50F8-413F-AA21-E975326FE5FC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678B0-5BB6-43D6-BE57-04CD6125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5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8DE729D-E9A4-10F1-EE16-702BF824F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C532514A-6584-6C82-C9E2-A7E475BA4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09611A43-797D-1C08-E4D6-B29F8E5C6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1021EA4-FFF3-405F-EAC7-14335C80F0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BB67BEB-A241-9461-2D7A-A86438A22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8F0C6F51-D494-D964-E204-77EB8179A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70C86822-CB10-234E-8441-E93BC2A5C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3F6420E-9D75-0751-3471-422BDA63AA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6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1604756-D085-8AC2-4B31-88C739D7A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CF2EE02A-5CE2-EABE-ADC3-12399F2BF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F64962EA-EDC8-8D31-0FF0-163D78F03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2961C3-20D5-A46A-6DF2-2CB8D9F6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5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78B0-5BB6-43D6-BE57-04CD6125CC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574" y="6459321"/>
            <a:ext cx="142912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999" y="1178045"/>
            <a:ext cx="5821680" cy="50655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508070" y="147178"/>
            <a:ext cx="5948363" cy="1135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6000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🎉</a:t>
            </a:r>
            <a:r>
              <a:rPr lang="en-US" sz="60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আজকের </a:t>
            </a:r>
            <a:r>
              <a:rPr lang="en-US" sz="6000" dirty="0" err="1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ক্লাসে</a:t>
            </a:r>
            <a:r>
              <a:rPr lang="en-US" sz="60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600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স্বাগত</a:t>
            </a:r>
            <a:endParaRPr lang="en-US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C98A346-61AC-00BD-373B-E47C9877C3ED}"/>
              </a:ext>
            </a:extLst>
          </p:cNvPr>
          <p:cNvSpPr/>
          <p:nvPr/>
        </p:nvSpPr>
        <p:spPr>
          <a:xfrm>
            <a:off x="10521696" y="6388608"/>
            <a:ext cx="1670304" cy="4693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D84F1C7-8BB0-3E8B-310E-34DFEE5B425E}"/>
              </a:ext>
            </a:extLst>
          </p:cNvPr>
          <p:cNvSpPr/>
          <p:nvPr/>
        </p:nvSpPr>
        <p:spPr>
          <a:xfrm>
            <a:off x="10521696" y="3"/>
            <a:ext cx="1670304" cy="4693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D84F1C7-8BB0-3E8B-310E-34DFEE5B425E}"/>
              </a:ext>
            </a:extLst>
          </p:cNvPr>
          <p:cNvSpPr/>
          <p:nvPr/>
        </p:nvSpPr>
        <p:spPr>
          <a:xfrm>
            <a:off x="0" y="0"/>
            <a:ext cx="1670304" cy="4693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D84F1C7-8BB0-3E8B-310E-34DFEE5B425E}"/>
              </a:ext>
            </a:extLst>
          </p:cNvPr>
          <p:cNvSpPr/>
          <p:nvPr/>
        </p:nvSpPr>
        <p:spPr>
          <a:xfrm>
            <a:off x="0" y="6388608"/>
            <a:ext cx="1670304" cy="4693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" y="-38373"/>
            <a:ext cx="12191695" cy="6858000"/>
          </a:xfrm>
          <a:prstGeom prst="rect">
            <a:avLst/>
          </a:prstGeom>
          <a:solidFill>
            <a:srgbClr val="FFF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365760"/>
            <a:ext cx="1069848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800" b="1">
                <a:solidFill>
                  <a:srgbClr val="1E293B"/>
                </a:solidFill>
                <a:latin typeface="Calibri"/>
              </a:defRPr>
            </a:pPr>
            <a:r>
              <a:rPr dirty="0"/>
              <a:t>1. Noun </a:t>
            </a:r>
            <a:r>
              <a:rPr dirty="0" smtClean="0"/>
              <a:t>(</a:t>
            </a:r>
            <a:r>
              <a:rPr dirty="0" err="1" smtClean="0"/>
              <a:t>নাম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731520" y="1645920"/>
            <a:ext cx="5303520" cy="4389120"/>
          </a:xfrm>
          <a:prstGeom prst="roundRect">
            <a:avLst/>
          </a:prstGeom>
          <a:solidFill>
            <a:srgbClr val="FCEEF0"/>
          </a:solidFill>
          <a:ln w="381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05840" y="1920240"/>
            <a:ext cx="47548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E293B"/>
                </a:solidFill>
              </a:defRPr>
            </a:pPr>
            <a:r>
              <a:rPr b="1" dirty="0" err="1"/>
              <a:t>যে</a:t>
            </a:r>
            <a:r>
              <a:rPr b="1" dirty="0"/>
              <a:t> Word </a:t>
            </a:r>
            <a:r>
              <a:rPr b="1" dirty="0" err="1"/>
              <a:t>দ্বারা</a:t>
            </a:r>
            <a:r>
              <a:rPr b="1" dirty="0"/>
              <a:t> </a:t>
            </a:r>
            <a:r>
              <a:rPr b="1" dirty="0" err="1"/>
              <a:t>কোনো</a:t>
            </a:r>
            <a:r>
              <a:rPr b="1" dirty="0"/>
              <a:t> </a:t>
            </a:r>
            <a:r>
              <a:rPr b="1" dirty="0" err="1"/>
              <a:t>ব্যক্তি</a:t>
            </a:r>
            <a:r>
              <a:rPr b="1" dirty="0"/>
              <a:t>, </a:t>
            </a:r>
            <a:r>
              <a:rPr b="1" dirty="0" err="1"/>
              <a:t>বস্তু</a:t>
            </a:r>
            <a:r>
              <a:rPr b="1" dirty="0"/>
              <a:t>, </a:t>
            </a:r>
            <a:r>
              <a:rPr b="1" dirty="0" err="1"/>
              <a:t>স্থান</a:t>
            </a:r>
            <a:r>
              <a:rPr b="1" dirty="0"/>
              <a:t>, </a:t>
            </a:r>
            <a:r>
              <a:rPr b="1" dirty="0" err="1"/>
              <a:t>গুণ</a:t>
            </a:r>
            <a:r>
              <a:rPr b="1" dirty="0"/>
              <a:t> </a:t>
            </a:r>
            <a:r>
              <a:rPr b="1" dirty="0" err="1"/>
              <a:t>বা</a:t>
            </a:r>
            <a:r>
              <a:rPr b="1" dirty="0"/>
              <a:t> </a:t>
            </a:r>
            <a:r>
              <a:rPr b="1" dirty="0" err="1"/>
              <a:t>অবস্থার</a:t>
            </a:r>
            <a:r>
              <a:rPr b="1" dirty="0"/>
              <a:t> </a:t>
            </a:r>
            <a:r>
              <a:rPr b="1" dirty="0" err="1"/>
              <a:t>নাম</a:t>
            </a:r>
            <a:r>
              <a:rPr b="1" dirty="0"/>
              <a:t> </a:t>
            </a:r>
            <a:r>
              <a:rPr b="1" dirty="0" err="1"/>
              <a:t>বোঝায়</a:t>
            </a:r>
            <a:r>
              <a:rPr b="1" dirty="0"/>
              <a:t>, </a:t>
            </a:r>
            <a:r>
              <a:rPr b="1" dirty="0" err="1"/>
              <a:t>তাকে</a:t>
            </a:r>
            <a:r>
              <a:rPr b="1" dirty="0"/>
              <a:t> Noun </a:t>
            </a:r>
            <a:r>
              <a:rPr b="1" dirty="0" err="1"/>
              <a:t>বলে</a:t>
            </a:r>
            <a:r>
              <a:rPr b="1" dirty="0"/>
              <a:t>। </a:t>
            </a:r>
            <a:r>
              <a:rPr b="1" dirty="0" err="1"/>
              <a:t>কোনোকিছুর</a:t>
            </a:r>
            <a:r>
              <a:rPr b="1" dirty="0"/>
              <a:t> </a:t>
            </a:r>
            <a:r>
              <a:rPr b="1" dirty="0" err="1"/>
              <a:t>নাম</a:t>
            </a:r>
            <a:r>
              <a:rPr b="1" dirty="0"/>
              <a:t>-ই </a:t>
            </a:r>
            <a:r>
              <a:rPr b="1" dirty="0" err="1"/>
              <a:t>হলো</a:t>
            </a:r>
            <a:r>
              <a:rPr b="1" dirty="0"/>
              <a:t> Noun!</a:t>
            </a:r>
          </a:p>
          <a:p>
            <a:r>
              <a:rPr b="1" dirty="0"/>
              <a:t/>
            </a:r>
            <a:br>
              <a:rPr b="1" dirty="0"/>
            </a:br>
            <a:r>
              <a:rPr b="1" dirty="0"/>
              <a:t>👤 </a:t>
            </a:r>
            <a:r>
              <a:rPr b="1" dirty="0" err="1"/>
              <a:t>ব্যক্তি</a:t>
            </a:r>
            <a:r>
              <a:rPr b="1" dirty="0"/>
              <a:t>: </a:t>
            </a:r>
            <a:r>
              <a:rPr b="1" dirty="0" err="1"/>
              <a:t>Sabbir</a:t>
            </a:r>
            <a:r>
              <a:rPr b="1" dirty="0"/>
              <a:t>, </a:t>
            </a:r>
            <a:r>
              <a:rPr b="1" dirty="0" err="1"/>
              <a:t>Nila</a:t>
            </a:r>
            <a:endParaRPr b="1" dirty="0"/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lang="en-US" b="1" dirty="0" smtClean="0"/>
              <a:t>      </a:t>
            </a:r>
            <a:r>
              <a:rPr b="1" dirty="0" err="1" smtClean="0"/>
              <a:t>স্থান</a:t>
            </a:r>
            <a:r>
              <a:rPr b="1" dirty="0"/>
              <a:t>: Dhaka, Bangladesh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b="1" dirty="0"/>
              <a:t>📚 </a:t>
            </a:r>
            <a:r>
              <a:rPr b="1" dirty="0" err="1"/>
              <a:t>বস্তু</a:t>
            </a:r>
            <a:r>
              <a:rPr b="1" dirty="0"/>
              <a:t>: Pen, Book, Table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b="1" dirty="0"/>
              <a:t>🌟 </a:t>
            </a:r>
            <a:r>
              <a:rPr b="1" dirty="0" err="1"/>
              <a:t>গুণ</a:t>
            </a:r>
            <a:r>
              <a:rPr b="1" dirty="0"/>
              <a:t>: Honesty (</a:t>
            </a:r>
            <a:r>
              <a:rPr b="1" dirty="0" err="1"/>
              <a:t>সততা</a:t>
            </a:r>
            <a:r>
              <a:rPr b="1" dirty="0"/>
              <a:t>), Kindness (</a:t>
            </a:r>
            <a:r>
              <a:rPr b="1" dirty="0" err="1"/>
              <a:t>দয়া</a:t>
            </a:r>
            <a:r>
              <a:rPr b="1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76" y="3390627"/>
            <a:ext cx="304256" cy="275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0" r="24685"/>
          <a:stretch/>
        </p:blipFill>
        <p:spPr>
          <a:xfrm>
            <a:off x="6064976" y="426720"/>
            <a:ext cx="5978977" cy="6000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365760"/>
            <a:ext cx="1069848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800" b="1">
                <a:solidFill>
                  <a:srgbClr val="1E293B"/>
                </a:solidFill>
                <a:latin typeface="Calibri"/>
              </a:defRPr>
            </a:pPr>
            <a:r>
              <a:rPr dirty="0"/>
              <a:t>2. Pronoun (</a:t>
            </a:r>
            <a:r>
              <a:rPr dirty="0" err="1"/>
              <a:t>সর্বনাম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731520" y="1645920"/>
            <a:ext cx="5303520" cy="4389120"/>
          </a:xfrm>
          <a:prstGeom prst="roundRect">
            <a:avLst/>
          </a:prstGeom>
          <a:solidFill>
            <a:srgbClr val="E8F4F8"/>
          </a:solidFill>
          <a:ln w="381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05840" y="1920240"/>
            <a:ext cx="47548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E293B"/>
                </a:solidFill>
              </a:defRPr>
            </a:pPr>
            <a:r>
              <a:rPr b="1" dirty="0"/>
              <a:t>Noun-</a:t>
            </a:r>
            <a:r>
              <a:rPr b="1" dirty="0" err="1"/>
              <a:t>এর</a:t>
            </a:r>
            <a:r>
              <a:rPr b="1" dirty="0"/>
              <a:t> </a:t>
            </a:r>
            <a:r>
              <a:rPr b="1" dirty="0" err="1"/>
              <a:t>বারবার</a:t>
            </a:r>
            <a:r>
              <a:rPr b="1" dirty="0"/>
              <a:t> </a:t>
            </a:r>
            <a:r>
              <a:rPr b="1" dirty="0" err="1"/>
              <a:t>ব্যবহার</a:t>
            </a:r>
            <a:r>
              <a:rPr b="1" dirty="0"/>
              <a:t> </a:t>
            </a:r>
            <a:r>
              <a:rPr b="1" dirty="0" err="1"/>
              <a:t>এড়াতে</a:t>
            </a:r>
            <a:r>
              <a:rPr b="1" dirty="0"/>
              <a:t> </a:t>
            </a:r>
            <a:r>
              <a:rPr b="1" dirty="0" err="1"/>
              <a:t>এবং</a:t>
            </a:r>
            <a:r>
              <a:rPr b="1" dirty="0"/>
              <a:t> </a:t>
            </a:r>
            <a:r>
              <a:rPr b="1" dirty="0" err="1"/>
              <a:t>বাক্য</a:t>
            </a:r>
            <a:r>
              <a:rPr b="1" dirty="0"/>
              <a:t> </a:t>
            </a:r>
            <a:r>
              <a:rPr b="1" dirty="0" err="1"/>
              <a:t>সুন্দর</a:t>
            </a:r>
            <a:r>
              <a:rPr b="1" dirty="0"/>
              <a:t> </a:t>
            </a:r>
            <a:r>
              <a:rPr b="1" dirty="0" err="1"/>
              <a:t>করতে</a:t>
            </a:r>
            <a:r>
              <a:rPr b="1" dirty="0"/>
              <a:t> Noun-</a:t>
            </a:r>
            <a:r>
              <a:rPr b="1" dirty="0" err="1"/>
              <a:t>এর</a:t>
            </a:r>
            <a:r>
              <a:rPr b="1" dirty="0"/>
              <a:t> </a:t>
            </a:r>
            <a:r>
              <a:rPr b="1" dirty="0" err="1"/>
              <a:t>পরিবর্তে</a:t>
            </a:r>
            <a:r>
              <a:rPr b="1" dirty="0"/>
              <a:t> </a:t>
            </a:r>
            <a:r>
              <a:rPr b="1" dirty="0" err="1"/>
              <a:t>যে</a:t>
            </a:r>
            <a:r>
              <a:rPr b="1" dirty="0"/>
              <a:t> </a:t>
            </a:r>
            <a:r>
              <a:rPr b="1" dirty="0" err="1"/>
              <a:t>শব্দ</a:t>
            </a:r>
            <a:r>
              <a:rPr b="1" dirty="0"/>
              <a:t> </a:t>
            </a:r>
            <a:r>
              <a:rPr b="1" dirty="0" err="1"/>
              <a:t>ব্যবহৃত</a:t>
            </a:r>
            <a:r>
              <a:rPr b="1" dirty="0"/>
              <a:t> </a:t>
            </a:r>
            <a:r>
              <a:rPr b="1" dirty="0" err="1"/>
              <a:t>হয়</a:t>
            </a:r>
            <a:r>
              <a:rPr b="1" dirty="0"/>
              <a:t>, </a:t>
            </a:r>
            <a:r>
              <a:rPr b="1" dirty="0" err="1"/>
              <a:t>তাকে</a:t>
            </a:r>
            <a:r>
              <a:rPr b="1" dirty="0"/>
              <a:t> Pronoun </a:t>
            </a:r>
            <a:r>
              <a:rPr b="1" dirty="0" err="1"/>
              <a:t>বলে</a:t>
            </a:r>
            <a:r>
              <a:rPr b="1" dirty="0"/>
              <a:t>।</a:t>
            </a:r>
          </a:p>
          <a:p>
            <a:r>
              <a:rPr b="1" dirty="0"/>
              <a:t/>
            </a:r>
            <a:br>
              <a:rPr b="1" dirty="0"/>
            </a:br>
            <a:r>
              <a:rPr b="1" dirty="0"/>
              <a:t>🙋‍♂️ He / She (</a:t>
            </a:r>
            <a:r>
              <a:rPr b="1" dirty="0" err="1"/>
              <a:t>সে</a:t>
            </a:r>
            <a:r>
              <a:rPr b="1" dirty="0"/>
              <a:t>)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lang="en-US" b="1" dirty="0"/>
              <a:t>🙋 </a:t>
            </a:r>
            <a:r>
              <a:rPr lang="en-US" b="1" dirty="0" smtClean="0"/>
              <a:t>t</a:t>
            </a:r>
            <a:r>
              <a:rPr b="1" dirty="0" smtClean="0"/>
              <a:t>hey </a:t>
            </a:r>
            <a:r>
              <a:rPr b="1" dirty="0"/>
              <a:t>(</a:t>
            </a:r>
            <a:r>
              <a:rPr b="1" dirty="0" err="1"/>
              <a:t>তারা</a:t>
            </a:r>
            <a:r>
              <a:rPr b="1" dirty="0"/>
              <a:t>)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b="1" dirty="0"/>
              <a:t>✨ It (</a:t>
            </a:r>
            <a:r>
              <a:rPr b="1" dirty="0" err="1"/>
              <a:t>ইহা</a:t>
            </a:r>
            <a:r>
              <a:rPr b="1" dirty="0"/>
              <a:t>)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lang="en-US" b="1" dirty="0"/>
              <a:t>🙋 </a:t>
            </a:r>
            <a:r>
              <a:rPr lang="en-US" b="1" dirty="0" smtClean="0"/>
              <a:t>W</a:t>
            </a:r>
            <a:r>
              <a:rPr b="1" dirty="0" smtClean="0"/>
              <a:t>e </a:t>
            </a:r>
            <a:r>
              <a:rPr b="1" dirty="0"/>
              <a:t>/ You (</a:t>
            </a:r>
            <a:r>
              <a:rPr b="1" dirty="0" err="1"/>
              <a:t>আমরা</a:t>
            </a:r>
            <a:r>
              <a:rPr b="1" dirty="0"/>
              <a:t> / </a:t>
            </a:r>
            <a:r>
              <a:rPr b="1" dirty="0" err="1"/>
              <a:t>তুমি</a:t>
            </a:r>
            <a:r>
              <a:rPr b="1" dirty="0"/>
              <a:t>)</a:t>
            </a:r>
          </a:p>
          <a:p>
            <a:r>
              <a:rPr b="1" dirty="0"/>
              <a:t/>
            </a:r>
            <a:br>
              <a:rPr b="1" dirty="0"/>
            </a:br>
            <a:r>
              <a:rPr b="1" dirty="0"/>
              <a:t>💡 </a:t>
            </a:r>
            <a:r>
              <a:rPr b="1" dirty="0" err="1"/>
              <a:t>উদাহরণ</a:t>
            </a:r>
            <a:r>
              <a:rPr b="1" dirty="0"/>
              <a:t>: Sami is a good boy. He goes to school. (Sami </a:t>
            </a:r>
            <a:r>
              <a:rPr b="1" dirty="0" err="1"/>
              <a:t>এর</a:t>
            </a:r>
            <a:r>
              <a:rPr b="1" dirty="0"/>
              <a:t> </a:t>
            </a:r>
            <a:r>
              <a:rPr b="1" dirty="0" err="1"/>
              <a:t>বদলে</a:t>
            </a:r>
            <a:r>
              <a:rPr b="1" dirty="0"/>
              <a:t> He)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51" y="365760"/>
            <a:ext cx="5834743" cy="6296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365760"/>
            <a:ext cx="1069848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800" b="1">
                <a:solidFill>
                  <a:srgbClr val="1E293B"/>
                </a:solidFill>
                <a:latin typeface="Calibri"/>
              </a:defRPr>
            </a:pPr>
            <a:r>
              <a:rPr dirty="0"/>
              <a:t>3. Adjective (</a:t>
            </a:r>
            <a:r>
              <a:rPr dirty="0" err="1"/>
              <a:t>বিশেষণ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731520" y="1645920"/>
            <a:ext cx="5303520" cy="4389120"/>
          </a:xfrm>
          <a:prstGeom prst="roundRect">
            <a:avLst/>
          </a:prstGeom>
          <a:solidFill>
            <a:srgbClr val="EAF7EC"/>
          </a:solidFill>
          <a:ln w="381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05840" y="1920240"/>
            <a:ext cx="47548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E293B"/>
                </a:solidFill>
              </a:defRPr>
            </a:pPr>
            <a:r>
              <a:rPr b="1" dirty="0" err="1"/>
              <a:t>যে</a:t>
            </a:r>
            <a:r>
              <a:rPr b="1" dirty="0"/>
              <a:t> </a:t>
            </a:r>
            <a:r>
              <a:rPr b="1" dirty="0" err="1"/>
              <a:t>শব্দ</a:t>
            </a:r>
            <a:r>
              <a:rPr b="1" dirty="0"/>
              <a:t> </a:t>
            </a:r>
            <a:r>
              <a:rPr b="1" dirty="0" err="1"/>
              <a:t>দ্বারা</a:t>
            </a:r>
            <a:r>
              <a:rPr b="1" dirty="0"/>
              <a:t> </a:t>
            </a:r>
            <a:r>
              <a:rPr b="1" dirty="0" err="1"/>
              <a:t>কোনো</a:t>
            </a:r>
            <a:r>
              <a:rPr b="1" dirty="0"/>
              <a:t> Noun </a:t>
            </a:r>
            <a:r>
              <a:rPr b="1" dirty="0" err="1"/>
              <a:t>বা</a:t>
            </a:r>
            <a:r>
              <a:rPr b="1" dirty="0"/>
              <a:t> Pronoun-</a:t>
            </a:r>
            <a:r>
              <a:rPr b="1" dirty="0" err="1"/>
              <a:t>এর</a:t>
            </a:r>
            <a:r>
              <a:rPr b="1" dirty="0"/>
              <a:t> </a:t>
            </a:r>
            <a:r>
              <a:rPr b="1" dirty="0" err="1"/>
              <a:t>দোষ</a:t>
            </a:r>
            <a:r>
              <a:rPr b="1" dirty="0"/>
              <a:t>, </a:t>
            </a:r>
            <a:r>
              <a:rPr b="1" dirty="0" err="1"/>
              <a:t>গুণ</a:t>
            </a:r>
            <a:r>
              <a:rPr b="1" dirty="0"/>
              <a:t>, </a:t>
            </a:r>
            <a:r>
              <a:rPr b="1" dirty="0" err="1"/>
              <a:t>অবস্থা</a:t>
            </a:r>
            <a:r>
              <a:rPr b="1" dirty="0"/>
              <a:t>, </a:t>
            </a:r>
            <a:r>
              <a:rPr b="1" dirty="0" err="1"/>
              <a:t>সংখ্যা</a:t>
            </a:r>
            <a:r>
              <a:rPr b="1" dirty="0"/>
              <a:t> </a:t>
            </a:r>
            <a:r>
              <a:rPr b="1" dirty="0" err="1"/>
              <a:t>বা</a:t>
            </a:r>
            <a:r>
              <a:rPr b="1" dirty="0"/>
              <a:t> </a:t>
            </a:r>
            <a:r>
              <a:rPr b="1" dirty="0" err="1"/>
              <a:t>পরিমাণ</a:t>
            </a:r>
            <a:r>
              <a:rPr b="1" dirty="0"/>
              <a:t> </a:t>
            </a:r>
            <a:r>
              <a:rPr b="1" dirty="0" err="1"/>
              <a:t>প্রকাশ</a:t>
            </a:r>
            <a:r>
              <a:rPr b="1" dirty="0"/>
              <a:t> </a:t>
            </a:r>
            <a:r>
              <a:rPr b="1" dirty="0" err="1"/>
              <a:t>পায়</a:t>
            </a:r>
            <a:r>
              <a:rPr b="1" dirty="0"/>
              <a:t>, </a:t>
            </a:r>
            <a:r>
              <a:rPr b="1" dirty="0" err="1"/>
              <a:t>তাকে</a:t>
            </a:r>
            <a:r>
              <a:rPr b="1" dirty="0"/>
              <a:t> Adjective </a:t>
            </a:r>
            <a:r>
              <a:rPr b="1" dirty="0" err="1"/>
              <a:t>বলে</a:t>
            </a:r>
            <a:r>
              <a:rPr b="1" dirty="0"/>
              <a:t>।</a:t>
            </a:r>
          </a:p>
          <a:p>
            <a:r>
              <a:rPr b="1" dirty="0"/>
              <a:t/>
            </a:r>
            <a:br>
              <a:rPr b="1" dirty="0"/>
            </a:br>
            <a:r>
              <a:rPr b="1" dirty="0"/>
              <a:t>💎 </a:t>
            </a:r>
            <a:r>
              <a:rPr b="1" dirty="0" err="1"/>
              <a:t>গুণ</a:t>
            </a:r>
            <a:r>
              <a:rPr b="1" dirty="0"/>
              <a:t>: He is a good boy. (</a:t>
            </a:r>
            <a:r>
              <a:rPr b="1" dirty="0" err="1"/>
              <a:t>ভালো</a:t>
            </a:r>
            <a:r>
              <a:rPr b="1" dirty="0"/>
              <a:t>)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b="1" dirty="0"/>
              <a:t>⚠️ </a:t>
            </a:r>
            <a:r>
              <a:rPr b="1" dirty="0" err="1"/>
              <a:t>দোষ</a:t>
            </a:r>
            <a:r>
              <a:rPr b="1" dirty="0"/>
              <a:t>: Sami is a lazy boy. (</a:t>
            </a:r>
            <a:r>
              <a:rPr b="1" dirty="0" err="1"/>
              <a:t>অলস</a:t>
            </a:r>
            <a:r>
              <a:rPr b="1" dirty="0"/>
              <a:t>)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b="1" dirty="0"/>
              <a:t>🔢 </a:t>
            </a:r>
            <a:r>
              <a:rPr b="1" dirty="0" err="1"/>
              <a:t>সংখ্যা</a:t>
            </a:r>
            <a:r>
              <a:rPr b="1" dirty="0"/>
              <a:t>: I have three pens. (</a:t>
            </a:r>
            <a:r>
              <a:rPr b="1" dirty="0" err="1"/>
              <a:t>তিনটি</a:t>
            </a:r>
            <a:r>
              <a:rPr b="1" dirty="0"/>
              <a:t>)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b="1" dirty="0"/>
              <a:t>⚖️ </a:t>
            </a:r>
            <a:r>
              <a:rPr b="1" dirty="0" err="1"/>
              <a:t>পরিমাণ</a:t>
            </a:r>
            <a:r>
              <a:rPr b="1" dirty="0"/>
              <a:t>: Give me some water. (</a:t>
            </a:r>
            <a:r>
              <a:rPr b="1" dirty="0" err="1"/>
              <a:t>কিছু</a:t>
            </a:r>
            <a:r>
              <a:rPr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6" y="731521"/>
            <a:ext cx="5442857" cy="5556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365760"/>
            <a:ext cx="1069848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800" b="1">
                <a:solidFill>
                  <a:srgbClr val="1E293B"/>
                </a:solidFill>
                <a:latin typeface="Calibri"/>
              </a:defRPr>
            </a:pPr>
            <a:r>
              <a:rPr dirty="0"/>
              <a:t>4. Verb (</a:t>
            </a:r>
            <a:r>
              <a:rPr dirty="0" err="1"/>
              <a:t>ক্রিয়া</a:t>
            </a:r>
            <a:r>
              <a:rPr dirty="0"/>
              <a:t> / </a:t>
            </a:r>
            <a:r>
              <a:rPr dirty="0" err="1"/>
              <a:t>কাজ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731520" y="1645920"/>
            <a:ext cx="5303520" cy="4389120"/>
          </a:xfrm>
          <a:prstGeom prst="roundRect">
            <a:avLst/>
          </a:prstGeom>
          <a:solidFill>
            <a:srgbClr val="F2EEFC"/>
          </a:solidFill>
          <a:ln w="381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05840" y="1920240"/>
            <a:ext cx="475488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E293B"/>
                </a:solidFill>
              </a:defRPr>
            </a:pPr>
            <a:r>
              <a:rPr b="1" dirty="0" err="1"/>
              <a:t>যে</a:t>
            </a:r>
            <a:r>
              <a:rPr b="1" dirty="0"/>
              <a:t> </a:t>
            </a:r>
            <a:r>
              <a:rPr b="1" dirty="0" err="1"/>
              <a:t>শব্দ</a:t>
            </a:r>
            <a:r>
              <a:rPr b="1" dirty="0"/>
              <a:t> </a:t>
            </a:r>
            <a:r>
              <a:rPr b="1" dirty="0" err="1"/>
              <a:t>দ্বারা</a:t>
            </a:r>
            <a:r>
              <a:rPr b="1" dirty="0"/>
              <a:t> </a:t>
            </a:r>
            <a:r>
              <a:rPr b="1" dirty="0" err="1"/>
              <a:t>কোনো</a:t>
            </a:r>
            <a:r>
              <a:rPr b="1" dirty="0"/>
              <a:t> </a:t>
            </a:r>
            <a:r>
              <a:rPr b="1" dirty="0" err="1"/>
              <a:t>কিছু</a:t>
            </a:r>
            <a:r>
              <a:rPr b="1" dirty="0"/>
              <a:t> </a:t>
            </a:r>
            <a:r>
              <a:rPr b="1" dirty="0" err="1"/>
              <a:t>করা</a:t>
            </a:r>
            <a:r>
              <a:rPr b="1" dirty="0"/>
              <a:t>, </a:t>
            </a:r>
            <a:r>
              <a:rPr b="1" dirty="0" err="1"/>
              <a:t>হওয়া</a:t>
            </a:r>
            <a:r>
              <a:rPr b="1" dirty="0"/>
              <a:t>, </a:t>
            </a:r>
            <a:r>
              <a:rPr b="1" dirty="0" err="1"/>
              <a:t>যাওয়া</a:t>
            </a:r>
            <a:r>
              <a:rPr b="1" dirty="0"/>
              <a:t>, </a:t>
            </a:r>
            <a:r>
              <a:rPr b="1" dirty="0" err="1"/>
              <a:t>খাওয়া</a:t>
            </a:r>
            <a:r>
              <a:rPr b="1" dirty="0"/>
              <a:t> </a:t>
            </a:r>
            <a:r>
              <a:rPr b="1" dirty="0" err="1"/>
              <a:t>বা</a:t>
            </a:r>
            <a:r>
              <a:rPr b="1" dirty="0"/>
              <a:t> </a:t>
            </a:r>
            <a:r>
              <a:rPr b="1" dirty="0" err="1"/>
              <a:t>কোনো</a:t>
            </a:r>
            <a:r>
              <a:rPr b="1" dirty="0"/>
              <a:t> </a:t>
            </a:r>
            <a:r>
              <a:rPr b="1" dirty="0" err="1"/>
              <a:t>কাজ</a:t>
            </a:r>
            <a:r>
              <a:rPr b="1" dirty="0"/>
              <a:t> </a:t>
            </a:r>
            <a:r>
              <a:rPr b="1" dirty="0" err="1"/>
              <a:t>সম্পাদন</a:t>
            </a:r>
            <a:r>
              <a:rPr b="1" dirty="0"/>
              <a:t> </a:t>
            </a:r>
            <a:r>
              <a:rPr b="1" dirty="0" err="1"/>
              <a:t>করা</a:t>
            </a:r>
            <a:r>
              <a:rPr b="1" dirty="0"/>
              <a:t> </a:t>
            </a:r>
            <a:r>
              <a:rPr b="1" dirty="0" err="1"/>
              <a:t>বোঝায়</a:t>
            </a:r>
            <a:r>
              <a:rPr b="1" dirty="0"/>
              <a:t>, </a:t>
            </a:r>
            <a:r>
              <a:rPr b="1" dirty="0" err="1"/>
              <a:t>তাকে</a:t>
            </a:r>
            <a:r>
              <a:rPr b="1" dirty="0"/>
              <a:t> Verb </a:t>
            </a:r>
            <a:r>
              <a:rPr b="1" dirty="0" err="1"/>
              <a:t>বলে</a:t>
            </a:r>
            <a:r>
              <a:rPr b="1" dirty="0"/>
              <a:t>। </a:t>
            </a:r>
            <a:r>
              <a:rPr b="1" dirty="0" err="1"/>
              <a:t>এটি</a:t>
            </a:r>
            <a:r>
              <a:rPr b="1" dirty="0"/>
              <a:t> </a:t>
            </a:r>
            <a:r>
              <a:rPr b="1" dirty="0" err="1"/>
              <a:t>বাক্যের</a:t>
            </a:r>
            <a:r>
              <a:rPr b="1" dirty="0"/>
              <a:t> </a:t>
            </a:r>
            <a:r>
              <a:rPr b="1" dirty="0" err="1"/>
              <a:t>প্রাণ</a:t>
            </a:r>
            <a:r>
              <a:rPr b="1" dirty="0"/>
              <a:t>!</a:t>
            </a:r>
          </a:p>
          <a:p>
            <a:r>
              <a:rPr b="1" dirty="0"/>
              <a:t/>
            </a:r>
            <a:br>
              <a:rPr b="1" dirty="0"/>
            </a:br>
            <a:r>
              <a:rPr b="1" dirty="0"/>
              <a:t>🏃‍♂️ Run (</a:t>
            </a:r>
            <a:r>
              <a:rPr b="1" dirty="0" err="1"/>
              <a:t>দৌড়ানো</a:t>
            </a:r>
            <a:r>
              <a:rPr b="1" dirty="0"/>
              <a:t>) / Play (</a:t>
            </a:r>
            <a:r>
              <a:rPr b="1" dirty="0" err="1"/>
              <a:t>খেলা</a:t>
            </a:r>
            <a:r>
              <a:rPr b="1" dirty="0"/>
              <a:t>)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b="1" dirty="0"/>
              <a:t>📚 Read (</a:t>
            </a:r>
            <a:r>
              <a:rPr b="1" dirty="0" err="1"/>
              <a:t>পড়া</a:t>
            </a:r>
            <a:r>
              <a:rPr b="1" dirty="0"/>
              <a:t>) / Write (</a:t>
            </a:r>
            <a:r>
              <a:rPr b="1" dirty="0" err="1"/>
              <a:t>লেখা</a:t>
            </a:r>
            <a:r>
              <a:rPr b="1" dirty="0"/>
              <a:t>)</a:t>
            </a:r>
          </a:p>
          <a:p>
            <a:r>
              <a:rPr b="1" dirty="0"/>
              <a:t/>
            </a:r>
            <a:br>
              <a:rPr b="1" dirty="0"/>
            </a:br>
            <a:r>
              <a:rPr b="1" dirty="0"/>
              <a:t>💡 </a:t>
            </a:r>
            <a:r>
              <a:rPr b="1" dirty="0" err="1"/>
              <a:t>উদাহরণ</a:t>
            </a:r>
            <a:r>
              <a:rPr b="1" dirty="0"/>
              <a:t>: We play cricket. (</a:t>
            </a:r>
            <a:r>
              <a:rPr b="1" dirty="0" err="1"/>
              <a:t>এখানে</a:t>
            </a:r>
            <a:r>
              <a:rPr b="1" dirty="0"/>
              <a:t> play </a:t>
            </a:r>
            <a:r>
              <a:rPr b="1" dirty="0" err="1"/>
              <a:t>হলো</a:t>
            </a:r>
            <a:r>
              <a:rPr b="1" dirty="0"/>
              <a:t> Verb)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592183"/>
            <a:ext cx="5482045" cy="5704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365760"/>
            <a:ext cx="1069848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800" b="1">
                <a:solidFill>
                  <a:srgbClr val="1E293B"/>
                </a:solidFill>
                <a:latin typeface="Calibri"/>
              </a:defRPr>
            </a:pPr>
            <a:r>
              <a:rPr dirty="0"/>
              <a:t>5. Adverb (</a:t>
            </a:r>
            <a:r>
              <a:rPr dirty="0" err="1"/>
              <a:t>ক্রিয়া</a:t>
            </a:r>
            <a:r>
              <a:rPr dirty="0"/>
              <a:t> </a:t>
            </a:r>
            <a:r>
              <a:rPr dirty="0" err="1"/>
              <a:t>বিশেষণ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731520" y="1645920"/>
            <a:ext cx="5303520" cy="4389120"/>
          </a:xfrm>
          <a:prstGeom prst="roundRect">
            <a:avLst/>
          </a:prstGeom>
          <a:solidFill>
            <a:srgbClr val="FCF7E5"/>
          </a:solidFill>
          <a:ln w="381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05840" y="1920240"/>
            <a:ext cx="47548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E293B"/>
                </a:solidFill>
              </a:defRPr>
            </a:pPr>
            <a:r>
              <a:rPr b="1" dirty="0" err="1"/>
              <a:t>যে</a:t>
            </a:r>
            <a:r>
              <a:rPr b="1" dirty="0"/>
              <a:t> </a:t>
            </a:r>
            <a:r>
              <a:rPr b="1" dirty="0" err="1"/>
              <a:t>শব্দ</a:t>
            </a:r>
            <a:r>
              <a:rPr b="1" dirty="0"/>
              <a:t> </a:t>
            </a:r>
            <a:r>
              <a:rPr b="1" dirty="0" err="1"/>
              <a:t>কোনো</a:t>
            </a:r>
            <a:r>
              <a:rPr b="1" dirty="0"/>
              <a:t> Verb, Adjective </a:t>
            </a:r>
            <a:r>
              <a:rPr b="1" dirty="0" err="1"/>
              <a:t>বা</a:t>
            </a:r>
            <a:r>
              <a:rPr b="1" dirty="0"/>
              <a:t> </a:t>
            </a:r>
            <a:r>
              <a:rPr b="1" dirty="0" err="1"/>
              <a:t>অন্য</a:t>
            </a:r>
            <a:r>
              <a:rPr b="1" dirty="0"/>
              <a:t> </a:t>
            </a:r>
            <a:r>
              <a:rPr b="1" dirty="0" err="1"/>
              <a:t>কোনো</a:t>
            </a:r>
            <a:r>
              <a:rPr b="1" dirty="0"/>
              <a:t> Adverb-</a:t>
            </a:r>
            <a:r>
              <a:rPr b="1" dirty="0" err="1"/>
              <a:t>কে</a:t>
            </a:r>
            <a:r>
              <a:rPr b="1" dirty="0"/>
              <a:t> </a:t>
            </a:r>
            <a:r>
              <a:rPr b="1" dirty="0" err="1"/>
              <a:t>মডিফাই</a:t>
            </a:r>
            <a:r>
              <a:rPr b="1" dirty="0"/>
              <a:t> </a:t>
            </a:r>
            <a:r>
              <a:rPr b="1" dirty="0" err="1"/>
              <a:t>করে</a:t>
            </a:r>
            <a:r>
              <a:rPr b="1" dirty="0"/>
              <a:t> </a:t>
            </a:r>
            <a:r>
              <a:rPr b="1" dirty="0" err="1"/>
              <a:t>বা</a:t>
            </a:r>
            <a:r>
              <a:rPr b="1" dirty="0"/>
              <a:t> </a:t>
            </a:r>
            <a:r>
              <a:rPr b="1" dirty="0" err="1"/>
              <a:t>কাজটি</a:t>
            </a:r>
            <a:r>
              <a:rPr b="1" dirty="0"/>
              <a:t> </a:t>
            </a:r>
            <a:r>
              <a:rPr b="1" dirty="0" err="1"/>
              <a:t>কীভাবে</a:t>
            </a:r>
            <a:r>
              <a:rPr b="1" dirty="0"/>
              <a:t>, </a:t>
            </a:r>
            <a:r>
              <a:rPr b="1" dirty="0" err="1"/>
              <a:t>কখন</a:t>
            </a:r>
            <a:r>
              <a:rPr b="1" dirty="0"/>
              <a:t> </a:t>
            </a:r>
            <a:r>
              <a:rPr b="1" dirty="0" err="1"/>
              <a:t>বা</a:t>
            </a:r>
            <a:r>
              <a:rPr b="1" dirty="0"/>
              <a:t> </a:t>
            </a:r>
            <a:r>
              <a:rPr b="1" dirty="0" err="1"/>
              <a:t>কোথায়</a:t>
            </a:r>
            <a:r>
              <a:rPr b="1" dirty="0"/>
              <a:t> </a:t>
            </a:r>
            <a:r>
              <a:rPr b="1" dirty="0" err="1"/>
              <a:t>হচ্ছে</a:t>
            </a:r>
            <a:r>
              <a:rPr b="1" dirty="0"/>
              <a:t> </a:t>
            </a:r>
            <a:r>
              <a:rPr b="1" dirty="0" err="1"/>
              <a:t>তা</a:t>
            </a:r>
            <a:r>
              <a:rPr b="1" dirty="0"/>
              <a:t> </a:t>
            </a:r>
            <a:r>
              <a:rPr b="1" dirty="0" err="1"/>
              <a:t>বর্ণনা</a:t>
            </a:r>
            <a:r>
              <a:rPr b="1" dirty="0"/>
              <a:t> </a:t>
            </a:r>
            <a:r>
              <a:rPr b="1" dirty="0" err="1"/>
              <a:t>করে</a:t>
            </a:r>
            <a:r>
              <a:rPr b="1" dirty="0"/>
              <a:t>, </a:t>
            </a:r>
            <a:r>
              <a:rPr b="1" dirty="0" err="1"/>
              <a:t>তাকে</a:t>
            </a:r>
            <a:r>
              <a:rPr b="1" dirty="0"/>
              <a:t> Adverb </a:t>
            </a:r>
            <a:r>
              <a:rPr b="1" dirty="0" err="1"/>
              <a:t>বলে</a:t>
            </a:r>
            <a:r>
              <a:rPr b="1" dirty="0"/>
              <a:t>।</a:t>
            </a:r>
          </a:p>
          <a:p>
            <a:r>
              <a:rPr b="1" dirty="0"/>
              <a:t/>
            </a:r>
            <a:br>
              <a:rPr b="1" dirty="0"/>
            </a:br>
            <a:r>
              <a:rPr b="1" dirty="0"/>
              <a:t>🏃‍♂️ He runs quickly. (</a:t>
            </a:r>
            <a:r>
              <a:rPr b="1" dirty="0" err="1"/>
              <a:t>দ্রুত</a:t>
            </a:r>
            <a:r>
              <a:rPr b="1" dirty="0"/>
              <a:t> - </a:t>
            </a:r>
            <a:r>
              <a:rPr b="1" dirty="0" err="1"/>
              <a:t>দৌড়ানোর</a:t>
            </a:r>
            <a:r>
              <a:rPr b="1" dirty="0"/>
              <a:t> </a:t>
            </a:r>
            <a:r>
              <a:rPr b="1" dirty="0" err="1"/>
              <a:t>ধরণ</a:t>
            </a:r>
            <a:r>
              <a:rPr b="1" dirty="0"/>
              <a:t>)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b="1" dirty="0"/>
              <a:t>☀️ The sun shines brightly. (</a:t>
            </a:r>
            <a:r>
              <a:rPr b="1" dirty="0" err="1"/>
              <a:t>উজ্জ্বলভাবে</a:t>
            </a:r>
            <a:r>
              <a:rPr b="1" dirty="0"/>
              <a:t>)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b="1" dirty="0"/>
              <a:t>💖 She is very beautiful. (</a:t>
            </a:r>
            <a:r>
              <a:rPr b="1" dirty="0" err="1"/>
              <a:t>অনেক</a:t>
            </a:r>
            <a:r>
              <a:rPr b="1" dirty="0"/>
              <a:t> </a:t>
            </a:r>
            <a:r>
              <a:rPr b="1" dirty="0" err="1"/>
              <a:t>সুন্দর</a:t>
            </a:r>
            <a:r>
              <a:rPr b="1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83" y="1042868"/>
            <a:ext cx="5503817" cy="5079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365760"/>
            <a:ext cx="1069848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800" b="1">
                <a:solidFill>
                  <a:srgbClr val="1E293B"/>
                </a:solidFill>
                <a:latin typeface="Calibri"/>
              </a:defRPr>
            </a:pPr>
            <a:r>
              <a:rPr dirty="0"/>
              <a:t>6. Preposition (</a:t>
            </a:r>
            <a:r>
              <a:rPr dirty="0" err="1"/>
              <a:t>পদান্বয়ী</a:t>
            </a:r>
            <a:r>
              <a:rPr dirty="0"/>
              <a:t> </a:t>
            </a:r>
            <a:r>
              <a:rPr dirty="0" err="1"/>
              <a:t>অব্যয়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731520" y="1645920"/>
            <a:ext cx="5303520" cy="4389120"/>
          </a:xfrm>
          <a:prstGeom prst="roundRect">
            <a:avLst/>
          </a:prstGeom>
          <a:solidFill>
            <a:srgbClr val="FDF2EC"/>
          </a:solidFill>
          <a:ln w="381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05840" y="1920240"/>
            <a:ext cx="47548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E293B"/>
                </a:solidFill>
              </a:defRPr>
            </a:pPr>
            <a:r>
              <a:rPr b="1" dirty="0" err="1"/>
              <a:t>যে</a:t>
            </a:r>
            <a:r>
              <a:rPr b="1" dirty="0"/>
              <a:t> </a:t>
            </a:r>
            <a:r>
              <a:rPr b="1" dirty="0" err="1"/>
              <a:t>শব্দ</a:t>
            </a:r>
            <a:r>
              <a:rPr b="1" dirty="0"/>
              <a:t> </a:t>
            </a:r>
            <a:r>
              <a:rPr b="1" dirty="0" err="1"/>
              <a:t>সাধারণত</a:t>
            </a:r>
            <a:r>
              <a:rPr b="1" dirty="0"/>
              <a:t> Noun </a:t>
            </a:r>
            <a:r>
              <a:rPr b="1" dirty="0" err="1"/>
              <a:t>বা</a:t>
            </a:r>
            <a:r>
              <a:rPr b="1" dirty="0"/>
              <a:t> Pronoun-</a:t>
            </a:r>
            <a:r>
              <a:rPr b="1" dirty="0" err="1"/>
              <a:t>এর</a:t>
            </a:r>
            <a:r>
              <a:rPr b="1" dirty="0"/>
              <a:t> </a:t>
            </a:r>
            <a:r>
              <a:rPr b="1" dirty="0" err="1"/>
              <a:t>পূর্বে</a:t>
            </a:r>
            <a:r>
              <a:rPr b="1" dirty="0"/>
              <a:t> </a:t>
            </a:r>
            <a:r>
              <a:rPr b="1" dirty="0" err="1"/>
              <a:t>বসে</a:t>
            </a:r>
            <a:r>
              <a:rPr b="1" dirty="0"/>
              <a:t> </a:t>
            </a:r>
            <a:r>
              <a:rPr b="1" dirty="0" err="1"/>
              <a:t>বাক্যের</a:t>
            </a:r>
            <a:r>
              <a:rPr b="1" dirty="0"/>
              <a:t> </a:t>
            </a:r>
            <a:r>
              <a:rPr b="1" dirty="0" err="1"/>
              <a:t>অন্যান্য</a:t>
            </a:r>
            <a:r>
              <a:rPr b="1" dirty="0"/>
              <a:t> </a:t>
            </a:r>
            <a:r>
              <a:rPr b="1" dirty="0" err="1"/>
              <a:t>শব্দের</a:t>
            </a:r>
            <a:r>
              <a:rPr b="1" dirty="0"/>
              <a:t> </a:t>
            </a:r>
            <a:r>
              <a:rPr b="1" dirty="0" err="1"/>
              <a:t>সাথে</a:t>
            </a:r>
            <a:r>
              <a:rPr b="1" dirty="0"/>
              <a:t> </a:t>
            </a:r>
            <a:r>
              <a:rPr b="1" dirty="0" err="1"/>
              <a:t>সম্পর্ক</a:t>
            </a:r>
            <a:r>
              <a:rPr b="1" dirty="0"/>
              <a:t> </a:t>
            </a:r>
            <a:r>
              <a:rPr b="1" dirty="0" err="1"/>
              <a:t>তৈরি</a:t>
            </a:r>
            <a:r>
              <a:rPr b="1" dirty="0"/>
              <a:t> </a:t>
            </a:r>
            <a:r>
              <a:rPr b="1" dirty="0" err="1"/>
              <a:t>করে</a:t>
            </a:r>
            <a:r>
              <a:rPr b="1" dirty="0"/>
              <a:t>, </a:t>
            </a:r>
            <a:r>
              <a:rPr b="1" dirty="0" err="1"/>
              <a:t>তাকে</a:t>
            </a:r>
            <a:r>
              <a:rPr b="1" dirty="0"/>
              <a:t> Preposition </a:t>
            </a:r>
            <a:r>
              <a:rPr b="1" dirty="0" err="1"/>
              <a:t>বলে</a:t>
            </a:r>
            <a:r>
              <a:rPr b="1" dirty="0"/>
              <a:t>।</a:t>
            </a:r>
          </a:p>
          <a:p>
            <a:r>
              <a:rPr b="1" dirty="0"/>
              <a:t/>
            </a:r>
            <a:br>
              <a:rPr b="1" dirty="0"/>
            </a:br>
            <a:r>
              <a:rPr b="1" dirty="0"/>
              <a:t>📦 On (</a:t>
            </a:r>
            <a:r>
              <a:rPr b="1" dirty="0" err="1"/>
              <a:t>ওপরে</a:t>
            </a:r>
            <a:r>
              <a:rPr b="1" dirty="0"/>
              <a:t>): The book is on the table.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b="1" dirty="0"/>
              <a:t>🏫 To (</a:t>
            </a:r>
            <a:r>
              <a:rPr b="1" dirty="0" err="1"/>
              <a:t>দিকে</a:t>
            </a:r>
            <a:r>
              <a:rPr b="1" dirty="0"/>
              <a:t>): He went to school.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b="1" dirty="0"/>
              <a:t>🌳 Under (</a:t>
            </a:r>
            <a:r>
              <a:rPr b="1" dirty="0" err="1"/>
              <a:t>নিচে</a:t>
            </a:r>
            <a:r>
              <a:rPr b="1" dirty="0"/>
              <a:t>): The dog is under the tree.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557349"/>
            <a:ext cx="5394960" cy="5695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365760"/>
            <a:ext cx="1069848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800" b="1">
                <a:solidFill>
                  <a:srgbClr val="1E293B"/>
                </a:solidFill>
                <a:latin typeface="Calibri"/>
              </a:defRPr>
            </a:pPr>
            <a:r>
              <a:rPr dirty="0"/>
              <a:t>7. Conjunction (</a:t>
            </a:r>
            <a:r>
              <a:rPr dirty="0" err="1"/>
              <a:t>সংযোজক</a:t>
            </a:r>
            <a:r>
              <a:rPr dirty="0"/>
              <a:t> </a:t>
            </a:r>
            <a:r>
              <a:rPr dirty="0" err="1"/>
              <a:t>অব্যয়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731520" y="1645920"/>
            <a:ext cx="5303520" cy="4389120"/>
          </a:xfrm>
          <a:prstGeom prst="roundRect">
            <a:avLst/>
          </a:prstGeom>
          <a:solidFill>
            <a:srgbClr val="E8F4F8"/>
          </a:solidFill>
          <a:ln w="381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05840" y="1920240"/>
            <a:ext cx="47548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E293B"/>
                </a:solidFill>
              </a:defRPr>
            </a:pPr>
            <a:r>
              <a:rPr dirty="0" err="1"/>
              <a:t>যে</a:t>
            </a:r>
            <a:r>
              <a:rPr dirty="0"/>
              <a:t> </a:t>
            </a:r>
            <a:r>
              <a:rPr dirty="0" err="1"/>
              <a:t>শব্দ</a:t>
            </a:r>
            <a:r>
              <a:rPr dirty="0"/>
              <a:t> </a:t>
            </a:r>
            <a:r>
              <a:rPr dirty="0" err="1"/>
              <a:t>একাধিক</a:t>
            </a:r>
            <a:r>
              <a:rPr dirty="0"/>
              <a:t> Word, Phrase </a:t>
            </a:r>
            <a:r>
              <a:rPr dirty="0" err="1"/>
              <a:t>বা</a:t>
            </a:r>
            <a:r>
              <a:rPr dirty="0"/>
              <a:t> Sentence-</a:t>
            </a:r>
            <a:r>
              <a:rPr dirty="0" err="1"/>
              <a:t>কে</a:t>
            </a:r>
            <a:r>
              <a:rPr dirty="0"/>
              <a:t> </a:t>
            </a:r>
            <a:r>
              <a:rPr dirty="0" err="1"/>
              <a:t>একসাথে</a:t>
            </a:r>
            <a:r>
              <a:rPr dirty="0"/>
              <a:t> </a:t>
            </a:r>
            <a:r>
              <a:rPr dirty="0" err="1"/>
              <a:t>যুক্ত</a:t>
            </a:r>
            <a:r>
              <a:rPr dirty="0"/>
              <a:t> </a:t>
            </a:r>
            <a:r>
              <a:rPr dirty="0" err="1"/>
              <a:t>করে</a:t>
            </a:r>
            <a:r>
              <a:rPr dirty="0"/>
              <a:t> </a:t>
            </a:r>
            <a:r>
              <a:rPr dirty="0" err="1"/>
              <a:t>বা</a:t>
            </a:r>
            <a:r>
              <a:rPr dirty="0"/>
              <a:t> </a:t>
            </a:r>
            <a:r>
              <a:rPr dirty="0" err="1"/>
              <a:t>সংযোগ</a:t>
            </a:r>
            <a:r>
              <a:rPr dirty="0"/>
              <a:t> </a:t>
            </a:r>
            <a:r>
              <a:rPr dirty="0" err="1"/>
              <a:t>সেতু</a:t>
            </a:r>
            <a:r>
              <a:rPr dirty="0"/>
              <a:t> </a:t>
            </a:r>
            <a:r>
              <a:rPr dirty="0" err="1"/>
              <a:t>তৈরি</a:t>
            </a:r>
            <a:r>
              <a:rPr dirty="0"/>
              <a:t> </a:t>
            </a:r>
            <a:r>
              <a:rPr dirty="0" err="1"/>
              <a:t>করে</a:t>
            </a:r>
            <a:r>
              <a:rPr dirty="0"/>
              <a:t>, </a:t>
            </a:r>
            <a:r>
              <a:rPr dirty="0" err="1"/>
              <a:t>তাকে</a:t>
            </a:r>
            <a:r>
              <a:rPr dirty="0"/>
              <a:t> Conjunction </a:t>
            </a:r>
            <a:r>
              <a:rPr dirty="0" err="1"/>
              <a:t>বলে</a:t>
            </a:r>
            <a:r>
              <a:rPr dirty="0"/>
              <a:t>। </a:t>
            </a:r>
            <a:r>
              <a:rPr dirty="0" err="1"/>
              <a:t>এটি</a:t>
            </a:r>
            <a:r>
              <a:rPr dirty="0"/>
              <a:t> </a:t>
            </a:r>
            <a:r>
              <a:rPr dirty="0" err="1"/>
              <a:t>সংযোগ</a:t>
            </a:r>
            <a:r>
              <a:rPr dirty="0"/>
              <a:t> </a:t>
            </a:r>
            <a:r>
              <a:rPr dirty="0" err="1"/>
              <a:t>আঠার</a:t>
            </a:r>
            <a:r>
              <a:rPr dirty="0"/>
              <a:t> </a:t>
            </a:r>
            <a:r>
              <a:rPr dirty="0" err="1"/>
              <a:t>মতো</a:t>
            </a:r>
            <a:r>
              <a:rPr dirty="0"/>
              <a:t> </a:t>
            </a:r>
            <a:r>
              <a:rPr dirty="0" err="1"/>
              <a:t>কাজ</a:t>
            </a:r>
            <a:r>
              <a:rPr dirty="0"/>
              <a:t> </a:t>
            </a:r>
            <a:r>
              <a:rPr dirty="0" err="1"/>
              <a:t>করে</a:t>
            </a:r>
            <a:r>
              <a:rPr dirty="0"/>
              <a:t>।</a:t>
            </a:r>
          </a:p>
          <a:p>
            <a:r>
              <a:rPr dirty="0"/>
              <a:t/>
            </a:r>
            <a:br>
              <a:rPr dirty="0"/>
            </a:br>
            <a:r>
              <a:rPr lang="en-US" dirty="0" smtClean="0">
                <a:sym typeface="Wingdings 2" panose="05020102010507070707" pitchFamily="18" charset="2"/>
              </a:rPr>
              <a:t></a:t>
            </a:r>
            <a:r>
              <a:rPr dirty="0" smtClean="0"/>
              <a:t>And</a:t>
            </a:r>
            <a:r>
              <a:rPr dirty="0"/>
              <a:t>: Rahim and Karim are friends.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dirty="0"/>
              <a:t>⚖️ But: He is poor, but honest.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dirty="0"/>
              <a:t>🚪 Or: Do or die.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42867"/>
            <a:ext cx="5442857" cy="5279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365760"/>
            <a:ext cx="1069848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800" b="1">
                <a:solidFill>
                  <a:srgbClr val="1E293B"/>
                </a:solidFill>
                <a:latin typeface="Calibri"/>
              </a:defRPr>
            </a:pPr>
            <a:r>
              <a:rPr dirty="0"/>
              <a:t>8. Interjection (</a:t>
            </a:r>
            <a:r>
              <a:rPr dirty="0" err="1"/>
              <a:t>আবেগসূচক</a:t>
            </a:r>
            <a:r>
              <a:rPr dirty="0"/>
              <a:t> </a:t>
            </a:r>
            <a:r>
              <a:rPr dirty="0" err="1"/>
              <a:t>অব্যয়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731520" y="1645920"/>
            <a:ext cx="5303520" cy="4389120"/>
          </a:xfrm>
          <a:prstGeom prst="roundRect">
            <a:avLst/>
          </a:prstGeom>
          <a:solidFill>
            <a:srgbClr val="FCEEF0"/>
          </a:solidFill>
          <a:ln w="381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05840" y="1920240"/>
            <a:ext cx="47548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E293B"/>
                </a:solidFill>
              </a:defRPr>
            </a:pPr>
            <a:r>
              <a:rPr b="1" dirty="0" err="1"/>
              <a:t>যে</a:t>
            </a:r>
            <a:r>
              <a:rPr b="1" dirty="0"/>
              <a:t> </a:t>
            </a:r>
            <a:r>
              <a:rPr b="1" dirty="0" err="1"/>
              <a:t>শব্দ</a:t>
            </a:r>
            <a:r>
              <a:rPr b="1" dirty="0"/>
              <a:t> </a:t>
            </a:r>
            <a:r>
              <a:rPr b="1" dirty="0" err="1"/>
              <a:t>দ্বারা</a:t>
            </a:r>
            <a:r>
              <a:rPr b="1" dirty="0"/>
              <a:t> </a:t>
            </a:r>
            <a:r>
              <a:rPr b="1" dirty="0" err="1"/>
              <a:t>মনের</a:t>
            </a:r>
            <a:r>
              <a:rPr b="1" dirty="0"/>
              <a:t> </a:t>
            </a:r>
            <a:r>
              <a:rPr b="1" dirty="0" err="1"/>
              <a:t>আকস্মিক</a:t>
            </a:r>
            <a:r>
              <a:rPr b="1" dirty="0"/>
              <a:t> </a:t>
            </a:r>
            <a:r>
              <a:rPr b="1" dirty="0" err="1"/>
              <a:t>অনুভূতি</a:t>
            </a:r>
            <a:r>
              <a:rPr b="1" dirty="0"/>
              <a:t> </a:t>
            </a:r>
            <a:r>
              <a:rPr b="1" dirty="0" err="1"/>
              <a:t>যেমন</a:t>
            </a:r>
            <a:r>
              <a:rPr b="1" dirty="0"/>
              <a:t>—</a:t>
            </a:r>
            <a:r>
              <a:rPr b="1" dirty="0" err="1"/>
              <a:t>আনন্দ</a:t>
            </a:r>
            <a:r>
              <a:rPr b="1" dirty="0"/>
              <a:t>, </a:t>
            </a:r>
            <a:r>
              <a:rPr b="1" dirty="0" err="1"/>
              <a:t>দুঃখ</a:t>
            </a:r>
            <a:r>
              <a:rPr b="1" dirty="0"/>
              <a:t>, </a:t>
            </a:r>
            <a:r>
              <a:rPr b="1" dirty="0" err="1"/>
              <a:t>বিস্ময়</a:t>
            </a:r>
            <a:r>
              <a:rPr b="1" dirty="0"/>
              <a:t>, </a:t>
            </a:r>
            <a:r>
              <a:rPr b="1" dirty="0" err="1"/>
              <a:t>ঘৃণা</a:t>
            </a:r>
            <a:r>
              <a:rPr b="1" dirty="0"/>
              <a:t> </a:t>
            </a:r>
            <a:r>
              <a:rPr b="1" dirty="0" err="1"/>
              <a:t>বা</a:t>
            </a:r>
            <a:r>
              <a:rPr b="1" dirty="0"/>
              <a:t> </a:t>
            </a:r>
            <a:r>
              <a:rPr b="1" dirty="0" err="1"/>
              <a:t>ভয়</a:t>
            </a:r>
            <a:r>
              <a:rPr b="1" dirty="0"/>
              <a:t> </a:t>
            </a:r>
            <a:r>
              <a:rPr b="1" dirty="0" err="1"/>
              <a:t>প্রকাশ</a:t>
            </a:r>
            <a:r>
              <a:rPr b="1" dirty="0"/>
              <a:t> </a:t>
            </a:r>
            <a:r>
              <a:rPr b="1" dirty="0" err="1"/>
              <a:t>করা</a:t>
            </a:r>
            <a:r>
              <a:rPr b="1" dirty="0"/>
              <a:t> </a:t>
            </a:r>
            <a:r>
              <a:rPr b="1" dirty="0" err="1"/>
              <a:t>হয়</a:t>
            </a:r>
            <a:r>
              <a:rPr b="1" dirty="0"/>
              <a:t>, </a:t>
            </a:r>
            <a:r>
              <a:rPr b="1" dirty="0" err="1"/>
              <a:t>তাকে</a:t>
            </a:r>
            <a:r>
              <a:rPr b="1" dirty="0"/>
              <a:t> Interjection </a:t>
            </a:r>
            <a:r>
              <a:rPr b="1" dirty="0" err="1"/>
              <a:t>বলে</a:t>
            </a:r>
            <a:r>
              <a:rPr b="1" dirty="0"/>
              <a:t>।</a:t>
            </a:r>
          </a:p>
          <a:p>
            <a:r>
              <a:rPr b="1" dirty="0"/>
              <a:t/>
            </a:r>
            <a:br>
              <a:rPr b="1" dirty="0"/>
            </a:br>
            <a:r>
              <a:rPr b="1" dirty="0"/>
              <a:t>🎉 Hurrah! We won. (</a:t>
            </a:r>
            <a:r>
              <a:rPr b="1" dirty="0" err="1" smtClean="0"/>
              <a:t>আ</a:t>
            </a:r>
            <a:r>
              <a:rPr lang="en-US" b="1" dirty="0" err="1"/>
              <a:t>ন</a:t>
            </a:r>
            <a:r>
              <a:rPr b="1" dirty="0" err="1" smtClean="0"/>
              <a:t>ন্দ</a:t>
            </a:r>
            <a:r>
              <a:rPr b="1" dirty="0"/>
              <a:t>)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b="1" dirty="0"/>
              <a:t>😢 Alas! He failed. (</a:t>
            </a:r>
            <a:r>
              <a:rPr b="1" dirty="0" err="1"/>
              <a:t>দুঃখ</a:t>
            </a:r>
            <a:r>
              <a:rPr b="1" dirty="0"/>
              <a:t>)</a:t>
            </a:r>
          </a:p>
          <a:p>
            <a:pPr>
              <a:defRPr sz="1600">
                <a:solidFill>
                  <a:srgbClr val="1E293B"/>
                </a:solidFill>
              </a:defRPr>
            </a:pPr>
            <a:r>
              <a:rPr b="1" dirty="0"/>
              <a:t>😲 Wow! It's amazing. (</a:t>
            </a:r>
            <a:r>
              <a:rPr b="1" dirty="0" err="1"/>
              <a:t>বিস্ময়</a:t>
            </a:r>
            <a:r>
              <a:rPr b="1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114697"/>
            <a:ext cx="5586549" cy="5259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365760"/>
            <a:ext cx="10698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800" b="1">
                <a:solidFill>
                  <a:srgbClr val="1E293B"/>
                </a:solidFill>
                <a:latin typeface="Calibri"/>
              </a:defRPr>
            </a:pPr>
            <a:r>
              <a:rPr dirty="0" err="1"/>
              <a:t>কুইজ</a:t>
            </a:r>
            <a:r>
              <a:rPr dirty="0"/>
              <a:t> ও </a:t>
            </a:r>
            <a:r>
              <a:rPr dirty="0" err="1"/>
              <a:t>অনুশীলন</a:t>
            </a:r>
            <a:r>
              <a:rPr dirty="0"/>
              <a:t> </a:t>
            </a:r>
            <a:r>
              <a:rPr dirty="0" err="1"/>
              <a:t>সময়</a:t>
            </a:r>
            <a:r>
              <a:rPr dirty="0"/>
              <a:t>!</a:t>
            </a:r>
          </a:p>
          <a:p>
            <a:pPr>
              <a:defRPr sz="1800">
                <a:solidFill>
                  <a:srgbClr val="475569"/>
                </a:solidFill>
                <a:latin typeface="Arial"/>
              </a:defRPr>
            </a:pPr>
            <a:r>
              <a:rPr b="1" dirty="0" err="1"/>
              <a:t>এসো</a:t>
            </a:r>
            <a:r>
              <a:rPr b="1" dirty="0"/>
              <a:t> </a:t>
            </a:r>
            <a:r>
              <a:rPr b="1" dirty="0" err="1"/>
              <a:t>সবাই</a:t>
            </a:r>
            <a:r>
              <a:rPr b="1" dirty="0"/>
              <a:t> </a:t>
            </a:r>
            <a:r>
              <a:rPr b="1" dirty="0" err="1"/>
              <a:t>মিলে</a:t>
            </a:r>
            <a:r>
              <a:rPr b="1" dirty="0"/>
              <a:t> </a:t>
            </a:r>
            <a:r>
              <a:rPr b="1" dirty="0" err="1"/>
              <a:t>চেষ্টা</a:t>
            </a:r>
            <a:r>
              <a:rPr b="1" dirty="0"/>
              <a:t> </a:t>
            </a:r>
            <a:r>
              <a:rPr b="1" dirty="0" err="1"/>
              <a:t>করি</a:t>
            </a:r>
            <a:endParaRPr b="1" dirty="0"/>
          </a:p>
        </p:txBody>
      </p:sp>
      <p:sp>
        <p:nvSpPr>
          <p:cNvPr id="4" name="Rounded Rectangle 3"/>
          <p:cNvSpPr/>
          <p:nvPr/>
        </p:nvSpPr>
        <p:spPr>
          <a:xfrm>
            <a:off x="1371600" y="1645920"/>
            <a:ext cx="9418320" cy="4206240"/>
          </a:xfrm>
          <a:prstGeom prst="roundRect">
            <a:avLst/>
          </a:prstGeom>
          <a:solidFill>
            <a:srgbClr val="FCF7E5"/>
          </a:solidFill>
          <a:ln w="381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 rot="180000">
            <a:off x="1828800" y="1371600"/>
            <a:ext cx="1828800" cy="457200"/>
          </a:xfrm>
          <a:prstGeom prst="roundRect">
            <a:avLst/>
          </a:prstGeom>
          <a:solidFill>
            <a:srgbClr val="FFD166"/>
          </a:solidFill>
          <a:ln w="254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1300" b="1">
                <a:solidFill>
                  <a:srgbClr val="1E293B"/>
                </a:solidFill>
                <a:latin typeface="Arial"/>
              </a:defRPr>
            </a:pPr>
            <a:r>
              <a:t>Interactive Quiz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5920" y="2286000"/>
            <a:ext cx="88696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b="1"/>
            </a:pPr>
            <a:r>
              <a:rPr dirty="0"/>
              <a:t>"Wow! Rahim is a good boy and he reads daily."</a:t>
            </a:r>
          </a:p>
          <a:p>
            <a:r>
              <a:rPr dirty="0"/>
              <a:t/>
            </a:r>
            <a:br>
              <a:rPr dirty="0"/>
            </a:br>
            <a:r>
              <a:rPr b="1" dirty="0" err="1"/>
              <a:t>উপরের</a:t>
            </a:r>
            <a:r>
              <a:rPr b="1" dirty="0"/>
              <a:t> </a:t>
            </a:r>
            <a:r>
              <a:rPr b="1" dirty="0" err="1"/>
              <a:t>বাক্যের</a:t>
            </a:r>
            <a:r>
              <a:rPr b="1" dirty="0"/>
              <a:t> </a:t>
            </a:r>
            <a:r>
              <a:rPr b="1" dirty="0" err="1"/>
              <a:t>প্রতিটি</a:t>
            </a:r>
            <a:r>
              <a:rPr b="1" dirty="0"/>
              <a:t> </a:t>
            </a:r>
            <a:r>
              <a:rPr b="1" dirty="0" err="1"/>
              <a:t>শব্দ</a:t>
            </a:r>
            <a:r>
              <a:rPr b="1" dirty="0"/>
              <a:t> </a:t>
            </a:r>
            <a:r>
              <a:rPr b="1" dirty="0" err="1"/>
              <a:t>কোন</a:t>
            </a:r>
            <a:r>
              <a:rPr b="1" dirty="0"/>
              <a:t> </a:t>
            </a:r>
            <a:r>
              <a:rPr b="1" dirty="0" err="1"/>
              <a:t>কোন</a:t>
            </a:r>
            <a:r>
              <a:rPr b="1" dirty="0"/>
              <a:t> Parts of Speech? </a:t>
            </a:r>
            <a:r>
              <a:rPr b="1" dirty="0" err="1"/>
              <a:t>এসো</a:t>
            </a:r>
            <a:r>
              <a:rPr b="1" dirty="0"/>
              <a:t> </a:t>
            </a:r>
            <a:r>
              <a:rPr b="1" dirty="0" err="1"/>
              <a:t>ক্লাসে</a:t>
            </a:r>
            <a:r>
              <a:rPr b="1" dirty="0"/>
              <a:t> </a:t>
            </a:r>
            <a:r>
              <a:rPr b="1" dirty="0" err="1"/>
              <a:t>সবাই</a:t>
            </a:r>
            <a:r>
              <a:rPr b="1" dirty="0"/>
              <a:t> </a:t>
            </a:r>
            <a:r>
              <a:rPr b="1" dirty="0" err="1"/>
              <a:t>মিলে</a:t>
            </a:r>
            <a:r>
              <a:rPr b="1" dirty="0"/>
              <a:t> </a:t>
            </a:r>
            <a:r>
              <a:rPr b="1" dirty="0" err="1"/>
              <a:t>এক</a:t>
            </a:r>
            <a:r>
              <a:rPr b="1" dirty="0"/>
              <a:t> </a:t>
            </a:r>
            <a:r>
              <a:rPr b="1" dirty="0" err="1"/>
              <a:t>সাথে</a:t>
            </a:r>
            <a:r>
              <a:rPr b="1" dirty="0"/>
              <a:t> </a:t>
            </a:r>
            <a:r>
              <a:rPr b="1" dirty="0" err="1"/>
              <a:t>চিহ্নিত</a:t>
            </a:r>
            <a:r>
              <a:rPr b="1" dirty="0"/>
              <a:t> </a:t>
            </a:r>
            <a:r>
              <a:rPr b="1" dirty="0" err="1"/>
              <a:t>করি</a:t>
            </a:r>
            <a:r>
              <a:rPr b="1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365760"/>
            <a:ext cx="10698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800" b="1">
                <a:solidFill>
                  <a:srgbClr val="1E293B"/>
                </a:solidFill>
                <a:latin typeface="Calibri"/>
              </a:defRPr>
            </a:pPr>
            <a:r>
              <a:rPr lang="en-US" dirty="0" err="1" smtClean="0"/>
              <a:t>উত্তরগুলো</a:t>
            </a:r>
            <a:r>
              <a:rPr lang="en-US" dirty="0" smtClean="0"/>
              <a:t> </a:t>
            </a:r>
            <a:r>
              <a:rPr lang="en-US" dirty="0" err="1" smtClean="0"/>
              <a:t>মিলিয়ে</a:t>
            </a:r>
            <a:r>
              <a:rPr lang="en-US" dirty="0" smtClean="0"/>
              <a:t> </a:t>
            </a:r>
            <a:r>
              <a:rPr lang="en-US" dirty="0" err="1" smtClean="0"/>
              <a:t>নাও</a:t>
            </a:r>
            <a:endParaRPr dirty="0"/>
          </a:p>
          <a:p>
            <a:pPr>
              <a:defRPr sz="1800">
                <a:solidFill>
                  <a:srgbClr val="475569"/>
                </a:solidFill>
                <a:latin typeface="Arial"/>
              </a:defRPr>
            </a:pPr>
            <a:r>
              <a:rPr lang="en-US" b="1" dirty="0" err="1" smtClean="0"/>
              <a:t>দেখি</a:t>
            </a:r>
            <a:r>
              <a:rPr lang="en-US" b="1" dirty="0" smtClean="0"/>
              <a:t> </a:t>
            </a:r>
            <a:r>
              <a:rPr lang="en-US" b="1" dirty="0" err="1" smtClean="0"/>
              <a:t>কে</a:t>
            </a:r>
            <a:r>
              <a:rPr lang="en-US" b="1" dirty="0" smtClean="0"/>
              <a:t> </a:t>
            </a:r>
            <a:r>
              <a:rPr lang="en-US" b="1" dirty="0" err="1" smtClean="0"/>
              <a:t>কেমন</a:t>
            </a:r>
            <a:r>
              <a:rPr lang="en-US" b="1" dirty="0" smtClean="0"/>
              <a:t> </a:t>
            </a:r>
            <a:r>
              <a:rPr lang="en-US" b="1" dirty="0" err="1" smtClean="0"/>
              <a:t>পেরেছো</a:t>
            </a:r>
            <a:endParaRPr b="1" dirty="0"/>
          </a:p>
        </p:txBody>
      </p:sp>
      <p:sp>
        <p:nvSpPr>
          <p:cNvPr id="4" name="Rounded Rectangle 3"/>
          <p:cNvSpPr/>
          <p:nvPr/>
        </p:nvSpPr>
        <p:spPr>
          <a:xfrm>
            <a:off x="1371600" y="1645920"/>
            <a:ext cx="9418320" cy="4206240"/>
          </a:xfrm>
          <a:prstGeom prst="roundRect">
            <a:avLst/>
          </a:prstGeom>
          <a:solidFill>
            <a:srgbClr val="FCF7E5"/>
          </a:solidFill>
          <a:ln w="381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 rot="180000">
            <a:off x="1828800" y="1371600"/>
            <a:ext cx="1828800" cy="457200"/>
          </a:xfrm>
          <a:prstGeom prst="roundRect">
            <a:avLst/>
          </a:prstGeom>
          <a:solidFill>
            <a:srgbClr val="FFD166"/>
          </a:solidFill>
          <a:ln w="254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1300" b="1">
                <a:solidFill>
                  <a:srgbClr val="1E293B"/>
                </a:solidFill>
                <a:latin typeface="Arial"/>
              </a:defRPr>
            </a:pPr>
            <a:r>
              <a:t>Interactive Quiz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5920" y="2286000"/>
            <a:ext cx="8869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b="1"/>
            </a:pPr>
            <a:r>
              <a:rPr u="sng" dirty="0"/>
              <a:t>"Wow! </a:t>
            </a:r>
            <a:r>
              <a:rPr u="sng" dirty="0" smtClean="0"/>
              <a:t>Rahim</a:t>
            </a:r>
            <a:r>
              <a:rPr dirty="0" smtClean="0"/>
              <a:t> is a </a:t>
            </a:r>
            <a:r>
              <a:rPr u="sng" dirty="0" smtClean="0"/>
              <a:t>good</a:t>
            </a:r>
            <a:r>
              <a:rPr dirty="0" smtClean="0"/>
              <a:t> </a:t>
            </a:r>
            <a:r>
              <a:rPr u="sng" dirty="0" smtClean="0"/>
              <a:t>boy</a:t>
            </a:r>
            <a:r>
              <a:rPr dirty="0" smtClean="0"/>
              <a:t> </a:t>
            </a:r>
            <a:r>
              <a:rPr u="sng" dirty="0" smtClean="0"/>
              <a:t>and</a:t>
            </a:r>
            <a:r>
              <a:rPr dirty="0" smtClean="0"/>
              <a:t> </a:t>
            </a:r>
            <a:r>
              <a:rPr u="sng" dirty="0" smtClean="0"/>
              <a:t>he</a:t>
            </a:r>
            <a:r>
              <a:rPr dirty="0" smtClean="0"/>
              <a:t> </a:t>
            </a:r>
            <a:r>
              <a:rPr u="sng" dirty="0" smtClean="0"/>
              <a:t>reads</a:t>
            </a:r>
            <a:r>
              <a:rPr dirty="0" smtClean="0"/>
              <a:t> </a:t>
            </a:r>
            <a:r>
              <a:rPr u="sng" dirty="0"/>
              <a:t>daily</a:t>
            </a:r>
            <a:r>
              <a:rPr u="sng" dirty="0" smtClean="0"/>
              <a:t>.</a:t>
            </a:r>
            <a:r>
              <a:rPr dirty="0" smtClean="0"/>
              <a:t>"</a:t>
            </a:r>
            <a:endParaRPr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87040" y="2809220"/>
            <a:ext cx="0" cy="56099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53840" y="2809220"/>
            <a:ext cx="0" cy="56099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38652" y="2809220"/>
            <a:ext cx="0" cy="56099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61612" y="2809220"/>
            <a:ext cx="0" cy="56099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36526" y="2809220"/>
            <a:ext cx="0" cy="124026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80811" y="2809220"/>
            <a:ext cx="0" cy="56099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125096" y="2809220"/>
            <a:ext cx="134983" cy="125303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052558" y="2809220"/>
            <a:ext cx="0" cy="56099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70909" y="3279559"/>
            <a:ext cx="1358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Interjection 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05202" y="3356856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Noun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76802" y="3379784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Adjective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15149" y="3390057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Noun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61612" y="4062258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conjunction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01542" y="3390057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pronoun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580811" y="4100342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verb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4" y="3423541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adverb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37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AAF081-7ED2-D6CC-4F40-B950C1379503}"/>
              </a:ext>
            </a:extLst>
          </p:cNvPr>
          <p:cNvSpPr/>
          <p:nvPr/>
        </p:nvSpPr>
        <p:spPr>
          <a:xfrm>
            <a:off x="10253472" y="6156960"/>
            <a:ext cx="1938528" cy="7010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/>
          <p:nvPr/>
        </p:nvSpPr>
        <p:spPr>
          <a:xfrm>
            <a:off x="4615542" y="303965"/>
            <a:ext cx="53350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3667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👋</a:t>
            </a:r>
            <a:r>
              <a:rPr lang="en-US" sz="3667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শিক্ষক পরিচিতি</a:t>
            </a:r>
            <a:endParaRPr lang="en-US" sz="3667" dirty="0"/>
          </a:p>
        </p:txBody>
      </p:sp>
      <p:sp>
        <p:nvSpPr>
          <p:cNvPr id="4" name="Shape 1"/>
          <p:cNvSpPr/>
          <p:nvPr/>
        </p:nvSpPr>
        <p:spPr>
          <a:xfrm>
            <a:off x="2992670" y="2435853"/>
            <a:ext cx="3477320" cy="1845336"/>
          </a:xfrm>
          <a:prstGeom prst="roundRect">
            <a:avLst>
              <a:gd name="adj" fmla="val 2333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D0CED9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2"/>
          <p:cNvSpPr/>
          <p:nvPr/>
        </p:nvSpPr>
        <p:spPr>
          <a:xfrm>
            <a:off x="3415822" y="261281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dirty="0" err="1">
                <a:solidFill>
                  <a:srgbClr val="49495A"/>
                </a:solidFill>
                <a:latin typeface="Libre Baskerville" pitchFamily="34" charset="0"/>
              </a:rPr>
              <a:t>মাহতাব</a:t>
            </a:r>
            <a:r>
              <a:rPr lang="en-US" dirty="0">
                <a:solidFill>
                  <a:srgbClr val="49495A"/>
                </a:solidFill>
                <a:latin typeface="Libre Baskerville" pitchFamily="34" charset="0"/>
              </a:rPr>
              <a:t> </a:t>
            </a:r>
            <a:r>
              <a:rPr lang="en-US" dirty="0" err="1">
                <a:solidFill>
                  <a:srgbClr val="49495A"/>
                </a:solidFill>
                <a:latin typeface="Libre Baskerville" pitchFamily="34" charset="0"/>
              </a:rPr>
              <a:t>উদ্দিন</a:t>
            </a:r>
            <a:r>
              <a:rPr lang="en-US" dirty="0">
                <a:solidFill>
                  <a:srgbClr val="49495A"/>
                </a:solidFill>
                <a:latin typeface="Libre Baskerville" pitchFamily="34" charset="0"/>
              </a:rPr>
              <a:t> </a:t>
            </a:r>
            <a:r>
              <a:rPr lang="en-US" dirty="0" err="1">
                <a:solidFill>
                  <a:srgbClr val="49495A"/>
                </a:solidFill>
                <a:latin typeface="Libre Baskerville" pitchFamily="34" charset="0"/>
              </a:rPr>
              <a:t>ফয়সাল</a:t>
            </a:r>
            <a:endParaRPr lang="en-US" dirty="0">
              <a:solidFill>
                <a:srgbClr val="49495A"/>
              </a:solidFill>
              <a:latin typeface="Libre Baskerville" pitchFamily="34" charset="0"/>
            </a:endParaRPr>
          </a:p>
          <a:p>
            <a:pPr>
              <a:lnSpc>
                <a:spcPct val="104000"/>
              </a:lnSpc>
            </a:pPr>
            <a:r>
              <a:rPr lang="en-US" dirty="0" err="1">
                <a:solidFill>
                  <a:srgbClr val="49495A"/>
                </a:solidFill>
                <a:latin typeface="Libre Baskerville" pitchFamily="34" charset="0"/>
              </a:rPr>
              <a:t>সহকারী</a:t>
            </a:r>
            <a:r>
              <a:rPr lang="en-US" dirty="0">
                <a:solidFill>
                  <a:srgbClr val="49495A"/>
                </a:solidFill>
                <a:latin typeface="Libre Baskerville" pitchFamily="34" charset="0"/>
              </a:rPr>
              <a:t> </a:t>
            </a:r>
            <a:r>
              <a:rPr lang="en-US" dirty="0" err="1">
                <a:solidFill>
                  <a:srgbClr val="49495A"/>
                </a:solidFill>
                <a:latin typeface="Libre Baskerville" pitchFamily="34" charset="0"/>
              </a:rPr>
              <a:t>শিক্ষক</a:t>
            </a:r>
            <a:r>
              <a:rPr lang="en-US" dirty="0">
                <a:solidFill>
                  <a:srgbClr val="49495A"/>
                </a:solidFill>
                <a:latin typeface="Libre Baskerville" pitchFamily="34" charset="0"/>
              </a:rPr>
              <a:t> (</a:t>
            </a:r>
            <a:r>
              <a:rPr lang="en-US" dirty="0" err="1">
                <a:solidFill>
                  <a:srgbClr val="49495A"/>
                </a:solidFill>
                <a:latin typeface="Libre Baskerville" pitchFamily="34" charset="0"/>
              </a:rPr>
              <a:t>ইংরেজি</a:t>
            </a:r>
            <a:r>
              <a:rPr lang="en-US" dirty="0">
                <a:solidFill>
                  <a:srgbClr val="49495A"/>
                </a:solidFill>
                <a:latin typeface="Libre Baskerville" pitchFamily="34" charset="0"/>
              </a:rPr>
              <a:t>)</a:t>
            </a:r>
          </a:p>
          <a:p>
            <a:pPr>
              <a:lnSpc>
                <a:spcPct val="104000"/>
              </a:lnSpc>
            </a:pPr>
            <a:r>
              <a:rPr lang="en-US" dirty="0" err="1">
                <a:solidFill>
                  <a:srgbClr val="49495A"/>
                </a:solidFill>
                <a:latin typeface="Libre Baskerville" pitchFamily="34" charset="0"/>
              </a:rPr>
              <a:t>জগতপুর</a:t>
            </a:r>
            <a:r>
              <a:rPr lang="en-US" dirty="0">
                <a:solidFill>
                  <a:srgbClr val="49495A"/>
                </a:solidFill>
                <a:latin typeface="Libre Baskerville" pitchFamily="34" charset="0"/>
              </a:rPr>
              <a:t> </a:t>
            </a:r>
            <a:r>
              <a:rPr lang="en-US" dirty="0" err="1">
                <a:solidFill>
                  <a:srgbClr val="49495A"/>
                </a:solidFill>
                <a:latin typeface="Libre Baskerville" pitchFamily="34" charset="0"/>
              </a:rPr>
              <a:t>উচ্চ</a:t>
            </a:r>
            <a:r>
              <a:rPr lang="en-US" dirty="0">
                <a:solidFill>
                  <a:srgbClr val="49495A"/>
                </a:solidFill>
                <a:latin typeface="Libre Baskerville" pitchFamily="34" charset="0"/>
              </a:rPr>
              <a:t> </a:t>
            </a:r>
            <a:r>
              <a:rPr lang="en-US" dirty="0" err="1">
                <a:solidFill>
                  <a:srgbClr val="49495A"/>
                </a:solidFill>
                <a:latin typeface="Libre Baskerville" pitchFamily="34" charset="0"/>
              </a:rPr>
              <a:t>বিদ্যালয়</a:t>
            </a:r>
            <a:endParaRPr lang="en-US" dirty="0">
              <a:solidFill>
                <a:srgbClr val="49495A"/>
              </a:solidFill>
              <a:latin typeface="Libre Baskerville" pitchFamily="34" charset="0"/>
            </a:endParaRPr>
          </a:p>
          <a:p>
            <a:pPr>
              <a:lnSpc>
                <a:spcPct val="104000"/>
              </a:lnSpc>
            </a:pPr>
            <a:r>
              <a:rPr lang="en-US" dirty="0">
                <a:solidFill>
                  <a:srgbClr val="49495A"/>
                </a:solidFill>
                <a:latin typeface="Libre Baskerville" pitchFamily="34" charset="0"/>
              </a:rPr>
              <a:t>০১৫১৮৯০৪৫৩০</a:t>
            </a:r>
          </a:p>
          <a:p>
            <a:pPr>
              <a:lnSpc>
                <a:spcPct val="104000"/>
              </a:lnSpc>
            </a:pPr>
            <a:r>
              <a:rPr lang="en-US" dirty="0">
                <a:solidFill>
                  <a:srgbClr val="49495A"/>
                </a:solidFill>
                <a:latin typeface="Libre Baskerville" pitchFamily="34" charset="0"/>
              </a:rPr>
              <a:t>mahtabfaisal9@gmail.com</a:t>
            </a:r>
          </a:p>
          <a:p>
            <a:pPr>
              <a:lnSpc>
                <a:spcPct val="104000"/>
              </a:lnSpc>
            </a:pPr>
            <a:endParaRPr lang="en-US" b="1" dirty="0"/>
          </a:p>
        </p:txBody>
      </p:sp>
      <p:sp>
        <p:nvSpPr>
          <p:cNvPr id="7" name="Shape 4"/>
          <p:cNvSpPr/>
          <p:nvPr/>
        </p:nvSpPr>
        <p:spPr>
          <a:xfrm>
            <a:off x="7403049" y="2435853"/>
            <a:ext cx="3073995" cy="1215529"/>
          </a:xfrm>
          <a:prstGeom prst="roundRect">
            <a:avLst>
              <a:gd name="adj" fmla="val 2333"/>
            </a:avLst>
          </a:prstGeom>
          <a:solidFill>
            <a:schemeClr val="bg2">
              <a:lumMod val="75000"/>
            </a:schemeClr>
          </a:solidFill>
          <a:ln w="19050">
            <a:solidFill>
              <a:srgbClr val="D0CED9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8" name="Text 5"/>
          <p:cNvSpPr/>
          <p:nvPr/>
        </p:nvSpPr>
        <p:spPr>
          <a:xfrm>
            <a:off x="7587938" y="2599912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dirty="0" err="1">
                <a:solidFill>
                  <a:srgbClr val="49495A"/>
                </a:solidFill>
                <a:latin typeface="Libre Baskerville" pitchFamily="34" charset="0"/>
              </a:rPr>
              <a:t>শ্রেণিঃ</a:t>
            </a:r>
            <a:r>
              <a:rPr lang="en-US" dirty="0">
                <a:solidFill>
                  <a:srgbClr val="49495A"/>
                </a:solidFill>
                <a:latin typeface="Libre Baskerville" pitchFamily="34" charset="0"/>
              </a:rPr>
              <a:t> ৭ম</a:t>
            </a:r>
          </a:p>
          <a:p>
            <a:pPr>
              <a:lnSpc>
                <a:spcPct val="104000"/>
              </a:lnSpc>
            </a:pPr>
            <a:r>
              <a:rPr lang="en-US" dirty="0" err="1">
                <a:solidFill>
                  <a:srgbClr val="49495A"/>
                </a:solidFill>
                <a:latin typeface="Libre Baskerville" pitchFamily="34" charset="0"/>
              </a:rPr>
              <a:t>বিষয়ঃ</a:t>
            </a:r>
            <a:r>
              <a:rPr lang="en-US" dirty="0">
                <a:solidFill>
                  <a:srgbClr val="49495A"/>
                </a:solidFill>
                <a:latin typeface="Libre Baskerville" pitchFamily="34" charset="0"/>
              </a:rPr>
              <a:t> </a:t>
            </a:r>
            <a:r>
              <a:rPr lang="en-US" dirty="0" err="1">
                <a:solidFill>
                  <a:srgbClr val="49495A"/>
                </a:solidFill>
                <a:latin typeface="Libre Baskerville" pitchFamily="34" charset="0"/>
              </a:rPr>
              <a:t>ইংরেজি</a:t>
            </a:r>
            <a:endParaRPr lang="en-US" dirty="0">
              <a:solidFill>
                <a:srgbClr val="49495A"/>
              </a:solidFill>
              <a:latin typeface="Libre Baskerville" pitchFamily="34" charset="0"/>
            </a:endParaRPr>
          </a:p>
          <a:p>
            <a:pPr>
              <a:lnSpc>
                <a:spcPct val="104000"/>
              </a:lnSpc>
            </a:pPr>
            <a:r>
              <a:rPr lang="en-US" dirty="0" err="1">
                <a:solidFill>
                  <a:srgbClr val="49495A"/>
                </a:solidFill>
                <a:latin typeface="Libre Baskerville" pitchFamily="34" charset="0"/>
              </a:rPr>
              <a:t>ঘন্টাঃ</a:t>
            </a:r>
            <a:r>
              <a:rPr lang="en-US" dirty="0">
                <a:solidFill>
                  <a:srgbClr val="49495A"/>
                </a:solidFill>
                <a:latin typeface="Libre Baskerville" pitchFamily="34" charset="0"/>
              </a:rPr>
              <a:t> ৩য়</a:t>
            </a:r>
          </a:p>
          <a:p>
            <a:pPr>
              <a:lnSpc>
                <a:spcPct val="104000"/>
              </a:lnSpc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2AAF081-7ED2-D6CC-4F40-B950C1379503}"/>
              </a:ext>
            </a:extLst>
          </p:cNvPr>
          <p:cNvSpPr/>
          <p:nvPr/>
        </p:nvSpPr>
        <p:spPr>
          <a:xfrm>
            <a:off x="10253472" y="0"/>
            <a:ext cx="1938528" cy="7010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68DFCDD-4D9A-43E0-160E-86C71453747D}"/>
              </a:ext>
            </a:extLst>
          </p:cNvPr>
          <p:cNvSpPr/>
          <p:nvPr/>
        </p:nvSpPr>
        <p:spPr>
          <a:xfrm>
            <a:off x="18288" y="0"/>
            <a:ext cx="1938528" cy="7010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7063078-7102-8B11-FD23-89814D168965}"/>
              </a:ext>
            </a:extLst>
          </p:cNvPr>
          <p:cNvSpPr/>
          <p:nvPr/>
        </p:nvSpPr>
        <p:spPr>
          <a:xfrm>
            <a:off x="0" y="6156960"/>
            <a:ext cx="1938528" cy="7010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51932" y="1651641"/>
            <a:ext cx="472547" cy="3413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365760"/>
            <a:ext cx="1069848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800" b="1">
                <a:solidFill>
                  <a:srgbClr val="1E293B"/>
                </a:solidFill>
                <a:latin typeface="Calibri"/>
              </a:defRPr>
            </a:pP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1371600" y="1645920"/>
            <a:ext cx="9418320" cy="4206240"/>
          </a:xfrm>
          <a:prstGeom prst="roundRect">
            <a:avLst/>
          </a:prstGeom>
          <a:solidFill>
            <a:srgbClr val="FCF7E5"/>
          </a:solidFill>
          <a:ln w="381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 rot="180000">
            <a:off x="1828800" y="1371600"/>
            <a:ext cx="1828800" cy="457200"/>
          </a:xfrm>
          <a:prstGeom prst="roundRect">
            <a:avLst/>
          </a:prstGeom>
          <a:solidFill>
            <a:srgbClr val="FFD166"/>
          </a:solidFill>
          <a:ln w="254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1300" b="1">
                <a:solidFill>
                  <a:srgbClr val="1E293B"/>
                </a:solidFill>
                <a:latin typeface="Arial"/>
              </a:defRPr>
            </a:pPr>
            <a:r>
              <a:rPr lang="en-US" sz="1600" dirty="0" smtClean="0"/>
              <a:t>Try hard </a:t>
            </a:r>
            <a:endParaRPr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28503" y="2638697"/>
            <a:ext cx="9048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"</a:t>
            </a:r>
            <a:r>
              <a:rPr lang="en-US" sz="3600" b="1" u="sng" dirty="0"/>
              <a:t>Alas!</a:t>
            </a:r>
            <a:r>
              <a:rPr lang="en-US" sz="3600" b="1" dirty="0"/>
              <a:t> The </a:t>
            </a:r>
            <a:r>
              <a:rPr lang="en-US" sz="3600" b="1" u="sng" dirty="0"/>
              <a:t>eager</a:t>
            </a:r>
            <a:r>
              <a:rPr lang="en-US" sz="3600" b="1" dirty="0"/>
              <a:t> </a:t>
            </a:r>
            <a:r>
              <a:rPr lang="en-US" sz="3600" b="1" u="sng" dirty="0"/>
              <a:t>students</a:t>
            </a:r>
            <a:r>
              <a:rPr lang="en-US" sz="3600" b="1" dirty="0"/>
              <a:t> </a:t>
            </a:r>
            <a:r>
              <a:rPr lang="en-US" sz="3600" b="1" u="sng" dirty="0"/>
              <a:t>quickly</a:t>
            </a:r>
            <a:r>
              <a:rPr lang="en-US" sz="3600" b="1" dirty="0"/>
              <a:t> </a:t>
            </a:r>
            <a:r>
              <a:rPr lang="en-US" sz="3600" b="1" u="sng" dirty="0"/>
              <a:t>read</a:t>
            </a:r>
            <a:r>
              <a:rPr lang="en-US" sz="3600" b="1" dirty="0"/>
              <a:t> </a:t>
            </a:r>
            <a:r>
              <a:rPr lang="en-US" sz="3600" b="1" u="sng" dirty="0"/>
              <a:t>through </a:t>
            </a:r>
            <a:r>
              <a:rPr lang="en-US" sz="3600" b="1" dirty="0"/>
              <a:t>the </a:t>
            </a:r>
            <a:r>
              <a:rPr lang="en-US" sz="3600" b="1" u="sng" dirty="0"/>
              <a:t>difficult</a:t>
            </a:r>
            <a:r>
              <a:rPr lang="en-US" sz="3600" b="1" dirty="0"/>
              <a:t> </a:t>
            </a:r>
            <a:r>
              <a:rPr lang="en-US" sz="3600" b="1" u="sng" dirty="0"/>
              <a:t>assignment</a:t>
            </a:r>
            <a:r>
              <a:rPr lang="en-US" sz="3600" b="1" dirty="0"/>
              <a:t> </a:t>
            </a:r>
            <a:r>
              <a:rPr lang="en-US" sz="3600" b="1" u="sng" dirty="0"/>
              <a:t>while</a:t>
            </a:r>
            <a:r>
              <a:rPr lang="en-US" sz="3600" b="1" dirty="0"/>
              <a:t> </a:t>
            </a:r>
            <a:r>
              <a:rPr lang="en-US" sz="3600" b="1" u="sng" dirty="0"/>
              <a:t>they</a:t>
            </a:r>
            <a:r>
              <a:rPr lang="en-US" sz="3600" b="1" dirty="0"/>
              <a:t> </a:t>
            </a:r>
            <a:r>
              <a:rPr lang="en-US" sz="3600" b="1" u="sng" dirty="0"/>
              <a:t>sat</a:t>
            </a:r>
            <a:r>
              <a:rPr lang="en-US" sz="3600" b="1" dirty="0"/>
              <a:t> </a:t>
            </a:r>
            <a:r>
              <a:rPr lang="en-US" sz="3600" b="1" u="sng" dirty="0"/>
              <a:t>quietly</a:t>
            </a:r>
            <a:r>
              <a:rPr lang="en-US" sz="3600" b="1" dirty="0"/>
              <a:t> </a:t>
            </a:r>
            <a:r>
              <a:rPr lang="en-US" sz="3600" b="1" u="sng" dirty="0"/>
              <a:t>inside</a:t>
            </a:r>
            <a:r>
              <a:rPr lang="en-US" sz="3600" b="1" dirty="0"/>
              <a:t> the </a:t>
            </a:r>
            <a:r>
              <a:rPr lang="en-US" sz="3600" b="1" u="sng" dirty="0"/>
              <a:t>cozy</a:t>
            </a:r>
            <a:r>
              <a:rPr lang="en-US" sz="3600" b="1" dirty="0"/>
              <a:t> </a:t>
            </a:r>
            <a:r>
              <a:rPr lang="en-US" sz="3600" b="1" u="sng" dirty="0"/>
              <a:t>library.</a:t>
            </a:r>
            <a:r>
              <a:rPr lang="en-US" sz="3600" b="1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432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910" y="1439302"/>
            <a:ext cx="5821680" cy="50655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69911" y="147178"/>
            <a:ext cx="5821680" cy="11353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6000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🎉</a:t>
            </a:r>
            <a:r>
              <a:rPr lang="en-US" sz="60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600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সবাইকে</a:t>
            </a:r>
            <a:r>
              <a:rPr lang="en-US" sz="600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600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ধন্যবাদ</a:t>
            </a:r>
            <a:endParaRPr lang="en-US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C98A346-61AC-00BD-373B-E47C9877C3ED}"/>
              </a:ext>
            </a:extLst>
          </p:cNvPr>
          <p:cNvSpPr/>
          <p:nvPr/>
        </p:nvSpPr>
        <p:spPr>
          <a:xfrm>
            <a:off x="10521696" y="6388608"/>
            <a:ext cx="1670304" cy="4693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D84F1C7-8BB0-3E8B-310E-34DFEE5B425E}"/>
              </a:ext>
            </a:extLst>
          </p:cNvPr>
          <p:cNvSpPr/>
          <p:nvPr/>
        </p:nvSpPr>
        <p:spPr>
          <a:xfrm>
            <a:off x="10521696" y="3"/>
            <a:ext cx="1670304" cy="4693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D84F1C7-8BB0-3E8B-310E-34DFEE5B425E}"/>
              </a:ext>
            </a:extLst>
          </p:cNvPr>
          <p:cNvSpPr/>
          <p:nvPr/>
        </p:nvSpPr>
        <p:spPr>
          <a:xfrm>
            <a:off x="0" y="0"/>
            <a:ext cx="1670304" cy="4693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D84F1C7-8BB0-3E8B-310E-34DFEE5B425E}"/>
              </a:ext>
            </a:extLst>
          </p:cNvPr>
          <p:cNvSpPr/>
          <p:nvPr/>
        </p:nvSpPr>
        <p:spPr>
          <a:xfrm>
            <a:off x="0" y="6388608"/>
            <a:ext cx="1670304" cy="4693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5E4B068-BEF6-FB10-6B87-25D2C6059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="" xmlns:a16="http://schemas.microsoft.com/office/drawing/2014/main" id="{C89B36B6-161E-D956-B7D7-1AA909D92782}"/>
              </a:ext>
            </a:extLst>
          </p:cNvPr>
          <p:cNvSpPr/>
          <p:nvPr/>
        </p:nvSpPr>
        <p:spPr>
          <a:xfrm>
            <a:off x="3468816" y="35401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latin typeface="+mj-lt"/>
                <a:ea typeface="+mj-ea"/>
                <a:cs typeface="+mj-cs"/>
              </a:rPr>
              <a:t>🎯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সবাই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ছবিটির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দিকে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একটু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তাকাই</a:t>
            </a:r>
            <a:endParaRPr lang="en-US" sz="2800" b="1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09404D35-20C6-9DDF-D238-E52519CFD95A}"/>
              </a:ext>
            </a:extLst>
          </p:cNvPr>
          <p:cNvGrpSpPr/>
          <p:nvPr/>
        </p:nvGrpSpPr>
        <p:grpSpPr>
          <a:xfrm>
            <a:off x="2804288" y="1017034"/>
            <a:ext cx="6028944" cy="4114800"/>
            <a:chOff x="3048064" y="966343"/>
            <a:chExt cx="6028944" cy="4114800"/>
          </a:xfrm>
        </p:grpSpPr>
        <p:pic>
          <p:nvPicPr>
            <p:cNvPr id="18" name="Image 1" descr="preencoded.png">
              <a:extLst>
                <a:ext uri="{FF2B5EF4-FFF2-40B4-BE49-F238E27FC236}">
                  <a16:creationId xmlns="" xmlns:a16="http://schemas.microsoft.com/office/drawing/2014/main" id="{504F3037-346F-080B-EE72-03581919D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307" r="11026" b="1"/>
            <a:stretch>
              <a:fillRect/>
            </a:stretch>
          </p:blipFill>
          <p:spPr>
            <a:xfrm>
              <a:off x="3048064" y="966343"/>
              <a:ext cx="5486400" cy="4114800"/>
            </a:xfrm>
            <a:prstGeom prst="rect">
              <a:avLst/>
            </a:prstGeom>
            <a:noFill/>
          </p:spPr>
        </p:pic>
        <p:sp>
          <p:nvSpPr>
            <p:cNvPr id="20" name="Cloud 19">
              <a:extLst>
                <a:ext uri="{FF2B5EF4-FFF2-40B4-BE49-F238E27FC236}">
                  <a16:creationId xmlns="" xmlns:a16="http://schemas.microsoft.com/office/drawing/2014/main" id="{70FA6997-1CA7-8B36-411C-002BC5872567}"/>
                </a:ext>
              </a:extLst>
            </p:cNvPr>
            <p:cNvSpPr/>
            <p:nvPr/>
          </p:nvSpPr>
          <p:spPr>
            <a:xfrm>
              <a:off x="3712592" y="1051687"/>
              <a:ext cx="2145792" cy="1328928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loud 20">
              <a:extLst>
                <a:ext uri="{FF2B5EF4-FFF2-40B4-BE49-F238E27FC236}">
                  <a16:creationId xmlns="" xmlns:a16="http://schemas.microsoft.com/office/drawing/2014/main" id="{D43F980E-6FC6-85CE-E6B8-851DBB537017}"/>
                </a:ext>
              </a:extLst>
            </p:cNvPr>
            <p:cNvSpPr/>
            <p:nvPr/>
          </p:nvSpPr>
          <p:spPr>
            <a:xfrm>
              <a:off x="5943664" y="1057529"/>
              <a:ext cx="2145792" cy="1328928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755FF71-F54A-B9B0-A4FA-8BD560116A14}"/>
                </a:ext>
              </a:extLst>
            </p:cNvPr>
            <p:cNvSpPr txBox="1"/>
            <p:nvPr/>
          </p:nvSpPr>
          <p:spPr>
            <a:xfrm>
              <a:off x="3694240" y="1506847"/>
              <a:ext cx="248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ঐ </a:t>
              </a:r>
              <a:r>
                <a:rPr lang="en-US" b="1" dirty="0" err="1"/>
                <a:t>দেখো</a:t>
              </a:r>
              <a:r>
                <a:rPr lang="en-US" b="1" dirty="0"/>
                <a:t> </a:t>
              </a:r>
              <a:r>
                <a:rPr lang="en-US" b="1" dirty="0" err="1"/>
                <a:t>একটি</a:t>
              </a:r>
              <a:r>
                <a:rPr lang="en-US" b="1" dirty="0"/>
                <a:t> </a:t>
              </a:r>
              <a:r>
                <a:rPr lang="en-US" b="1" dirty="0" err="1"/>
                <a:t>গাছ</a:t>
              </a:r>
              <a:endParaRPr lang="en-US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A1684B7-6ED1-7BBF-5BAE-EA8465668DAF}"/>
                </a:ext>
              </a:extLst>
            </p:cNvPr>
            <p:cNvSpPr txBox="1"/>
            <p:nvPr/>
          </p:nvSpPr>
          <p:spPr>
            <a:xfrm>
              <a:off x="6022912" y="1506847"/>
              <a:ext cx="305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হ্যা</a:t>
              </a:r>
              <a:r>
                <a:rPr lang="en-US" b="1" dirty="0"/>
                <a:t>, </a:t>
              </a:r>
              <a:r>
                <a:rPr lang="en-US" b="1" dirty="0" err="1"/>
                <a:t>অনেক</a:t>
              </a:r>
              <a:r>
                <a:rPr lang="en-US" b="1" dirty="0"/>
                <a:t> </a:t>
              </a:r>
              <a:r>
                <a:rPr lang="en-US" b="1" dirty="0" err="1"/>
                <a:t>উচু</a:t>
              </a:r>
              <a:endParaRPr lang="en-US" b="1" dirty="0"/>
            </a:p>
            <a:p>
              <a:r>
                <a:rPr lang="en-US" b="1" dirty="0"/>
                <a:t> </a:t>
              </a:r>
              <a:r>
                <a:rPr lang="en-US" b="1" dirty="0" err="1"/>
                <a:t>একটি</a:t>
              </a:r>
              <a:r>
                <a:rPr lang="en-US" b="1" dirty="0"/>
                <a:t> </a:t>
              </a:r>
              <a:r>
                <a:rPr lang="en-US" b="1" dirty="0" err="1"/>
                <a:t>গাছ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6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ECF5FF0-761C-376F-FFB4-501FDFC18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="" xmlns:a16="http://schemas.microsoft.com/office/drawing/2014/main" id="{9A6E1C7E-EA45-0133-1A24-1F23FAE5C90D}"/>
              </a:ext>
            </a:extLst>
          </p:cNvPr>
          <p:cNvSpPr/>
          <p:nvPr/>
        </p:nvSpPr>
        <p:spPr>
          <a:xfrm>
            <a:off x="3898891" y="462356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 err="1">
                <a:latin typeface="+mj-lt"/>
                <a:ea typeface="+mj-ea"/>
                <a:cs typeface="+mj-cs"/>
              </a:rPr>
              <a:t>বলো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তো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তারা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কি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করছে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18" name="Image 1" descr="preencoded.png">
            <a:extLst>
              <a:ext uri="{FF2B5EF4-FFF2-40B4-BE49-F238E27FC236}">
                <a16:creationId xmlns="" xmlns:a16="http://schemas.microsoft.com/office/drawing/2014/main" id="{CD74E006-1898-CB15-81EE-B816ED55C1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07" r="11026" b="1"/>
          <a:stretch>
            <a:fillRect/>
          </a:stretch>
        </p:blipFill>
        <p:spPr>
          <a:xfrm>
            <a:off x="3048064" y="1051687"/>
            <a:ext cx="5486400" cy="4114800"/>
          </a:xfrm>
          <a:prstGeom prst="rect">
            <a:avLst/>
          </a:prstGeom>
          <a:noFill/>
        </p:spPr>
      </p:pic>
      <p:sp>
        <p:nvSpPr>
          <p:cNvPr id="20" name="Cloud 19">
            <a:extLst>
              <a:ext uri="{FF2B5EF4-FFF2-40B4-BE49-F238E27FC236}">
                <a16:creationId xmlns="" xmlns:a16="http://schemas.microsoft.com/office/drawing/2014/main" id="{0EA7C038-268D-06B1-2B01-B341DC819E6C}"/>
              </a:ext>
            </a:extLst>
          </p:cNvPr>
          <p:cNvSpPr/>
          <p:nvPr/>
        </p:nvSpPr>
        <p:spPr>
          <a:xfrm>
            <a:off x="3712592" y="1051687"/>
            <a:ext cx="2145792" cy="1328928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7A5EA780-BC0A-08BF-5FDE-70132AF7A9D2}"/>
              </a:ext>
            </a:extLst>
          </p:cNvPr>
          <p:cNvSpPr/>
          <p:nvPr/>
        </p:nvSpPr>
        <p:spPr>
          <a:xfrm>
            <a:off x="5943664" y="1057529"/>
            <a:ext cx="2145792" cy="1328928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07085CC-727F-2F22-9169-8059ED212C63}"/>
              </a:ext>
            </a:extLst>
          </p:cNvPr>
          <p:cNvSpPr txBox="1"/>
          <p:nvPr/>
        </p:nvSpPr>
        <p:spPr>
          <a:xfrm>
            <a:off x="3694240" y="1506847"/>
            <a:ext cx="248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ঐ </a:t>
            </a:r>
            <a:r>
              <a:rPr lang="en-US" b="1" dirty="0" err="1"/>
              <a:t>দেখো</a:t>
            </a:r>
            <a:r>
              <a:rPr lang="en-US" b="1" dirty="0"/>
              <a:t> </a:t>
            </a:r>
            <a:r>
              <a:rPr lang="en-US" b="1" dirty="0" err="1"/>
              <a:t>একটি</a:t>
            </a:r>
            <a:r>
              <a:rPr lang="en-US" b="1" dirty="0"/>
              <a:t> </a:t>
            </a:r>
            <a:r>
              <a:rPr lang="en-US" b="1" dirty="0" err="1"/>
              <a:t>গাছ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FA2D897-5AF5-95F0-5B3A-EB61CC204B60}"/>
              </a:ext>
            </a:extLst>
          </p:cNvPr>
          <p:cNvSpPr txBox="1"/>
          <p:nvPr/>
        </p:nvSpPr>
        <p:spPr>
          <a:xfrm>
            <a:off x="6022912" y="1506847"/>
            <a:ext cx="305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হ্যা</a:t>
            </a:r>
            <a:r>
              <a:rPr lang="en-US" b="1" dirty="0"/>
              <a:t>, </a:t>
            </a:r>
            <a:r>
              <a:rPr lang="en-US" b="1" dirty="0" err="1"/>
              <a:t>অনেক</a:t>
            </a:r>
            <a:r>
              <a:rPr lang="en-US" b="1" dirty="0"/>
              <a:t> </a:t>
            </a:r>
            <a:r>
              <a:rPr lang="en-US" b="1" dirty="0" err="1"/>
              <a:t>উচু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একটি</a:t>
            </a:r>
            <a:r>
              <a:rPr lang="en-US" b="1" dirty="0"/>
              <a:t> </a:t>
            </a:r>
            <a:r>
              <a:rPr lang="en-US" b="1" dirty="0" err="1"/>
              <a:t>গাছ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41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E447178-0AC1-CAF5-87D2-3A02CA2FF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="" xmlns:a16="http://schemas.microsoft.com/office/drawing/2014/main" id="{639B29AB-2656-B2E4-CB93-9D8D456DD2D6}"/>
              </a:ext>
            </a:extLst>
          </p:cNvPr>
          <p:cNvSpPr/>
          <p:nvPr/>
        </p:nvSpPr>
        <p:spPr>
          <a:xfrm>
            <a:off x="3048064" y="429831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9600" b="1" kern="1200" dirty="0" err="1">
                <a:latin typeface="+mj-lt"/>
                <a:ea typeface="+mj-ea"/>
                <a:cs typeface="+mj-cs"/>
              </a:rPr>
              <a:t>তারা</a:t>
            </a:r>
            <a:r>
              <a:rPr lang="en-US" sz="9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9600" b="1" kern="1200" dirty="0" err="1">
                <a:latin typeface="+mj-lt"/>
                <a:ea typeface="+mj-ea"/>
                <a:cs typeface="+mj-cs"/>
              </a:rPr>
              <a:t>এক</a:t>
            </a:r>
            <a:r>
              <a:rPr lang="en-US" sz="9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9600" b="1" kern="1200" dirty="0" err="1">
                <a:latin typeface="+mj-lt"/>
                <a:ea typeface="+mj-ea"/>
                <a:cs typeface="+mj-cs"/>
              </a:rPr>
              <a:t>জন</a:t>
            </a:r>
            <a:r>
              <a:rPr lang="en-US" sz="9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9600" b="1" kern="1200" dirty="0" err="1">
                <a:latin typeface="+mj-lt"/>
                <a:ea typeface="+mj-ea"/>
                <a:cs typeface="+mj-cs"/>
              </a:rPr>
              <a:t>আরেকজনের</a:t>
            </a:r>
            <a:r>
              <a:rPr lang="en-US" sz="9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9600" b="1" kern="1200" dirty="0" err="1">
                <a:latin typeface="+mj-lt"/>
                <a:ea typeface="+mj-ea"/>
                <a:cs typeface="+mj-cs"/>
              </a:rPr>
              <a:t>সাথে</a:t>
            </a:r>
            <a:r>
              <a:rPr lang="en-US" sz="9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9600" b="1" kern="1200" dirty="0" err="1">
                <a:latin typeface="+mj-lt"/>
                <a:ea typeface="+mj-ea"/>
                <a:cs typeface="+mj-cs"/>
              </a:rPr>
              <a:t>কথা</a:t>
            </a:r>
            <a:r>
              <a:rPr lang="en-US" sz="9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9600" b="1" kern="1200" dirty="0" err="1">
                <a:latin typeface="+mj-lt"/>
                <a:ea typeface="+mj-ea"/>
                <a:cs typeface="+mj-cs"/>
              </a:rPr>
              <a:t>বলছে</a:t>
            </a:r>
            <a:r>
              <a:rPr lang="en-US" sz="9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9600" b="1" kern="1200" dirty="0" err="1">
                <a:latin typeface="+mj-lt"/>
                <a:ea typeface="+mj-ea"/>
                <a:cs typeface="+mj-cs"/>
              </a:rPr>
              <a:t>এবং</a:t>
            </a:r>
            <a:r>
              <a:rPr lang="en-US" sz="9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9600" b="1" kern="1200" dirty="0" err="1">
                <a:latin typeface="+mj-lt"/>
                <a:ea typeface="+mj-ea"/>
                <a:cs typeface="+mj-cs"/>
              </a:rPr>
              <a:t>কথা</a:t>
            </a:r>
            <a:r>
              <a:rPr lang="en-US" sz="9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9600" b="1" kern="1200" dirty="0" err="1">
                <a:latin typeface="+mj-lt"/>
                <a:ea typeface="+mj-ea"/>
                <a:cs typeface="+mj-cs"/>
              </a:rPr>
              <a:t>বলার</a:t>
            </a:r>
            <a:r>
              <a:rPr lang="en-US" sz="9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9600" b="1" kern="1200" dirty="0" err="1">
                <a:latin typeface="+mj-lt"/>
                <a:ea typeface="+mj-ea"/>
                <a:cs typeface="+mj-cs"/>
              </a:rPr>
              <a:t>সময়</a:t>
            </a:r>
            <a:r>
              <a:rPr lang="en-US" sz="9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9600" b="1" kern="1200" dirty="0" err="1">
                <a:latin typeface="+mj-lt"/>
                <a:ea typeface="+mj-ea"/>
                <a:cs typeface="+mj-cs"/>
              </a:rPr>
              <a:t>বিভিন্ন</a:t>
            </a:r>
            <a:r>
              <a:rPr lang="en-US" sz="9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9600" b="1" kern="1200" dirty="0" err="1">
                <a:latin typeface="+mj-lt"/>
                <a:ea typeface="+mj-ea"/>
                <a:cs typeface="+mj-cs"/>
              </a:rPr>
              <a:t>শব্দ</a:t>
            </a:r>
            <a:r>
              <a:rPr lang="en-US" sz="9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9600" b="1" kern="1200" dirty="0" err="1">
                <a:latin typeface="+mj-lt"/>
                <a:ea typeface="+mj-ea"/>
                <a:cs typeface="+mj-cs"/>
              </a:rPr>
              <a:t>ব্যবহার</a:t>
            </a:r>
            <a:r>
              <a:rPr lang="en-US" sz="9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9600" b="1" kern="1200" dirty="0" err="1">
                <a:latin typeface="+mj-lt"/>
                <a:ea typeface="+mj-ea"/>
                <a:cs typeface="+mj-cs"/>
              </a:rPr>
              <a:t>করছে</a:t>
            </a:r>
            <a:r>
              <a:rPr lang="en-US" sz="9600" b="1" kern="1200" dirty="0">
                <a:latin typeface="+mj-lt"/>
                <a:ea typeface="+mj-ea"/>
                <a:cs typeface="+mj-cs"/>
              </a:rPr>
              <a:t>।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0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8" name="Image 1" descr="preencoded.png">
            <a:extLst>
              <a:ext uri="{FF2B5EF4-FFF2-40B4-BE49-F238E27FC236}">
                <a16:creationId xmlns="" xmlns:a16="http://schemas.microsoft.com/office/drawing/2014/main" id="{8B6ACB22-F5C6-CF70-3BEC-365C113057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07" r="11026" b="1"/>
          <a:stretch>
            <a:fillRect/>
          </a:stretch>
        </p:blipFill>
        <p:spPr>
          <a:xfrm>
            <a:off x="3048064" y="996569"/>
            <a:ext cx="5486400" cy="4114800"/>
          </a:xfrm>
          <a:prstGeom prst="rect">
            <a:avLst/>
          </a:prstGeom>
          <a:noFill/>
        </p:spPr>
      </p:pic>
      <p:sp>
        <p:nvSpPr>
          <p:cNvPr id="20" name="Cloud 19">
            <a:extLst>
              <a:ext uri="{FF2B5EF4-FFF2-40B4-BE49-F238E27FC236}">
                <a16:creationId xmlns="" xmlns:a16="http://schemas.microsoft.com/office/drawing/2014/main" id="{3BD50E03-86AA-4F6E-A188-6EC24F95D6C6}"/>
              </a:ext>
            </a:extLst>
          </p:cNvPr>
          <p:cNvSpPr/>
          <p:nvPr/>
        </p:nvSpPr>
        <p:spPr>
          <a:xfrm>
            <a:off x="3712592" y="1051687"/>
            <a:ext cx="2145792" cy="1328928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75E158A1-B2DE-EADD-A30C-D84505B37489}"/>
              </a:ext>
            </a:extLst>
          </p:cNvPr>
          <p:cNvSpPr/>
          <p:nvPr/>
        </p:nvSpPr>
        <p:spPr>
          <a:xfrm>
            <a:off x="5943664" y="1057529"/>
            <a:ext cx="2145792" cy="1328928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692CA93-CE36-2DC3-4057-0D9B97EB2772}"/>
              </a:ext>
            </a:extLst>
          </p:cNvPr>
          <p:cNvSpPr txBox="1"/>
          <p:nvPr/>
        </p:nvSpPr>
        <p:spPr>
          <a:xfrm>
            <a:off x="3694240" y="1506847"/>
            <a:ext cx="248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ঐ </a:t>
            </a:r>
            <a:r>
              <a:rPr lang="en-US" b="1" dirty="0" err="1"/>
              <a:t>দেখো</a:t>
            </a:r>
            <a:r>
              <a:rPr lang="en-US" b="1" dirty="0"/>
              <a:t> </a:t>
            </a:r>
            <a:r>
              <a:rPr lang="en-US" b="1" dirty="0" err="1"/>
              <a:t>একটি</a:t>
            </a:r>
            <a:r>
              <a:rPr lang="en-US" b="1" dirty="0"/>
              <a:t> </a:t>
            </a:r>
            <a:r>
              <a:rPr lang="en-US" b="1" dirty="0" err="1"/>
              <a:t>গাছ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061DDD0-7C5F-28BB-EF3D-C2C0ECCB2EEE}"/>
              </a:ext>
            </a:extLst>
          </p:cNvPr>
          <p:cNvSpPr txBox="1"/>
          <p:nvPr/>
        </p:nvSpPr>
        <p:spPr>
          <a:xfrm>
            <a:off x="6022912" y="1506847"/>
            <a:ext cx="305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হ্যা</a:t>
            </a:r>
            <a:r>
              <a:rPr lang="en-US" b="1" dirty="0"/>
              <a:t>, </a:t>
            </a:r>
            <a:r>
              <a:rPr lang="en-US" b="1" dirty="0" err="1"/>
              <a:t>অনেক</a:t>
            </a:r>
            <a:r>
              <a:rPr lang="en-US" b="1" dirty="0"/>
              <a:t> </a:t>
            </a:r>
            <a:r>
              <a:rPr lang="en-US" b="1" dirty="0" err="1"/>
              <a:t>উচু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একটি</a:t>
            </a:r>
            <a:r>
              <a:rPr lang="en-US" b="1" dirty="0"/>
              <a:t> </a:t>
            </a:r>
            <a:r>
              <a:rPr lang="en-US" b="1" dirty="0" err="1"/>
              <a:t>গাছ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18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4400" y="2011680"/>
            <a:ext cx="103601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00" b="1">
                <a:solidFill>
                  <a:srgbClr val="FFD166"/>
                </a:solidFill>
              </a:defRPr>
            </a:pPr>
            <a:r>
              <a:rPr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ENGLISH GRAMMAR LESSON</a:t>
            </a:r>
          </a:p>
          <a:p>
            <a:pPr algn="ctr">
              <a:defRPr sz="6000" b="1">
                <a:solidFill>
                  <a:srgbClr val="1E293B"/>
                </a:solidFill>
              </a:defRPr>
            </a:pPr>
            <a:r>
              <a:rPr dirty="0"/>
              <a:t>English Parts of Speech</a:t>
            </a:r>
          </a:p>
          <a:p>
            <a:pPr algn="ctr">
              <a:defRPr sz="2600" b="1">
                <a:solidFill>
                  <a:srgbClr val="1E293B"/>
                </a:solidFill>
              </a:defRPr>
            </a:pPr>
            <a:r>
              <a:rPr sz="3200" dirty="0" err="1"/>
              <a:t>সহজ</a:t>
            </a:r>
            <a:r>
              <a:rPr sz="3200" dirty="0"/>
              <a:t> ও </a:t>
            </a:r>
            <a:r>
              <a:rPr sz="3200" dirty="0" err="1"/>
              <a:t>মজার</a:t>
            </a:r>
            <a:r>
              <a:rPr sz="3200" dirty="0"/>
              <a:t> </a:t>
            </a:r>
            <a:r>
              <a:rPr sz="3200" dirty="0" err="1"/>
              <a:t>উপায়ে</a:t>
            </a:r>
            <a:r>
              <a:rPr sz="3200" dirty="0"/>
              <a:t> </a:t>
            </a:r>
            <a:r>
              <a:rPr sz="3200" dirty="0" err="1"/>
              <a:t>শিখি</a:t>
            </a:r>
            <a:r>
              <a:rPr sz="3200" dirty="0"/>
              <a:t> </a:t>
            </a:r>
            <a:r>
              <a:rPr sz="3200" dirty="0" err="1"/>
              <a:t>পার্টস</a:t>
            </a:r>
            <a:r>
              <a:rPr sz="3200" dirty="0"/>
              <a:t> </a:t>
            </a:r>
            <a:r>
              <a:rPr sz="3200" dirty="0" err="1"/>
              <a:t>অফ</a:t>
            </a:r>
            <a:r>
              <a:rPr sz="3200" dirty="0"/>
              <a:t> </a:t>
            </a:r>
            <a:r>
              <a:rPr sz="3200" dirty="0" err="1"/>
              <a:t>স্পিচ</a:t>
            </a:r>
            <a:r>
              <a:rPr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551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1695" cy="6858000"/>
            <a:chOff x="0" y="0"/>
            <a:chExt cx="12191695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1695" cy="6858000"/>
            </a:xfrm>
            <a:prstGeom prst="rect">
              <a:avLst/>
            </a:prstGeom>
            <a:solidFill>
              <a:srgbClr val="FFFDF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185851" y="278180"/>
              <a:ext cx="8046720" cy="100148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215715" y="4557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6000" b="1">
                <a:solidFill>
                  <a:srgbClr val="1E293B"/>
                </a:solidFill>
              </a:defRPr>
            </a:pPr>
            <a:r>
              <a:rPr lang="en-US" sz="3600" u="sng" dirty="0" err="1" smtClean="0"/>
              <a:t>এই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পাঠ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শেষে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শিক্ষার্থীরা</a:t>
            </a:r>
            <a:r>
              <a:rPr lang="en-US" sz="3600" u="sng" dirty="0" smtClean="0"/>
              <a:t>…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307771" y="1994263"/>
            <a:ext cx="3178629" cy="2046514"/>
            <a:chOff x="2307771" y="1994263"/>
            <a:chExt cx="3178629" cy="2046514"/>
          </a:xfrm>
        </p:grpSpPr>
        <p:grpSp>
          <p:nvGrpSpPr>
            <p:cNvPr id="12" name="Group 11"/>
            <p:cNvGrpSpPr/>
            <p:nvPr/>
          </p:nvGrpSpPr>
          <p:grpSpPr>
            <a:xfrm>
              <a:off x="2307771" y="1994263"/>
              <a:ext cx="3178629" cy="2046514"/>
              <a:chOff x="2307771" y="1994263"/>
              <a:chExt cx="3178629" cy="204651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307771" y="2107474"/>
                <a:ext cx="3178629" cy="193330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307771" y="2107474"/>
                <a:ext cx="3178629" cy="14804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701143" y="1994263"/>
                <a:ext cx="426720" cy="426720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762102" y="1996831"/>
              <a:ext cx="152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699656" y="2682240"/>
            <a:ext cx="280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Parts of Speech </a:t>
            </a:r>
            <a:r>
              <a:rPr lang="en-US" sz="2400" dirty="0" err="1" smtClean="0"/>
              <a:t>চিনবে</a:t>
            </a:r>
            <a:endParaRPr lang="en-US" sz="2400" dirty="0"/>
          </a:p>
        </p:txBody>
      </p:sp>
      <p:sp>
        <p:nvSpPr>
          <p:cNvPr id="30" name="Text 3"/>
          <p:cNvSpPr/>
          <p:nvPr/>
        </p:nvSpPr>
        <p:spPr>
          <a:xfrm>
            <a:off x="2438401" y="3091236"/>
            <a:ext cx="3000504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9000"/>
              </a:lnSpc>
            </a:pPr>
            <a:r>
              <a:rPr lang="en-US" b="1" dirty="0">
                <a:solidFill>
                  <a:srgbClr val="49495A"/>
                </a:solidFill>
                <a:latin typeface="Calibri body"/>
                <a:ea typeface="Open Sans" pitchFamily="34" charset="-122"/>
                <a:cs typeface="Open Sans" pitchFamily="34" charset="-120"/>
              </a:rPr>
              <a:t>Parts of Speech কী এবং কেন এটা জানা জরুরি — তা বুঝতে পারবো।</a:t>
            </a:r>
            <a:endParaRPr lang="en-US" b="1" dirty="0">
              <a:latin typeface="Calibri body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63715" y="1994263"/>
            <a:ext cx="3178629" cy="2046514"/>
            <a:chOff x="6263715" y="1994263"/>
            <a:chExt cx="3178629" cy="2046514"/>
          </a:xfrm>
        </p:grpSpPr>
        <p:grpSp>
          <p:nvGrpSpPr>
            <p:cNvPr id="28" name="Group 27"/>
            <p:cNvGrpSpPr/>
            <p:nvPr/>
          </p:nvGrpSpPr>
          <p:grpSpPr>
            <a:xfrm>
              <a:off x="6263715" y="1994263"/>
              <a:ext cx="3178629" cy="2046514"/>
              <a:chOff x="6263715" y="1994263"/>
              <a:chExt cx="3178629" cy="204651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263715" y="1994263"/>
                <a:ext cx="3178629" cy="2046514"/>
                <a:chOff x="2307771" y="1994263"/>
                <a:chExt cx="3178629" cy="2046514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307771" y="2107474"/>
                  <a:ext cx="3178629" cy="1933303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307771" y="2107474"/>
                  <a:ext cx="3178629" cy="14804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3701143" y="1994263"/>
                  <a:ext cx="426720" cy="426720"/>
                </a:xfrm>
                <a:prstGeom prst="ellipse">
                  <a:avLst/>
                </a:prstGeom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7746274" y="2022957"/>
                <a:ext cx="152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</a:t>
                </a:r>
                <a:endParaRPr lang="en-US" b="1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400800" y="2677886"/>
              <a:ext cx="29109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Parts of Speech </a:t>
              </a:r>
              <a:r>
                <a:rPr lang="en-US" sz="2400" dirty="0" err="1" smtClean="0"/>
                <a:t>এর</a:t>
              </a:r>
              <a:r>
                <a:rPr lang="en-US" sz="2400" dirty="0" smtClean="0"/>
                <a:t> ৮ </a:t>
              </a:r>
              <a:r>
                <a:rPr lang="en-US" sz="2400" dirty="0" err="1" smtClean="0"/>
                <a:t>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প্রকারভেদ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ব্যাখ্যা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করতে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পারবে</a:t>
              </a:r>
              <a:endParaRPr lang="en-US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15715" y="4040777"/>
            <a:ext cx="5222891" cy="2046514"/>
            <a:chOff x="3215715" y="4040777"/>
            <a:chExt cx="5222891" cy="2046514"/>
          </a:xfrm>
        </p:grpSpPr>
        <p:grpSp>
          <p:nvGrpSpPr>
            <p:cNvPr id="24" name="Group 23"/>
            <p:cNvGrpSpPr/>
            <p:nvPr/>
          </p:nvGrpSpPr>
          <p:grpSpPr>
            <a:xfrm>
              <a:off x="3215715" y="4040777"/>
              <a:ext cx="5222891" cy="2046514"/>
              <a:chOff x="3215715" y="4040777"/>
              <a:chExt cx="5222891" cy="204651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215715" y="4040777"/>
                <a:ext cx="5222891" cy="2046514"/>
                <a:chOff x="2307771" y="1994263"/>
                <a:chExt cx="3178629" cy="2046514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2307771" y="2107474"/>
                  <a:ext cx="3178629" cy="1933303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307771" y="2107474"/>
                  <a:ext cx="3178629" cy="14804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3701143" y="1994263"/>
                  <a:ext cx="426720" cy="426720"/>
                </a:xfrm>
                <a:prstGeom prst="ellipse">
                  <a:avLst/>
                </a:prstGeom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5750885" y="4098165"/>
                <a:ext cx="152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3</a:t>
                </a:r>
                <a:endParaRPr lang="en-US" b="1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293326" y="4945176"/>
              <a:ext cx="3910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বাক্যে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ব্যবহার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করতে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পারবে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48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rgbClr val="FFF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365760"/>
            <a:ext cx="1069848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800" b="1">
                <a:solidFill>
                  <a:srgbClr val="1E293B"/>
                </a:solidFill>
                <a:latin typeface="Calibri"/>
              </a:defRPr>
            </a:pPr>
            <a:r>
              <a:t>Parts of Speech কী?</a:t>
            </a:r>
          </a:p>
          <a:p>
            <a:pPr>
              <a:defRPr sz="1800">
                <a:solidFill>
                  <a:srgbClr val="475569"/>
                </a:solidFill>
                <a:latin typeface="Arial"/>
              </a:defRPr>
            </a:pPr>
            <a:r>
              <a:t>সহজ ভাষায় পরিচিতি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1645920"/>
            <a:ext cx="5303520" cy="4389120"/>
          </a:xfrm>
          <a:prstGeom prst="roundRect">
            <a:avLst/>
          </a:prstGeom>
          <a:solidFill>
            <a:srgbClr val="E8F4F8"/>
          </a:solidFill>
          <a:ln w="381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 rot="180000">
            <a:off x="1097280" y="1371600"/>
            <a:ext cx="1371600" cy="457200"/>
          </a:xfrm>
          <a:prstGeom prst="roundRect">
            <a:avLst/>
          </a:prstGeom>
          <a:solidFill>
            <a:srgbClr val="FFD166"/>
          </a:solidFill>
          <a:ln w="25400">
            <a:solidFill>
              <a:srgbClr val="1E29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1300" b="1">
                <a:solidFill>
                  <a:srgbClr val="1E293B"/>
                </a:solidFill>
                <a:latin typeface="Arial"/>
              </a:defRPr>
            </a:pPr>
            <a:r>
              <a:rPr sz="1600" dirty="0" err="1"/>
              <a:t>সংজ্ঞা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1005840" y="2011680"/>
            <a:ext cx="475488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E293B"/>
                </a:solidFill>
              </a:defRPr>
            </a:pPr>
            <a:r>
              <a:rPr b="1" dirty="0" err="1"/>
              <a:t>একটি</a:t>
            </a:r>
            <a:r>
              <a:rPr b="1" dirty="0"/>
              <a:t> </a:t>
            </a:r>
            <a:r>
              <a:rPr b="1" dirty="0" err="1"/>
              <a:t>বাক্যে</a:t>
            </a:r>
            <a:r>
              <a:rPr b="1" dirty="0"/>
              <a:t> (Sentence) </a:t>
            </a:r>
            <a:r>
              <a:rPr b="1" dirty="0" err="1"/>
              <a:t>ব্যবহৃত</a:t>
            </a:r>
            <a:r>
              <a:rPr b="1" dirty="0"/>
              <a:t> </a:t>
            </a:r>
            <a:r>
              <a:rPr b="1" dirty="0" err="1"/>
              <a:t>প্রতিটি</a:t>
            </a:r>
            <a:r>
              <a:rPr b="1" dirty="0"/>
              <a:t> </a:t>
            </a:r>
            <a:r>
              <a:rPr b="1" dirty="0" err="1"/>
              <a:t>আলাদা</a:t>
            </a:r>
            <a:r>
              <a:rPr b="1" dirty="0"/>
              <a:t> </a:t>
            </a:r>
            <a:r>
              <a:rPr b="1" dirty="0" err="1"/>
              <a:t>আলাদা</a:t>
            </a:r>
            <a:r>
              <a:rPr b="1" dirty="0"/>
              <a:t> </a:t>
            </a:r>
            <a:r>
              <a:rPr b="1" dirty="0" err="1"/>
              <a:t>শব্দকে</a:t>
            </a:r>
            <a:r>
              <a:rPr b="1" dirty="0"/>
              <a:t> (Word) </a:t>
            </a:r>
            <a:r>
              <a:rPr b="1" dirty="0" err="1"/>
              <a:t>এক</a:t>
            </a:r>
            <a:r>
              <a:rPr b="1" dirty="0"/>
              <a:t> </a:t>
            </a:r>
            <a:r>
              <a:rPr b="1" dirty="0" err="1"/>
              <a:t>একটি</a:t>
            </a:r>
            <a:r>
              <a:rPr b="1" dirty="0"/>
              <a:t> Parts of Speech </a:t>
            </a:r>
            <a:r>
              <a:rPr b="1" dirty="0" err="1"/>
              <a:t>বা</a:t>
            </a:r>
            <a:r>
              <a:rPr b="1" dirty="0"/>
              <a:t> </a:t>
            </a:r>
            <a:r>
              <a:rPr b="1" dirty="0" err="1"/>
              <a:t>পদের</a:t>
            </a:r>
            <a:r>
              <a:rPr b="1" dirty="0"/>
              <a:t> </a:t>
            </a:r>
            <a:r>
              <a:rPr b="1" dirty="0" err="1"/>
              <a:t>অংশ</a:t>
            </a:r>
            <a:r>
              <a:rPr b="1" dirty="0"/>
              <a:t> </a:t>
            </a:r>
            <a:r>
              <a:rPr b="1" dirty="0" err="1"/>
              <a:t>বলা</a:t>
            </a:r>
            <a:r>
              <a:rPr b="1" dirty="0"/>
              <a:t> </a:t>
            </a:r>
            <a:r>
              <a:rPr b="1" dirty="0" err="1"/>
              <a:t>হয়</a:t>
            </a:r>
            <a:r>
              <a:rPr b="1" dirty="0"/>
              <a:t>।</a:t>
            </a:r>
          </a:p>
          <a:p>
            <a:r>
              <a:rPr b="1" dirty="0"/>
              <a:t/>
            </a:r>
            <a:br>
              <a:rPr b="1" dirty="0"/>
            </a:br>
            <a:r>
              <a:rPr b="1" dirty="0" err="1"/>
              <a:t>যেমন</a:t>
            </a:r>
            <a:r>
              <a:rPr b="1" dirty="0"/>
              <a:t> </a:t>
            </a:r>
            <a:r>
              <a:rPr b="1" dirty="0" err="1"/>
              <a:t>উদাহরণ</a:t>
            </a:r>
            <a:r>
              <a:rPr b="1" dirty="0"/>
              <a:t>:</a:t>
            </a:r>
            <a:br>
              <a:rPr b="1" dirty="0"/>
            </a:br>
            <a:r>
              <a:rPr b="1" dirty="0"/>
              <a:t>"He goes to school."</a:t>
            </a:r>
          </a:p>
          <a:p>
            <a:pPr>
              <a:defRPr sz="1600"/>
            </a:pPr>
            <a:r>
              <a:rPr b="1" dirty="0" err="1"/>
              <a:t>এখানে</a:t>
            </a:r>
            <a:r>
              <a:rPr b="1" dirty="0"/>
              <a:t> He, goes, to, school </a:t>
            </a:r>
            <a:r>
              <a:rPr b="1" dirty="0" err="1"/>
              <a:t>প্রতিটি</a:t>
            </a:r>
            <a:r>
              <a:rPr b="1" dirty="0"/>
              <a:t> </a:t>
            </a:r>
            <a:r>
              <a:rPr b="1" dirty="0" err="1"/>
              <a:t>শব্দই</a:t>
            </a:r>
            <a:r>
              <a:rPr b="1" dirty="0"/>
              <a:t> </a:t>
            </a:r>
            <a:r>
              <a:rPr b="1" dirty="0" err="1"/>
              <a:t>এক</a:t>
            </a:r>
            <a:r>
              <a:rPr b="1" dirty="0"/>
              <a:t> </a:t>
            </a:r>
            <a:r>
              <a:rPr b="1" dirty="0" err="1"/>
              <a:t>একটি</a:t>
            </a:r>
            <a:r>
              <a:rPr b="1" dirty="0"/>
              <a:t> Parts of Speech!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38" y="2220686"/>
            <a:ext cx="4864514" cy="3030582"/>
          </a:xfrm>
          <a:prstGeom prst="rect">
            <a:avLst/>
          </a:prstGeom>
        </p:spPr>
      </p:pic>
      <p:pic>
        <p:nvPicPr>
          <p:cNvPr id="10" name="Image 1" descr="preencoded.png">
            <a:extLst>
              <a:ext uri="{FF2B5EF4-FFF2-40B4-BE49-F238E27FC236}">
                <a16:creationId xmlns="" xmlns:a16="http://schemas.microsoft.com/office/drawing/2014/main" id="{8B6ACB22-F5C6-CF70-3BEC-365C113057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07" r="11026" b="1"/>
          <a:stretch>
            <a:fillRect/>
          </a:stretch>
        </p:blipFill>
        <p:spPr>
          <a:xfrm>
            <a:off x="6425463" y="1828800"/>
            <a:ext cx="5029200" cy="4023360"/>
          </a:xfrm>
          <a:prstGeom prst="rect">
            <a:avLst/>
          </a:prstGeom>
          <a:noFill/>
        </p:spPr>
      </p:pic>
      <p:sp>
        <p:nvSpPr>
          <p:cNvPr id="11" name="Cloud 10">
            <a:extLst>
              <a:ext uri="{FF2B5EF4-FFF2-40B4-BE49-F238E27FC236}">
                <a16:creationId xmlns="" xmlns:a16="http://schemas.microsoft.com/office/drawing/2014/main" id="{3BD50E03-86AA-4F6E-A188-6EC24F95D6C6}"/>
              </a:ext>
            </a:extLst>
          </p:cNvPr>
          <p:cNvSpPr/>
          <p:nvPr/>
        </p:nvSpPr>
        <p:spPr>
          <a:xfrm>
            <a:off x="7120990" y="1645920"/>
            <a:ext cx="2145792" cy="1328928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="" xmlns:a16="http://schemas.microsoft.com/office/drawing/2014/main" id="{3BD50E03-86AA-4F6E-A188-6EC24F95D6C6}"/>
              </a:ext>
            </a:extLst>
          </p:cNvPr>
          <p:cNvSpPr/>
          <p:nvPr/>
        </p:nvSpPr>
        <p:spPr>
          <a:xfrm>
            <a:off x="9116616" y="1836512"/>
            <a:ext cx="2145792" cy="1328928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692CA93-CE36-2DC3-4057-0D9B97EB2772}"/>
              </a:ext>
            </a:extLst>
          </p:cNvPr>
          <p:cNvSpPr txBox="1"/>
          <p:nvPr/>
        </p:nvSpPr>
        <p:spPr>
          <a:xfrm>
            <a:off x="7281625" y="2106520"/>
            <a:ext cx="248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ঐ </a:t>
            </a:r>
            <a:r>
              <a:rPr lang="en-US" b="1" dirty="0" err="1"/>
              <a:t>দেখো</a:t>
            </a:r>
            <a:r>
              <a:rPr lang="en-US" b="1" dirty="0"/>
              <a:t> </a:t>
            </a:r>
            <a:r>
              <a:rPr lang="en-US" b="1" dirty="0" err="1"/>
              <a:t>একটি</a:t>
            </a:r>
            <a:r>
              <a:rPr lang="en-US" b="1" dirty="0"/>
              <a:t> </a:t>
            </a:r>
            <a:r>
              <a:rPr lang="en-US" b="1" dirty="0" err="1"/>
              <a:t>গাছ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A2D897-5AF5-95F0-5B3A-EB61CC204B60}"/>
              </a:ext>
            </a:extLst>
          </p:cNvPr>
          <p:cNvSpPr txBox="1"/>
          <p:nvPr/>
        </p:nvSpPr>
        <p:spPr>
          <a:xfrm>
            <a:off x="9518904" y="2204986"/>
            <a:ext cx="305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হ্যা</a:t>
            </a:r>
            <a:r>
              <a:rPr lang="en-US" b="1" dirty="0"/>
              <a:t>, </a:t>
            </a:r>
            <a:r>
              <a:rPr lang="en-US" b="1" dirty="0" err="1"/>
              <a:t>অনেক</a:t>
            </a:r>
            <a:r>
              <a:rPr lang="en-US" b="1" dirty="0"/>
              <a:t> </a:t>
            </a:r>
            <a:r>
              <a:rPr lang="en-US" b="1" dirty="0" err="1"/>
              <a:t>উচু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একটি</a:t>
            </a:r>
            <a:r>
              <a:rPr lang="en-US" b="1" dirty="0"/>
              <a:t> </a:t>
            </a:r>
            <a:r>
              <a:rPr lang="en-US" b="1" dirty="0" err="1"/>
              <a:t>গাছ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365760"/>
            <a:ext cx="1069848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800" b="1">
                <a:solidFill>
                  <a:srgbClr val="1E293B"/>
                </a:solidFill>
                <a:latin typeface="Calibri"/>
              </a:defRPr>
            </a:pPr>
            <a:r>
              <a:rPr dirty="0" err="1"/>
              <a:t>প্রকারভেদ</a:t>
            </a:r>
            <a:r>
              <a:rPr dirty="0"/>
              <a:t> (8 Types of Parts of Speech</a:t>
            </a:r>
            <a:r>
              <a:rPr dirty="0" smtClean="0"/>
              <a:t>)</a:t>
            </a:r>
            <a:endParaRPr dirty="0"/>
          </a:p>
        </p:txBody>
      </p:sp>
      <p:grpSp>
        <p:nvGrpSpPr>
          <p:cNvPr id="20" name="Group 19"/>
          <p:cNvGrpSpPr/>
          <p:nvPr/>
        </p:nvGrpSpPr>
        <p:grpSpPr>
          <a:xfrm>
            <a:off x="731520" y="1645920"/>
            <a:ext cx="2468880" cy="2011680"/>
            <a:chOff x="731520" y="1645920"/>
            <a:chExt cx="2468880" cy="2011680"/>
          </a:xfrm>
        </p:grpSpPr>
        <p:sp>
          <p:nvSpPr>
            <p:cNvPr id="4" name="Rounded Rectangle 3"/>
            <p:cNvSpPr/>
            <p:nvPr/>
          </p:nvSpPr>
          <p:spPr>
            <a:xfrm>
              <a:off x="731520" y="1645920"/>
              <a:ext cx="2468880" cy="2011680"/>
            </a:xfrm>
            <a:prstGeom prst="roundRect">
              <a:avLst/>
            </a:prstGeom>
            <a:solidFill>
              <a:srgbClr val="FCEEF0"/>
            </a:solidFill>
            <a:ln w="38100">
              <a:solidFill>
                <a:srgbClr val="1E29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2960" y="2103120"/>
              <a:ext cx="228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400" b="1"/>
              </a:pPr>
              <a:r>
                <a:rPr dirty="0" smtClean="0"/>
                <a:t>Noun</a:t>
              </a:r>
              <a:endParaRPr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74720" y="1645920"/>
            <a:ext cx="2468880" cy="2011680"/>
            <a:chOff x="3474720" y="1645920"/>
            <a:chExt cx="2468880" cy="2011680"/>
          </a:xfrm>
        </p:grpSpPr>
        <p:sp>
          <p:nvSpPr>
            <p:cNvPr id="6" name="Rounded Rectangle 5"/>
            <p:cNvSpPr/>
            <p:nvPr/>
          </p:nvSpPr>
          <p:spPr>
            <a:xfrm>
              <a:off x="3474720" y="1645920"/>
              <a:ext cx="2468880" cy="2011680"/>
            </a:xfrm>
            <a:prstGeom prst="roundRect">
              <a:avLst/>
            </a:prstGeom>
            <a:solidFill>
              <a:srgbClr val="E8F4F8"/>
            </a:solidFill>
            <a:ln w="38100">
              <a:solidFill>
                <a:srgbClr val="1E29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66160" y="2103120"/>
              <a:ext cx="228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400" b="1"/>
              </a:pPr>
              <a:r>
                <a:rPr dirty="0" smtClean="0"/>
                <a:t>Pronoun</a:t>
              </a:r>
              <a:endParaRPr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1645920"/>
            <a:ext cx="2468880" cy="2011680"/>
            <a:chOff x="6217920" y="1645920"/>
            <a:chExt cx="2468880" cy="2011680"/>
          </a:xfrm>
        </p:grpSpPr>
        <p:sp>
          <p:nvSpPr>
            <p:cNvPr id="8" name="Rounded Rectangle 7"/>
            <p:cNvSpPr/>
            <p:nvPr/>
          </p:nvSpPr>
          <p:spPr>
            <a:xfrm>
              <a:off x="6217920" y="1645920"/>
              <a:ext cx="2468880" cy="2011680"/>
            </a:xfrm>
            <a:prstGeom prst="roundRect">
              <a:avLst/>
            </a:prstGeom>
            <a:solidFill>
              <a:srgbClr val="EAF7EC"/>
            </a:solidFill>
            <a:ln w="38100">
              <a:solidFill>
                <a:srgbClr val="1E29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09360" y="2103120"/>
              <a:ext cx="228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400" b="1"/>
              </a:pPr>
              <a:r>
                <a:rPr dirty="0" smtClean="0"/>
                <a:t>Adjective</a:t>
              </a:r>
              <a:endParaRPr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961120" y="1645920"/>
            <a:ext cx="2468880" cy="2011680"/>
            <a:chOff x="8961120" y="1645920"/>
            <a:chExt cx="2468880" cy="2011680"/>
          </a:xfrm>
        </p:grpSpPr>
        <p:sp>
          <p:nvSpPr>
            <p:cNvPr id="10" name="Rounded Rectangle 9"/>
            <p:cNvSpPr/>
            <p:nvPr/>
          </p:nvSpPr>
          <p:spPr>
            <a:xfrm>
              <a:off x="8961120" y="1645920"/>
              <a:ext cx="2468880" cy="2011680"/>
            </a:xfrm>
            <a:prstGeom prst="roundRect">
              <a:avLst/>
            </a:prstGeom>
            <a:solidFill>
              <a:srgbClr val="F2EEFC"/>
            </a:solidFill>
            <a:ln w="38100">
              <a:solidFill>
                <a:srgbClr val="1E29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52560" y="2103120"/>
              <a:ext cx="228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400" b="1"/>
              </a:pPr>
              <a:r>
                <a:rPr dirty="0" smtClean="0"/>
                <a:t>Verb</a:t>
              </a:r>
              <a:endParaRPr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1520" y="3931920"/>
            <a:ext cx="2468880" cy="2011680"/>
            <a:chOff x="731520" y="3931920"/>
            <a:chExt cx="2468880" cy="2011680"/>
          </a:xfrm>
        </p:grpSpPr>
        <p:sp>
          <p:nvSpPr>
            <p:cNvPr id="12" name="Rounded Rectangle 11"/>
            <p:cNvSpPr/>
            <p:nvPr/>
          </p:nvSpPr>
          <p:spPr>
            <a:xfrm>
              <a:off x="731520" y="3931920"/>
              <a:ext cx="2468880" cy="2011680"/>
            </a:xfrm>
            <a:prstGeom prst="roundRect">
              <a:avLst/>
            </a:prstGeom>
            <a:solidFill>
              <a:srgbClr val="FCF7E5"/>
            </a:solidFill>
            <a:ln w="38100">
              <a:solidFill>
                <a:srgbClr val="1E29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2960" y="4389120"/>
              <a:ext cx="228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400" b="1"/>
              </a:pPr>
              <a:r>
                <a:rPr dirty="0" smtClean="0"/>
                <a:t>Adverb</a:t>
              </a:r>
              <a:endParaRPr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74720" y="3931920"/>
            <a:ext cx="2468880" cy="2011680"/>
            <a:chOff x="3474720" y="3931920"/>
            <a:chExt cx="2468880" cy="2011680"/>
          </a:xfrm>
        </p:grpSpPr>
        <p:sp>
          <p:nvSpPr>
            <p:cNvPr id="14" name="Rounded Rectangle 13"/>
            <p:cNvSpPr/>
            <p:nvPr/>
          </p:nvSpPr>
          <p:spPr>
            <a:xfrm>
              <a:off x="3474720" y="3931920"/>
              <a:ext cx="2468880" cy="2011680"/>
            </a:xfrm>
            <a:prstGeom prst="roundRect">
              <a:avLst/>
            </a:prstGeom>
            <a:solidFill>
              <a:srgbClr val="FDF2EC"/>
            </a:solidFill>
            <a:ln w="38100">
              <a:solidFill>
                <a:srgbClr val="1E29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66160" y="4389120"/>
              <a:ext cx="228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400" b="1"/>
              </a:pPr>
              <a:r>
                <a:rPr dirty="0" smtClean="0"/>
                <a:t>Preposition</a:t>
              </a:r>
              <a:endParaRPr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17920" y="3931920"/>
            <a:ext cx="2468880" cy="2011680"/>
            <a:chOff x="6217920" y="3931920"/>
            <a:chExt cx="2468880" cy="2011680"/>
          </a:xfrm>
        </p:grpSpPr>
        <p:sp>
          <p:nvSpPr>
            <p:cNvPr id="16" name="Rounded Rectangle 15"/>
            <p:cNvSpPr/>
            <p:nvPr/>
          </p:nvSpPr>
          <p:spPr>
            <a:xfrm>
              <a:off x="6217920" y="3931920"/>
              <a:ext cx="2468880" cy="2011680"/>
            </a:xfrm>
            <a:prstGeom prst="roundRect">
              <a:avLst/>
            </a:prstGeom>
            <a:solidFill>
              <a:srgbClr val="E8F4F8"/>
            </a:solidFill>
            <a:ln w="38100">
              <a:solidFill>
                <a:srgbClr val="1E29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09360" y="4389120"/>
              <a:ext cx="228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400" b="1"/>
              </a:pPr>
              <a:r>
                <a:rPr dirty="0" smtClean="0"/>
                <a:t>Conjunction</a:t>
              </a:r>
              <a:endParaRPr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961120" y="3931920"/>
            <a:ext cx="2468880" cy="2011680"/>
            <a:chOff x="8961120" y="3931920"/>
            <a:chExt cx="2468880" cy="2011680"/>
          </a:xfrm>
        </p:grpSpPr>
        <p:sp>
          <p:nvSpPr>
            <p:cNvPr id="18" name="Rounded Rectangle 17"/>
            <p:cNvSpPr/>
            <p:nvPr/>
          </p:nvSpPr>
          <p:spPr>
            <a:xfrm>
              <a:off x="8961120" y="3931920"/>
              <a:ext cx="2468880" cy="2011680"/>
            </a:xfrm>
            <a:prstGeom prst="roundRect">
              <a:avLst/>
            </a:prstGeom>
            <a:solidFill>
              <a:srgbClr val="FCEEF0"/>
            </a:solidFill>
            <a:ln w="38100">
              <a:solidFill>
                <a:srgbClr val="1E29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52560" y="4389120"/>
              <a:ext cx="228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400" b="1"/>
              </a:pPr>
              <a:r>
                <a:rPr dirty="0" smtClean="0"/>
                <a:t>Interjection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541</Words>
  <Application>Microsoft Office PowerPoint</Application>
  <PresentationFormat>Widescreen</PresentationFormat>
  <Paragraphs>123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body</vt:lpstr>
      <vt:lpstr>Libre Baskerville</vt:lpstr>
      <vt:lpstr>Open Sans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LAB</dc:creator>
  <cp:keywords/>
  <dc:description>generated using python-pptx</dc:description>
  <cp:lastModifiedBy>LAB</cp:lastModifiedBy>
  <cp:revision>30</cp:revision>
  <dcterms:created xsi:type="dcterms:W3CDTF">2013-01-27T09:14:16Z</dcterms:created>
  <dcterms:modified xsi:type="dcterms:W3CDTF">2026-06-17T10:05:01Z</dcterms:modified>
  <cp:category/>
</cp:coreProperties>
</file>