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72" r:id="rId4"/>
    <p:sldId id="276" r:id="rId5"/>
    <p:sldId id="271" r:id="rId6"/>
    <p:sldId id="258" r:id="rId7"/>
    <p:sldId id="260" r:id="rId8"/>
    <p:sldId id="259" r:id="rId9"/>
    <p:sldId id="273" r:id="rId10"/>
    <p:sldId id="277" r:id="rId11"/>
    <p:sldId id="280" r:id="rId12"/>
    <p:sldId id="283" r:id="rId13"/>
    <p:sldId id="284" r:id="rId14"/>
  </p:sldIdLst>
  <p:sldSz cx="18288000" cy="10287000"/>
  <p:notesSz cx="6858000" cy="9144000"/>
  <p:embeddedFontLst>
    <p:embeddedFont>
      <p:font typeface="NikoshBAN" panose="02000000000000000000" pitchFamily="2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99"/>
    <a:srgbClr val="2EED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5033" autoAdjust="0"/>
  </p:normalViewPr>
  <p:slideViewPr>
    <p:cSldViewPr>
      <p:cViewPr varScale="1">
        <p:scale>
          <a:sx n="50" d="100"/>
          <a:sy n="50" d="100"/>
        </p:scale>
        <p:origin x="15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146050" cmpd="sng">
            <a:solidFill>
              <a:srgbClr val="66FF99"/>
            </a:solidFill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-1130300" y="4057750"/>
            <a:ext cx="3086100" cy="2171499"/>
            <a:chOff x="0" y="0"/>
            <a:chExt cx="812800" cy="57191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571917"/>
            </a:xfrm>
            <a:custGeom>
              <a:avLst/>
              <a:gdLst/>
              <a:ahLst/>
              <a:cxnLst/>
              <a:rect l="l" t="t" r="r" b="b"/>
              <a:pathLst>
                <a:path w="812800" h="571917">
                  <a:moveTo>
                    <a:pt x="609600" y="0"/>
                  </a:moveTo>
                  <a:cubicBezTo>
                    <a:pt x="721824" y="0"/>
                    <a:pt x="812800" y="128028"/>
                    <a:pt x="812800" y="285959"/>
                  </a:cubicBezTo>
                  <a:cubicBezTo>
                    <a:pt x="812800" y="443889"/>
                    <a:pt x="721824" y="571917"/>
                    <a:pt x="609600" y="571917"/>
                  </a:cubicBezTo>
                  <a:lnTo>
                    <a:pt x="203200" y="571917"/>
                  </a:lnTo>
                  <a:cubicBezTo>
                    <a:pt x="90976" y="571917"/>
                    <a:pt x="0" y="443889"/>
                    <a:pt x="0" y="285959"/>
                  </a:cubicBezTo>
                  <a:cubicBezTo>
                    <a:pt x="0" y="128028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4AAD"/>
            </a:solidFill>
          </p:spPr>
          <p:txBody>
            <a:bodyPr/>
            <a:lstStyle/>
            <a:p>
              <a:pPr algn="just"/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6195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just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6467343" y="4057750"/>
            <a:ext cx="3086100" cy="2171499"/>
            <a:chOff x="0" y="0"/>
            <a:chExt cx="812800" cy="57191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571917"/>
            </a:xfrm>
            <a:custGeom>
              <a:avLst/>
              <a:gdLst/>
              <a:ahLst/>
              <a:cxnLst/>
              <a:rect l="l" t="t" r="r" b="b"/>
              <a:pathLst>
                <a:path w="812800" h="571917">
                  <a:moveTo>
                    <a:pt x="609600" y="0"/>
                  </a:moveTo>
                  <a:cubicBezTo>
                    <a:pt x="721824" y="0"/>
                    <a:pt x="812800" y="128028"/>
                    <a:pt x="812800" y="285959"/>
                  </a:cubicBezTo>
                  <a:cubicBezTo>
                    <a:pt x="812800" y="443889"/>
                    <a:pt x="721824" y="571917"/>
                    <a:pt x="609600" y="571917"/>
                  </a:cubicBezTo>
                  <a:lnTo>
                    <a:pt x="203200" y="571917"/>
                  </a:lnTo>
                  <a:cubicBezTo>
                    <a:pt x="90976" y="571917"/>
                    <a:pt x="0" y="443889"/>
                    <a:pt x="0" y="285959"/>
                  </a:cubicBezTo>
                  <a:cubicBezTo>
                    <a:pt x="0" y="128028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4AA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812800" cy="6195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E73F6CB2-A006-A276-9846-2FFE558843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799" y="0"/>
            <a:ext cx="14511543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2B53E7-F865-872B-FC33-77AE6E24E4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B9CB954-76A7-0C25-6475-47E171B3652A}"/>
              </a:ext>
            </a:extLst>
          </p:cNvPr>
          <p:cNvSpPr/>
          <p:nvPr/>
        </p:nvSpPr>
        <p:spPr>
          <a:xfrm>
            <a:off x="0" y="228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139700">
            <a:solidFill>
              <a:srgbClr val="2EED1F"/>
            </a:solidFill>
          </a:ln>
        </p:spPr>
        <p:txBody>
          <a:bodyPr/>
          <a:lstStyle/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</p:txBody>
      </p:sp>
      <p:sp>
        <p:nvSpPr>
          <p:cNvPr id="4" name="Text 0">
            <a:extLst>
              <a:ext uri="{FF2B5EF4-FFF2-40B4-BE49-F238E27FC236}">
                <a16:creationId xmlns:a16="http://schemas.microsoft.com/office/drawing/2014/main" id="{4FD30E48-58A3-2F79-80D6-CE29BE16B129}"/>
              </a:ext>
            </a:extLst>
          </p:cNvPr>
          <p:cNvSpPr/>
          <p:nvPr/>
        </p:nvSpPr>
        <p:spPr>
          <a:xfrm>
            <a:off x="5245794" y="529729"/>
            <a:ext cx="4734123" cy="5662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458"/>
              </a:lnSpc>
            </a:pPr>
            <a:r>
              <a:rPr lang="en-US" sz="7200" dirty="0" err="1">
                <a:latin typeface="NikoshBAN" panose="02000000000000000000" pitchFamily="2" charset="0"/>
                <a:ea typeface="Unbounded" pitchFamily="34" charset="-122"/>
                <a:cs typeface="NikoshBAN" panose="02000000000000000000" pitchFamily="2" charset="0"/>
              </a:rPr>
              <a:t>ডিজিটাল</a:t>
            </a:r>
            <a:r>
              <a:rPr lang="en-US" sz="7200" dirty="0">
                <a:latin typeface="NikoshBAN" panose="02000000000000000000" pitchFamily="2" charset="0"/>
                <a:ea typeface="Unbounded" pitchFamily="34" charset="-122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ea typeface="Unbounded" pitchFamily="34" charset="-122"/>
                <a:cs typeface="NikoshBAN" panose="02000000000000000000" pitchFamily="2" charset="0"/>
              </a:rPr>
              <a:t>কনটেন্ট-এর</a:t>
            </a:r>
            <a:r>
              <a:rPr lang="en-US" sz="7200" dirty="0">
                <a:latin typeface="NikoshBAN" panose="02000000000000000000" pitchFamily="2" charset="0"/>
                <a:ea typeface="Unbounded" pitchFamily="34" charset="-122"/>
                <a:cs typeface="NikoshBAN" panose="02000000000000000000" pitchFamily="2" charset="0"/>
              </a:rPr>
              <a:t>  </a:t>
            </a:r>
            <a:r>
              <a:rPr lang="en-US" sz="7200" dirty="0" err="1">
                <a:latin typeface="NikoshBAN" panose="02000000000000000000" pitchFamily="2" charset="0"/>
                <a:ea typeface="Unbounded" pitchFamily="34" charset="-122"/>
                <a:cs typeface="NikoshBAN" panose="02000000000000000000" pitchFamily="2" charset="0"/>
              </a:rPr>
              <a:t>সুবিধা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Shape 1">
            <a:extLst>
              <a:ext uri="{FF2B5EF4-FFF2-40B4-BE49-F238E27FC236}">
                <a16:creationId xmlns:a16="http://schemas.microsoft.com/office/drawing/2014/main" id="{F478E463-08DB-921E-1379-7ED7CEA18D2E}"/>
              </a:ext>
            </a:extLst>
          </p:cNvPr>
          <p:cNvSpPr/>
          <p:nvPr/>
        </p:nvSpPr>
        <p:spPr>
          <a:xfrm>
            <a:off x="5245795" y="1384697"/>
            <a:ext cx="7174805" cy="1091505"/>
          </a:xfrm>
          <a:prstGeom prst="roundRect">
            <a:avLst>
              <a:gd name="adj" fmla="val 2646"/>
            </a:avLst>
          </a:prstGeom>
          <a:solidFill>
            <a:srgbClr val="66FF99"/>
          </a:solidFill>
          <a:ln/>
        </p:spPr>
        <p:txBody>
          <a:bodyPr/>
          <a:lstStyle/>
          <a:p>
            <a:endParaRPr lang="en-US" sz="4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 2">
            <a:extLst>
              <a:ext uri="{FF2B5EF4-FFF2-40B4-BE49-F238E27FC236}">
                <a16:creationId xmlns:a16="http://schemas.microsoft.com/office/drawing/2014/main" id="{B1FA3F76-CD2D-128D-9761-4CC2446DB325}"/>
              </a:ext>
            </a:extLst>
          </p:cNvPr>
          <p:cNvSpPr/>
          <p:nvPr/>
        </p:nvSpPr>
        <p:spPr>
          <a:xfrm>
            <a:off x="5438279" y="1577182"/>
            <a:ext cx="2265065" cy="2830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08"/>
              </a:lnSpc>
            </a:pPr>
            <a:r>
              <a:rPr lang="en-US" sz="4400" dirty="0">
                <a:latin typeface="NikoshBAN" panose="02000000000000000000" pitchFamily="2" charset="0"/>
                <a:ea typeface="Unbounded" pitchFamily="34" charset="-122"/>
                <a:cs typeface="NikoshBAN" panose="02000000000000000000" pitchFamily="2" charset="0"/>
              </a:rPr>
              <a:t>সহজলভ্যতা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 3">
            <a:extLst>
              <a:ext uri="{FF2B5EF4-FFF2-40B4-BE49-F238E27FC236}">
                <a16:creationId xmlns:a16="http://schemas.microsoft.com/office/drawing/2014/main" id="{E25F82C6-C490-9AEB-3D85-DA316CDABF65}"/>
              </a:ext>
            </a:extLst>
          </p:cNvPr>
          <p:cNvSpPr/>
          <p:nvPr/>
        </p:nvSpPr>
        <p:spPr>
          <a:xfrm>
            <a:off x="5438279" y="1975743"/>
            <a:ext cx="5887443" cy="3079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417"/>
              </a:lnSpc>
            </a:pPr>
            <a:r>
              <a:rPr lang="en-US" sz="4000" dirty="0">
                <a:latin typeface="NikoshBAN" panose="02000000000000000000" pitchFamily="2" charset="0"/>
                <a:ea typeface="Cabin" pitchFamily="34" charset="-122"/>
                <a:cs typeface="NikoshBAN" panose="02000000000000000000" pitchFamily="2" charset="0"/>
              </a:rPr>
              <a:t>যেকোনো সময়, যেকোনো স্থানে পাওয়া যায়।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Shape 4">
            <a:extLst>
              <a:ext uri="{FF2B5EF4-FFF2-40B4-BE49-F238E27FC236}">
                <a16:creationId xmlns:a16="http://schemas.microsoft.com/office/drawing/2014/main" id="{036BEF5F-B106-5D5A-AC52-9D2D8DF07599}"/>
              </a:ext>
            </a:extLst>
          </p:cNvPr>
          <p:cNvSpPr/>
          <p:nvPr/>
        </p:nvSpPr>
        <p:spPr>
          <a:xfrm>
            <a:off x="5245795" y="2668687"/>
            <a:ext cx="7174805" cy="899021"/>
          </a:xfrm>
          <a:prstGeom prst="roundRect">
            <a:avLst>
              <a:gd name="adj" fmla="val 2646"/>
            </a:avLst>
          </a:prstGeom>
          <a:solidFill>
            <a:srgbClr val="66FF99"/>
          </a:solidFill>
          <a:ln>
            <a:solidFill>
              <a:srgbClr val="2EED1F"/>
            </a:solidFill>
          </a:ln>
        </p:spPr>
        <p:txBody>
          <a:bodyPr/>
          <a:lstStyle/>
          <a:p>
            <a:endParaRPr lang="en-US" sz="4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 5">
            <a:extLst>
              <a:ext uri="{FF2B5EF4-FFF2-40B4-BE49-F238E27FC236}">
                <a16:creationId xmlns:a16="http://schemas.microsoft.com/office/drawing/2014/main" id="{96943FD0-6E70-296B-0026-15C9356AF0B1}"/>
              </a:ext>
            </a:extLst>
          </p:cNvPr>
          <p:cNvSpPr/>
          <p:nvPr/>
        </p:nvSpPr>
        <p:spPr>
          <a:xfrm>
            <a:off x="5438279" y="2861171"/>
            <a:ext cx="2265065" cy="2830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08"/>
              </a:lnSpc>
            </a:pPr>
            <a:r>
              <a:rPr lang="en-US" sz="4400" dirty="0">
                <a:latin typeface="NikoshBAN" panose="02000000000000000000" pitchFamily="2" charset="0"/>
                <a:ea typeface="Unbounded" pitchFamily="34" charset="-122"/>
                <a:cs typeface="NikoshBAN" panose="02000000000000000000" pitchFamily="2" charset="0"/>
              </a:rPr>
              <a:t>কম খরচ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 6">
            <a:extLst>
              <a:ext uri="{FF2B5EF4-FFF2-40B4-BE49-F238E27FC236}">
                <a16:creationId xmlns:a16="http://schemas.microsoft.com/office/drawing/2014/main" id="{8D31D9C8-13F2-32F4-8768-857FE67388AE}"/>
              </a:ext>
            </a:extLst>
          </p:cNvPr>
          <p:cNvSpPr/>
          <p:nvPr/>
        </p:nvSpPr>
        <p:spPr>
          <a:xfrm>
            <a:off x="5438279" y="3259733"/>
            <a:ext cx="5887443" cy="3079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417"/>
              </a:lnSpc>
            </a:pPr>
            <a:r>
              <a:rPr lang="en-US" sz="4000" dirty="0">
                <a:latin typeface="NikoshBAN" panose="02000000000000000000" pitchFamily="2" charset="0"/>
                <a:ea typeface="Cabin" pitchFamily="34" charset="-122"/>
                <a:cs typeface="NikoshBAN" panose="02000000000000000000" pitchFamily="2" charset="0"/>
              </a:rPr>
              <a:t>মুদ্রিত কন্টেন্টের তুলনায় সাশ্রয়ী।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Shape 7">
            <a:extLst>
              <a:ext uri="{FF2B5EF4-FFF2-40B4-BE49-F238E27FC236}">
                <a16:creationId xmlns:a16="http://schemas.microsoft.com/office/drawing/2014/main" id="{8CE3AADB-976C-44FC-ABC0-91D837AE5A3C}"/>
              </a:ext>
            </a:extLst>
          </p:cNvPr>
          <p:cNvSpPr/>
          <p:nvPr/>
        </p:nvSpPr>
        <p:spPr>
          <a:xfrm>
            <a:off x="5245795" y="3952677"/>
            <a:ext cx="7174805" cy="899021"/>
          </a:xfrm>
          <a:prstGeom prst="roundRect">
            <a:avLst>
              <a:gd name="adj" fmla="val 2646"/>
            </a:avLst>
          </a:prstGeom>
          <a:solidFill>
            <a:srgbClr val="66FF99"/>
          </a:solidFill>
          <a:ln/>
        </p:spPr>
        <p:txBody>
          <a:bodyPr/>
          <a:lstStyle/>
          <a:p>
            <a:endParaRPr lang="en-US" sz="4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 8">
            <a:extLst>
              <a:ext uri="{FF2B5EF4-FFF2-40B4-BE49-F238E27FC236}">
                <a16:creationId xmlns:a16="http://schemas.microsoft.com/office/drawing/2014/main" id="{55FF18D0-4F50-A6FC-19DD-AEC4A27E3DB7}"/>
              </a:ext>
            </a:extLst>
          </p:cNvPr>
          <p:cNvSpPr/>
          <p:nvPr/>
        </p:nvSpPr>
        <p:spPr>
          <a:xfrm>
            <a:off x="5438279" y="4145161"/>
            <a:ext cx="2265065" cy="2830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08"/>
              </a:lnSpc>
            </a:pPr>
            <a:r>
              <a:rPr lang="en-US" sz="4400" dirty="0">
                <a:latin typeface="NikoshBAN" panose="02000000000000000000" pitchFamily="2" charset="0"/>
                <a:ea typeface="Unbounded" pitchFamily="34" charset="-122"/>
                <a:cs typeface="NikoshBAN" panose="02000000000000000000" pitchFamily="2" charset="0"/>
              </a:rPr>
              <a:t>পরিবেশ-বান্ধব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 9">
            <a:extLst>
              <a:ext uri="{FF2B5EF4-FFF2-40B4-BE49-F238E27FC236}">
                <a16:creationId xmlns:a16="http://schemas.microsoft.com/office/drawing/2014/main" id="{1D021E27-9CFD-F3FE-EC14-C68A643C4285}"/>
              </a:ext>
            </a:extLst>
          </p:cNvPr>
          <p:cNvSpPr/>
          <p:nvPr/>
        </p:nvSpPr>
        <p:spPr>
          <a:xfrm>
            <a:off x="5438279" y="4543723"/>
            <a:ext cx="5887443" cy="3079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417"/>
              </a:lnSpc>
            </a:pPr>
            <a:r>
              <a:rPr lang="en-US" sz="4000" dirty="0">
                <a:latin typeface="NikoshBAN" panose="02000000000000000000" pitchFamily="2" charset="0"/>
                <a:ea typeface="Cabin" pitchFamily="34" charset="-122"/>
                <a:cs typeface="NikoshBAN" panose="02000000000000000000" pitchFamily="2" charset="0"/>
              </a:rPr>
              <a:t>কাগজের ব্যবহার কমায়, পরিবেশ রক্ষা হয়।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Shape 10">
            <a:extLst>
              <a:ext uri="{FF2B5EF4-FFF2-40B4-BE49-F238E27FC236}">
                <a16:creationId xmlns:a16="http://schemas.microsoft.com/office/drawing/2014/main" id="{664CB905-90B8-EEC6-D9A6-ABB5B30F6D01}"/>
              </a:ext>
            </a:extLst>
          </p:cNvPr>
          <p:cNvSpPr/>
          <p:nvPr/>
        </p:nvSpPr>
        <p:spPr>
          <a:xfrm>
            <a:off x="5245795" y="5236667"/>
            <a:ext cx="7251005" cy="899021"/>
          </a:xfrm>
          <a:prstGeom prst="roundRect">
            <a:avLst>
              <a:gd name="adj" fmla="val 2646"/>
            </a:avLst>
          </a:prstGeom>
          <a:solidFill>
            <a:srgbClr val="66FF99"/>
          </a:solidFill>
          <a:ln/>
        </p:spPr>
        <p:txBody>
          <a:bodyPr/>
          <a:lstStyle/>
          <a:p>
            <a:endParaRPr lang="en-US" sz="4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 11">
            <a:extLst>
              <a:ext uri="{FF2B5EF4-FFF2-40B4-BE49-F238E27FC236}">
                <a16:creationId xmlns:a16="http://schemas.microsoft.com/office/drawing/2014/main" id="{0BC0313B-DAE3-1914-0123-4FE5DFDAA7FE}"/>
              </a:ext>
            </a:extLst>
          </p:cNvPr>
          <p:cNvSpPr/>
          <p:nvPr/>
        </p:nvSpPr>
        <p:spPr>
          <a:xfrm>
            <a:off x="5438279" y="5429151"/>
            <a:ext cx="2265065" cy="2830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08"/>
              </a:lnSpc>
            </a:pPr>
            <a:r>
              <a:rPr lang="en-US" sz="4400" dirty="0">
                <a:latin typeface="NikoshBAN" panose="02000000000000000000" pitchFamily="2" charset="0"/>
                <a:ea typeface="Unbounded" pitchFamily="34" charset="-122"/>
                <a:cs typeface="NikoshBAN" panose="02000000000000000000" pitchFamily="2" charset="0"/>
              </a:rPr>
              <a:t>আধুনিক শিক্ষা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 12">
            <a:extLst>
              <a:ext uri="{FF2B5EF4-FFF2-40B4-BE49-F238E27FC236}">
                <a16:creationId xmlns:a16="http://schemas.microsoft.com/office/drawing/2014/main" id="{E9A60853-6268-D777-14BB-B70E42EB09EC}"/>
              </a:ext>
            </a:extLst>
          </p:cNvPr>
          <p:cNvSpPr/>
          <p:nvPr/>
        </p:nvSpPr>
        <p:spPr>
          <a:xfrm>
            <a:off x="5438279" y="5827713"/>
            <a:ext cx="5887443" cy="3079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417"/>
              </a:lnSpc>
            </a:pPr>
            <a:r>
              <a:rPr lang="en-US" sz="4000" dirty="0">
                <a:latin typeface="NikoshBAN" panose="02000000000000000000" pitchFamily="2" charset="0"/>
                <a:ea typeface="Cabin" pitchFamily="34" charset="-122"/>
                <a:cs typeface="NikoshBAN" panose="02000000000000000000" pitchFamily="2" charset="0"/>
              </a:rPr>
              <a:t>শিক্ষাকে আরও আকর্ষণীয় করে তোলে।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140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982A11-DEE5-C581-DC61-AB5F59AB64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5F70D14E-0A5A-62BF-31B2-16283A8CF895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139700">
            <a:solidFill>
              <a:srgbClr val="2EED1F"/>
            </a:solidFill>
          </a:ln>
        </p:spPr>
        <p:txBody>
          <a:bodyPr/>
          <a:lstStyle/>
          <a:p>
            <a:pPr>
              <a:lnSpc>
                <a:spcPts val="4583"/>
              </a:lnSpc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8D30FE-F483-EA2B-1587-97A7641B1892}"/>
              </a:ext>
            </a:extLst>
          </p:cNvPr>
          <p:cNvSpPr/>
          <p:nvPr/>
        </p:nvSpPr>
        <p:spPr>
          <a:xfrm>
            <a:off x="1524000" y="3238500"/>
            <a:ext cx="15392400" cy="3124200"/>
          </a:xfrm>
          <a:prstGeom prst="rect">
            <a:avLst/>
          </a:prstGeom>
          <a:solidFill>
            <a:srgbClr val="66FF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500"/>
              </a:lnSpc>
            </a:pP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ea typeface="Cabin" pitchFamily="34" charset="-122"/>
                <a:cs typeface="NikoshBAN" panose="02000000000000000000" pitchFamily="2" charset="0"/>
              </a:rPr>
              <a:t>ডিজিটাল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ea typeface="Cabin" pitchFamily="34" charset="-122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ea typeface="Cabin" pitchFamily="34" charset="-122"/>
                <a:cs typeface="NikoshBAN" panose="02000000000000000000" pitchFamily="2" charset="0"/>
              </a:rPr>
              <a:t>কনটেন্ট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ea typeface="Cabin" pitchFamily="34" charset="-122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ea typeface="Cabin" pitchFamily="34" charset="-122"/>
                <a:cs typeface="NikoshBAN" panose="02000000000000000000" pitchFamily="2" charset="0"/>
              </a:rPr>
              <a:t>শিক্ষাখাতে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ea typeface="Cabin" pitchFamily="34" charset="-122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ea typeface="Cabin" pitchFamily="34" charset="-122"/>
                <a:cs typeface="NikoshBAN" panose="02000000000000000000" pitchFamily="2" charset="0"/>
              </a:rPr>
              <a:t>একটি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ea typeface="Cabin" pitchFamily="34" charset="-122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ea typeface="Cabin" pitchFamily="34" charset="-122"/>
                <a:cs typeface="NikoshBAN" panose="02000000000000000000" pitchFamily="2" charset="0"/>
              </a:rPr>
              <a:t>গুরুত্বপূর্ণ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ea typeface="Cabin" pitchFamily="34" charset="-122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ea typeface="Cabin" pitchFamily="34" charset="-122"/>
                <a:cs typeface="NikoshBAN" panose="02000000000000000000" pitchFamily="2" charset="0"/>
              </a:rPr>
              <a:t>ভূমিকা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ea typeface="Cabin" pitchFamily="34" charset="-122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ea typeface="Cabin" pitchFamily="34" charset="-122"/>
                <a:cs typeface="NikoshBAN" panose="02000000000000000000" pitchFamily="2" charset="0"/>
              </a:rPr>
              <a:t>রাখে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ea typeface="Cabin" pitchFamily="34" charset="-122"/>
                <a:cs typeface="NikoshBAN" panose="02000000000000000000" pitchFamily="2" charset="0"/>
              </a:rPr>
              <a:t>।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ea typeface="Cabin" pitchFamily="34" charset="-122"/>
                <a:cs typeface="NikoshBAN" panose="02000000000000000000" pitchFamily="2" charset="0"/>
              </a:rPr>
              <a:t>এর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ea typeface="Cabin" pitchFamily="34" charset="-122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ea typeface="Cabin" pitchFamily="34" charset="-122"/>
                <a:cs typeface="NikoshBAN" panose="02000000000000000000" pitchFamily="2" charset="0"/>
              </a:rPr>
              <a:t>সঠিক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ea typeface="Cabin" pitchFamily="34" charset="-122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ea typeface="Cabin" pitchFamily="34" charset="-122"/>
                <a:cs typeface="NikoshBAN" panose="02000000000000000000" pitchFamily="2" charset="0"/>
              </a:rPr>
              <a:t>ব্যবহার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ea typeface="Cabin" pitchFamily="34" charset="-122"/>
              <a:cs typeface="NikoshBAN" panose="02000000000000000000" pitchFamily="2" charset="0"/>
            </a:endParaRPr>
          </a:p>
          <a:p>
            <a:pPr>
              <a:lnSpc>
                <a:spcPts val="2500"/>
              </a:lnSpc>
            </a:pP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ea typeface="Cabin" pitchFamily="34" charset="-122"/>
              <a:cs typeface="NikoshBAN" panose="02000000000000000000" pitchFamily="2" charset="0"/>
            </a:endParaRPr>
          </a:p>
          <a:p>
            <a:pPr>
              <a:lnSpc>
                <a:spcPts val="2500"/>
              </a:lnSpc>
            </a:pP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ea typeface="Cabin" pitchFamily="34" charset="-122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ea typeface="Cabin" pitchFamily="34" charset="-122"/>
                <a:cs typeface="NikoshBAN" panose="02000000000000000000" pitchFamily="2" charset="0"/>
              </a:rPr>
              <a:t>শিক্ষাকে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ea typeface="Cabin" pitchFamily="34" charset="-122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ea typeface="Cabin" pitchFamily="34" charset="-122"/>
                <a:cs typeface="NikoshBAN" panose="02000000000000000000" pitchFamily="2" charset="0"/>
              </a:rPr>
              <a:t>আরও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ea typeface="Cabin" pitchFamily="34" charset="-122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ea typeface="Cabin" pitchFamily="34" charset="-122"/>
                <a:cs typeface="NikoshBAN" panose="02000000000000000000" pitchFamily="2" charset="0"/>
              </a:rPr>
              <a:t>সহজ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ea typeface="Cabin" pitchFamily="34" charset="-122"/>
                <a:cs typeface="NikoshBAN" panose="02000000000000000000" pitchFamily="2" charset="0"/>
              </a:rPr>
              <a:t> ও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ea typeface="Cabin" pitchFamily="34" charset="-122"/>
                <a:cs typeface="NikoshBAN" panose="02000000000000000000" pitchFamily="2" charset="0"/>
              </a:rPr>
              <a:t>কার্যকরী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ea typeface="Cabin" pitchFamily="34" charset="-122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ea typeface="Cabin" pitchFamily="34" charset="-122"/>
                <a:cs typeface="NikoshBAN" panose="02000000000000000000" pitchFamily="2" charset="0"/>
              </a:rPr>
              <a:t>করে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ea typeface="Cabin" pitchFamily="34" charset="-122"/>
                <a:cs typeface="NikoshBAN" panose="02000000000000000000" pitchFamily="2" charset="0"/>
              </a:rPr>
              <a:t>।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ea typeface="Cabin" pitchFamily="34" charset="-122"/>
                <a:cs typeface="NikoshBAN" panose="02000000000000000000" pitchFamily="2" charset="0"/>
              </a:rPr>
              <a:t>ভবিষ্য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ea typeface="Cabin" pitchFamily="34" charset="-122"/>
                <a:cs typeface="NikoshBAN" panose="02000000000000000000" pitchFamily="2" charset="0"/>
              </a:rPr>
              <a:t>ৎ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ea typeface="Cabin" pitchFamily="34" charset="-122"/>
                <a:cs typeface="NikoshBAN" panose="02000000000000000000" pitchFamily="2" charset="0"/>
              </a:rPr>
              <a:t>প্রজন্মকে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ea typeface="Cabin" pitchFamily="34" charset="-122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ea typeface="Cabin" pitchFamily="34" charset="-122"/>
                <a:cs typeface="NikoshBAN" panose="02000000000000000000" pitchFamily="2" charset="0"/>
              </a:rPr>
              <a:t>ডিজিটাল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ea typeface="Cabin" pitchFamily="34" charset="-122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ea typeface="Cabin" pitchFamily="34" charset="-122"/>
                <a:cs typeface="NikoshBAN" panose="02000000000000000000" pitchFamily="2" charset="0"/>
              </a:rPr>
              <a:t>শিক্ষায়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ea typeface="Cabin" pitchFamily="34" charset="-122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ea typeface="Cabin" pitchFamily="34" charset="-122"/>
                <a:cs typeface="NikoshBAN" panose="02000000000000000000" pitchFamily="2" charset="0"/>
              </a:rPr>
              <a:t>আরও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ea typeface="Cabin" pitchFamily="34" charset="-122"/>
                <a:cs typeface="NikoshBAN" panose="02000000000000000000" pitchFamily="2" charset="0"/>
              </a:rPr>
              <a:t> </a:t>
            </a:r>
          </a:p>
          <a:p>
            <a:pPr>
              <a:lnSpc>
                <a:spcPts val="2500"/>
              </a:lnSpc>
            </a:pP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ea typeface="Cabin" pitchFamily="34" charset="-122"/>
              <a:cs typeface="NikoshBAN" panose="02000000000000000000" pitchFamily="2" charset="0"/>
            </a:endParaRPr>
          </a:p>
          <a:p>
            <a:pPr>
              <a:lnSpc>
                <a:spcPts val="2500"/>
              </a:lnSpc>
            </a:pP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ea typeface="Cabin" pitchFamily="34" charset="-122"/>
                <a:cs typeface="NikoshBAN" panose="02000000000000000000" pitchFamily="2" charset="0"/>
              </a:rPr>
              <a:t>বেশি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ea typeface="Cabin" pitchFamily="34" charset="-122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ea typeface="Cabin" pitchFamily="34" charset="-122"/>
                <a:cs typeface="NikoshBAN" panose="02000000000000000000" pitchFamily="2" charset="0"/>
              </a:rPr>
              <a:t>উৎসাহিত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ea typeface="Cabin" pitchFamily="34" charset="-122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ea typeface="Cabin" pitchFamily="34" charset="-122"/>
                <a:cs typeface="NikoshBAN" panose="02000000000000000000" pitchFamily="2" charset="0"/>
              </a:rPr>
              <a:t>করা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ea typeface="Cabin" pitchFamily="34" charset="-122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ea typeface="Cabin" pitchFamily="34" charset="-122"/>
                <a:cs typeface="NikoshBAN" panose="02000000000000000000" pitchFamily="2" charset="0"/>
              </a:rPr>
              <a:t>উচিত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ea typeface="Cabin" pitchFamily="34" charset="-122"/>
                <a:cs typeface="NikoshBAN" panose="02000000000000000000" pitchFamily="2" charset="0"/>
              </a:rPr>
              <a:t>।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897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992AE6-54A6-54AA-66E1-BF3D87B13C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0DBABA4-4DAB-E00A-3589-FA073A3C9F77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139700">
            <a:solidFill>
              <a:srgbClr val="2EED1F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F943744-42CB-B3FF-1D5F-C35FAA9B4B7E}"/>
              </a:ext>
            </a:extLst>
          </p:cNvPr>
          <p:cNvSpPr/>
          <p:nvPr/>
        </p:nvSpPr>
        <p:spPr>
          <a:xfrm>
            <a:off x="2057400" y="4533900"/>
            <a:ext cx="13792200" cy="2971800"/>
          </a:xfrm>
          <a:prstGeom prst="rect">
            <a:avLst/>
          </a:prstGeom>
          <a:solidFill>
            <a:srgbClr val="66FF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1 :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শিক্ষাক্ষেত্রে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কনটেন্ট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পোস্টার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দলগতভাবে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AD035D7-E610-CF5B-0A83-82F011E07828}"/>
              </a:ext>
            </a:extLst>
          </p:cNvPr>
          <p:cNvSpPr/>
          <p:nvPr/>
        </p:nvSpPr>
        <p:spPr>
          <a:xfrm>
            <a:off x="6134100" y="1028700"/>
            <a:ext cx="5638800" cy="1905000"/>
          </a:xfrm>
          <a:prstGeom prst="ellipse">
            <a:avLst/>
          </a:prstGeom>
          <a:solidFill>
            <a:srgbClr val="66FF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bn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কাজ-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029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DD7A42-7867-0F2F-09AD-85850000B7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B4BB194-4EE9-6CF7-047F-C5A0D69536A8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139700">
            <a:solidFill>
              <a:srgbClr val="2EED1F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826A78-E99C-2654-41D7-973650575B75}"/>
              </a:ext>
            </a:extLst>
          </p:cNvPr>
          <p:cNvSpPr/>
          <p:nvPr/>
        </p:nvSpPr>
        <p:spPr>
          <a:xfrm>
            <a:off x="1752600" y="4305300"/>
            <a:ext cx="15240000" cy="3962400"/>
          </a:xfrm>
          <a:prstGeom prst="rect">
            <a:avLst/>
          </a:prstGeom>
          <a:solidFill>
            <a:srgbClr val="66FF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 algn="ctr">
              <a:buFont typeface="Wingdings" panose="05000000000000000000" pitchFamily="2" charset="2"/>
              <a:buChar char="Ø"/>
            </a:pPr>
            <a:r>
              <a:rPr lang="en-US" sz="54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5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কনটেন্ট</a:t>
            </a:r>
            <a:r>
              <a:rPr lang="en-US" sz="5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তৈরির</a:t>
            </a:r>
            <a:r>
              <a:rPr lang="en-US" sz="5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নিয়মাবলী</a:t>
            </a:r>
            <a:r>
              <a:rPr lang="en-US" sz="5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5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5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পোস্টার</a:t>
            </a:r>
            <a:r>
              <a:rPr lang="en-US" sz="5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5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5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841698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139700">
            <a:solidFill>
              <a:srgbClr val="2EED1F"/>
            </a:solidFill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623394" y="1665511"/>
            <a:ext cx="6792707" cy="6693755"/>
            <a:chOff x="0" y="0"/>
            <a:chExt cx="1789026" cy="2709333"/>
          </a:xfrm>
          <a:solidFill>
            <a:schemeClr val="accent4">
              <a:lumMod val="20000"/>
              <a:lumOff val="80000"/>
              <a:alpha val="91000"/>
            </a:schemeClr>
          </a:solidFill>
        </p:grpSpPr>
        <p:sp>
          <p:nvSpPr>
            <p:cNvPr id="4" name="Freeform 4"/>
            <p:cNvSpPr/>
            <p:nvPr/>
          </p:nvSpPr>
          <p:spPr>
            <a:xfrm>
              <a:off x="0" y="0"/>
              <a:ext cx="1789026" cy="2709333"/>
            </a:xfrm>
            <a:custGeom>
              <a:avLst/>
              <a:gdLst/>
              <a:ahLst/>
              <a:cxnLst/>
              <a:rect l="l" t="t" r="r" b="b"/>
              <a:pathLst>
                <a:path w="1789026" h="2709333">
                  <a:moveTo>
                    <a:pt x="0" y="0"/>
                  </a:moveTo>
                  <a:lnTo>
                    <a:pt x="1789026" y="0"/>
                  </a:lnTo>
                  <a:lnTo>
                    <a:pt x="1789026" y="2709333"/>
                  </a:lnTo>
                  <a:lnTo>
                    <a:pt x="0" y="2709333"/>
                  </a:lnTo>
                  <a:close/>
                </a:path>
              </a:pathLst>
            </a:custGeom>
            <a:grpFill/>
            <a:ln w="139700">
              <a:solidFill>
                <a:srgbClr val="2EED1F"/>
              </a:solidFill>
            </a:ln>
          </p:spPr>
          <p:txBody>
            <a:bodyPr/>
            <a:lstStyle/>
            <a:p>
              <a:r>
                <a:rPr lang="en-US" dirty="0"/>
                <a:t> 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1789026" cy="2756958"/>
            </a:xfrm>
            <a:prstGeom prst="rect">
              <a:avLst/>
            </a:prstGeom>
            <a:grpFill/>
            <a:ln w="139700">
              <a:solidFill>
                <a:srgbClr val="2EED1F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5446818" y="8630505"/>
            <a:ext cx="897167" cy="2183545"/>
            <a:chOff x="0" y="0"/>
            <a:chExt cx="236291" cy="57509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36291" cy="575090"/>
            </a:xfrm>
            <a:custGeom>
              <a:avLst/>
              <a:gdLst/>
              <a:ahLst/>
              <a:cxnLst/>
              <a:rect l="l" t="t" r="r" b="b"/>
              <a:pathLst>
                <a:path w="236291" h="575090">
                  <a:moveTo>
                    <a:pt x="118145" y="0"/>
                  </a:moveTo>
                  <a:lnTo>
                    <a:pt x="118145" y="0"/>
                  </a:lnTo>
                  <a:cubicBezTo>
                    <a:pt x="183395" y="0"/>
                    <a:pt x="236291" y="52895"/>
                    <a:pt x="236291" y="118145"/>
                  </a:cubicBezTo>
                  <a:lnTo>
                    <a:pt x="236291" y="456945"/>
                  </a:lnTo>
                  <a:cubicBezTo>
                    <a:pt x="236291" y="488279"/>
                    <a:pt x="223843" y="518330"/>
                    <a:pt x="201687" y="540486"/>
                  </a:cubicBezTo>
                  <a:cubicBezTo>
                    <a:pt x="179530" y="562643"/>
                    <a:pt x="149480" y="575090"/>
                    <a:pt x="118145" y="575090"/>
                  </a:cubicBezTo>
                  <a:lnTo>
                    <a:pt x="118145" y="575090"/>
                  </a:lnTo>
                  <a:cubicBezTo>
                    <a:pt x="86811" y="575090"/>
                    <a:pt x="56761" y="562643"/>
                    <a:pt x="34604" y="540486"/>
                  </a:cubicBezTo>
                  <a:cubicBezTo>
                    <a:pt x="12447" y="518330"/>
                    <a:pt x="0" y="488279"/>
                    <a:pt x="0" y="456945"/>
                  </a:cubicBezTo>
                  <a:lnTo>
                    <a:pt x="0" y="118145"/>
                  </a:lnTo>
                  <a:cubicBezTo>
                    <a:pt x="0" y="86811"/>
                    <a:pt x="12447" y="56761"/>
                    <a:pt x="34604" y="34604"/>
                  </a:cubicBezTo>
                  <a:cubicBezTo>
                    <a:pt x="56761" y="12447"/>
                    <a:pt x="86811" y="0"/>
                    <a:pt x="118145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236291" cy="6227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990600" y="3375930"/>
            <a:ext cx="6057900" cy="9425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591"/>
              </a:lnSpc>
            </a:pPr>
            <a:r>
              <a:rPr lang="en-US" sz="8000" dirty="0" err="1">
                <a:latin typeface="NikoshBAN" panose="02000000000000000000" pitchFamily="2" charset="0"/>
                <a:ea typeface="League Spartan"/>
                <a:cs typeface="NikoshBAN" panose="02000000000000000000" pitchFamily="2" charset="0"/>
                <a:sym typeface="League Spartan"/>
              </a:rPr>
              <a:t>শিক্ষক</a:t>
            </a:r>
            <a:r>
              <a:rPr lang="en-US" sz="8000" dirty="0">
                <a:latin typeface="NikoshBAN" panose="02000000000000000000" pitchFamily="2" charset="0"/>
                <a:ea typeface="League Spartan"/>
                <a:cs typeface="NikoshBAN" panose="02000000000000000000" pitchFamily="2" charset="0"/>
                <a:sym typeface="League Spartan"/>
              </a:rPr>
              <a:t> </a:t>
            </a:r>
            <a:r>
              <a:rPr lang="en-US" sz="8000" dirty="0" err="1">
                <a:latin typeface="NikoshBAN" panose="02000000000000000000" pitchFamily="2" charset="0"/>
                <a:ea typeface="League Spartan"/>
                <a:cs typeface="NikoshBAN" panose="02000000000000000000" pitchFamily="2" charset="0"/>
                <a:sym typeface="League Spartan"/>
              </a:rPr>
              <a:t>পরিচিতি</a:t>
            </a:r>
            <a:endParaRPr lang="en-US" sz="8000" dirty="0">
              <a:latin typeface="NikoshBAN" panose="02000000000000000000" pitchFamily="2" charset="0"/>
              <a:ea typeface="League Spartan"/>
              <a:cs typeface="NikoshBAN" panose="02000000000000000000" pitchFamily="2" charset="0"/>
              <a:sym typeface="League Spartan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623394" y="4796290"/>
            <a:ext cx="6230768" cy="19967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76"/>
              </a:lnSpc>
              <a:spcBef>
                <a:spcPct val="0"/>
              </a:spcBef>
            </a:pPr>
            <a:r>
              <a:rPr lang="en-US" sz="4400" dirty="0" err="1">
                <a:latin typeface="NikoshBAN" panose="02000000000000000000" pitchFamily="2" charset="0"/>
                <a:ea typeface="Poppins"/>
                <a:cs typeface="NikoshBAN" panose="02000000000000000000" pitchFamily="2" charset="0"/>
                <a:sym typeface="Poppins"/>
              </a:rPr>
              <a:t>তানিয়া</a:t>
            </a:r>
            <a:r>
              <a:rPr lang="en-US" sz="4400" dirty="0">
                <a:latin typeface="NikoshBAN" panose="02000000000000000000" pitchFamily="2" charset="0"/>
                <a:ea typeface="Poppins"/>
                <a:cs typeface="NikoshBAN" panose="02000000000000000000" pitchFamily="2" charset="0"/>
                <a:sym typeface="Poppins"/>
              </a:rPr>
              <a:t> </a:t>
            </a:r>
            <a:r>
              <a:rPr lang="en-US" sz="4400" dirty="0" err="1">
                <a:latin typeface="NikoshBAN" panose="02000000000000000000" pitchFamily="2" charset="0"/>
                <a:ea typeface="Poppins"/>
                <a:cs typeface="NikoshBAN" panose="02000000000000000000" pitchFamily="2" charset="0"/>
                <a:sym typeface="Poppins"/>
              </a:rPr>
              <a:t>আক্তার</a:t>
            </a:r>
            <a:r>
              <a:rPr lang="en-US" sz="4400" dirty="0">
                <a:latin typeface="NikoshBAN" panose="02000000000000000000" pitchFamily="2" charset="0"/>
                <a:ea typeface="Poppins"/>
                <a:cs typeface="NikoshBAN" panose="02000000000000000000" pitchFamily="2" charset="0"/>
                <a:sym typeface="Poppins"/>
              </a:rPr>
              <a:t> </a:t>
            </a:r>
          </a:p>
          <a:p>
            <a:pPr algn="ctr">
              <a:lnSpc>
                <a:spcPts val="2976"/>
              </a:lnSpc>
              <a:spcBef>
                <a:spcPct val="0"/>
              </a:spcBef>
            </a:pPr>
            <a:r>
              <a:rPr lang="en-US" sz="4400" dirty="0" err="1">
                <a:latin typeface="NikoshBAN" panose="02000000000000000000" pitchFamily="2" charset="0"/>
                <a:ea typeface="Poppins"/>
                <a:cs typeface="NikoshBAN" panose="02000000000000000000" pitchFamily="2" charset="0"/>
                <a:sym typeface="Poppins"/>
              </a:rPr>
              <a:t>সহকারী</a:t>
            </a:r>
            <a:r>
              <a:rPr lang="en-US" sz="4400" dirty="0">
                <a:latin typeface="NikoshBAN" panose="02000000000000000000" pitchFamily="2" charset="0"/>
                <a:ea typeface="Poppins"/>
                <a:cs typeface="NikoshBAN" panose="02000000000000000000" pitchFamily="2" charset="0"/>
                <a:sym typeface="Poppins"/>
              </a:rPr>
              <a:t> </a:t>
            </a:r>
            <a:r>
              <a:rPr lang="en-US" sz="4400" dirty="0" err="1">
                <a:latin typeface="NikoshBAN" panose="02000000000000000000" pitchFamily="2" charset="0"/>
                <a:ea typeface="Poppins"/>
                <a:cs typeface="NikoshBAN" panose="02000000000000000000" pitchFamily="2" charset="0"/>
                <a:sym typeface="Poppins"/>
              </a:rPr>
              <a:t>শিক্ষক</a:t>
            </a:r>
            <a:r>
              <a:rPr lang="en-US" sz="4400" dirty="0">
                <a:latin typeface="NikoshBAN" panose="02000000000000000000" pitchFamily="2" charset="0"/>
                <a:ea typeface="Poppins"/>
                <a:cs typeface="NikoshBAN" panose="02000000000000000000" pitchFamily="2" charset="0"/>
                <a:sym typeface="Poppins"/>
              </a:rPr>
              <a:t>(</a:t>
            </a:r>
            <a:r>
              <a:rPr lang="en-US" sz="4400" dirty="0" err="1">
                <a:latin typeface="NikoshBAN" panose="02000000000000000000" pitchFamily="2" charset="0"/>
                <a:ea typeface="Poppins"/>
                <a:cs typeface="NikoshBAN" panose="02000000000000000000" pitchFamily="2" charset="0"/>
                <a:sym typeface="Poppins"/>
              </a:rPr>
              <a:t>আইসিটি</a:t>
            </a:r>
            <a:r>
              <a:rPr lang="en-US" sz="4400" dirty="0">
                <a:latin typeface="NikoshBAN" panose="02000000000000000000" pitchFamily="2" charset="0"/>
                <a:ea typeface="Poppins"/>
                <a:cs typeface="NikoshBAN" panose="02000000000000000000" pitchFamily="2" charset="0"/>
                <a:sym typeface="Poppins"/>
              </a:rPr>
              <a:t>) </a:t>
            </a:r>
          </a:p>
          <a:p>
            <a:pPr algn="ctr">
              <a:lnSpc>
                <a:spcPts val="2976"/>
              </a:lnSpc>
              <a:spcBef>
                <a:spcPct val="0"/>
              </a:spcBef>
            </a:pPr>
            <a:r>
              <a:rPr lang="en-US" sz="4400" dirty="0" err="1">
                <a:latin typeface="NikoshBAN" panose="02000000000000000000" pitchFamily="2" charset="0"/>
                <a:ea typeface="Poppins"/>
                <a:cs typeface="NikoshBAN" panose="02000000000000000000" pitchFamily="2" charset="0"/>
                <a:sym typeface="Poppins"/>
              </a:rPr>
              <a:t>দাসেরকান্দি</a:t>
            </a:r>
            <a:r>
              <a:rPr lang="en-US" sz="4400" dirty="0">
                <a:latin typeface="NikoshBAN" panose="02000000000000000000" pitchFamily="2" charset="0"/>
                <a:ea typeface="Poppins"/>
                <a:cs typeface="NikoshBAN" panose="02000000000000000000" pitchFamily="2" charset="0"/>
                <a:sym typeface="Poppins"/>
              </a:rPr>
              <a:t> </a:t>
            </a:r>
            <a:r>
              <a:rPr lang="en-US" sz="4400" dirty="0" err="1">
                <a:latin typeface="NikoshBAN" panose="02000000000000000000" pitchFamily="2" charset="0"/>
                <a:ea typeface="Poppins"/>
                <a:cs typeface="NikoshBAN" panose="02000000000000000000" pitchFamily="2" charset="0"/>
                <a:sym typeface="Poppins"/>
              </a:rPr>
              <a:t>দারুসসুন্নাহ</a:t>
            </a:r>
            <a:r>
              <a:rPr lang="en-US" sz="4400" dirty="0">
                <a:latin typeface="NikoshBAN" panose="02000000000000000000" pitchFamily="2" charset="0"/>
                <a:ea typeface="Poppins"/>
                <a:cs typeface="NikoshBAN" panose="02000000000000000000" pitchFamily="2" charset="0"/>
                <a:sym typeface="Poppins"/>
              </a:rPr>
              <a:t> </a:t>
            </a:r>
            <a:r>
              <a:rPr lang="en-US" sz="4400" dirty="0" err="1">
                <a:latin typeface="NikoshBAN" panose="02000000000000000000" pitchFamily="2" charset="0"/>
                <a:ea typeface="Poppins"/>
                <a:cs typeface="NikoshBAN" panose="02000000000000000000" pitchFamily="2" charset="0"/>
                <a:sym typeface="Poppins"/>
              </a:rPr>
              <a:t>আলিম</a:t>
            </a:r>
            <a:r>
              <a:rPr lang="en-US" sz="4400" dirty="0">
                <a:latin typeface="NikoshBAN" panose="02000000000000000000" pitchFamily="2" charset="0"/>
                <a:ea typeface="Poppins"/>
                <a:cs typeface="NikoshBAN" panose="02000000000000000000" pitchFamily="2" charset="0"/>
                <a:sym typeface="Poppins"/>
              </a:rPr>
              <a:t> </a:t>
            </a:r>
            <a:r>
              <a:rPr lang="en-US" sz="4400" dirty="0" err="1">
                <a:latin typeface="NikoshBAN" panose="02000000000000000000" pitchFamily="2" charset="0"/>
                <a:ea typeface="Poppins"/>
                <a:cs typeface="NikoshBAN" panose="02000000000000000000" pitchFamily="2" charset="0"/>
                <a:sym typeface="Poppins"/>
              </a:rPr>
              <a:t>মাদ্রাসা</a:t>
            </a:r>
            <a:r>
              <a:rPr lang="en-US" sz="4400" dirty="0">
                <a:latin typeface="NikoshBAN" panose="02000000000000000000" pitchFamily="2" charset="0"/>
                <a:ea typeface="Poppins"/>
                <a:cs typeface="NikoshBAN" panose="02000000000000000000" pitchFamily="2" charset="0"/>
                <a:sym typeface="Poppins"/>
              </a:rPr>
              <a:t>,</a:t>
            </a:r>
          </a:p>
          <a:p>
            <a:pPr algn="ctr">
              <a:lnSpc>
                <a:spcPts val="2976"/>
              </a:lnSpc>
              <a:spcBef>
                <a:spcPct val="0"/>
              </a:spcBef>
            </a:pPr>
            <a:r>
              <a:rPr lang="en-US" sz="4400" dirty="0" err="1">
                <a:latin typeface="NikoshBAN" panose="02000000000000000000" pitchFamily="2" charset="0"/>
                <a:ea typeface="Poppins"/>
                <a:cs typeface="NikoshBAN" panose="02000000000000000000" pitchFamily="2" charset="0"/>
                <a:sym typeface="Poppins"/>
              </a:rPr>
              <a:t>খিলগাঁও</a:t>
            </a:r>
            <a:r>
              <a:rPr lang="en-US" sz="4400" dirty="0">
                <a:latin typeface="NikoshBAN" panose="02000000000000000000" pitchFamily="2" charset="0"/>
                <a:ea typeface="Poppins"/>
                <a:cs typeface="NikoshBAN" panose="02000000000000000000" pitchFamily="2" charset="0"/>
                <a:sym typeface="Poppins"/>
              </a:rPr>
              <a:t>, </a:t>
            </a:r>
            <a:r>
              <a:rPr lang="en-US" sz="4400" dirty="0" err="1">
                <a:latin typeface="NikoshBAN" panose="02000000000000000000" pitchFamily="2" charset="0"/>
                <a:ea typeface="Poppins"/>
                <a:cs typeface="NikoshBAN" panose="02000000000000000000" pitchFamily="2" charset="0"/>
                <a:sym typeface="Poppins"/>
              </a:rPr>
              <a:t>ঢাকা</a:t>
            </a:r>
            <a:r>
              <a:rPr lang="en-US" sz="4400" dirty="0">
                <a:latin typeface="NikoshBAN" panose="02000000000000000000" pitchFamily="2" charset="0"/>
                <a:ea typeface="Poppins"/>
                <a:cs typeface="NikoshBAN" panose="02000000000000000000" pitchFamily="2" charset="0"/>
                <a:sym typeface="Poppins"/>
              </a:rPr>
              <a:t>।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71D14D6-4A33-484F-FD4E-DB0F1AF562A3}"/>
              </a:ext>
            </a:extLst>
          </p:cNvPr>
          <p:cNvSpPr/>
          <p:nvPr/>
        </p:nvSpPr>
        <p:spPr>
          <a:xfrm>
            <a:off x="10959006" y="1369848"/>
            <a:ext cx="6705600" cy="66937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39700">
            <a:solidFill>
              <a:srgbClr val="66FF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u="sng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8000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u="sng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8000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5400" u="sng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5400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u="sng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en-US" sz="5400" u="sng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u="sng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বিষয়ঃআইসিটি</a:t>
            </a:r>
            <a:endParaRPr lang="en-US" sz="5400" u="sng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u="sng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অধ্যায়ঃদশম</a:t>
            </a:r>
            <a:r>
              <a:rPr lang="en-US" sz="5400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u="sng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4FD8A23-5E02-8994-1F4F-AF8216AEF8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307" y="444500"/>
            <a:ext cx="2808098" cy="939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8624B4-7683-6CD4-6F2B-4DEFE4827C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456A058C-D3E3-CBB5-5FED-843D3D75E928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139700">
            <a:solidFill>
              <a:srgbClr val="2EED1F"/>
            </a:solidFill>
          </a:ln>
        </p:spPr>
        <p:txBody>
          <a:bodyPr/>
          <a:lstStyle/>
          <a:p>
            <a:endParaRPr lang="en-US"/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16FC84D1-5A81-3684-4AB6-7C6163E222CB}"/>
              </a:ext>
            </a:extLst>
          </p:cNvPr>
          <p:cNvGrpSpPr/>
          <p:nvPr/>
        </p:nvGrpSpPr>
        <p:grpSpPr>
          <a:xfrm>
            <a:off x="5446818" y="8630505"/>
            <a:ext cx="897167" cy="2183545"/>
            <a:chOff x="0" y="0"/>
            <a:chExt cx="236291" cy="57509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34357C82-CB95-DAB1-9CF0-91016319B345}"/>
                </a:ext>
              </a:extLst>
            </p:cNvPr>
            <p:cNvSpPr/>
            <p:nvPr/>
          </p:nvSpPr>
          <p:spPr>
            <a:xfrm>
              <a:off x="0" y="0"/>
              <a:ext cx="236291" cy="575090"/>
            </a:xfrm>
            <a:custGeom>
              <a:avLst/>
              <a:gdLst/>
              <a:ahLst/>
              <a:cxnLst/>
              <a:rect l="l" t="t" r="r" b="b"/>
              <a:pathLst>
                <a:path w="236291" h="575090">
                  <a:moveTo>
                    <a:pt x="118145" y="0"/>
                  </a:moveTo>
                  <a:lnTo>
                    <a:pt x="118145" y="0"/>
                  </a:lnTo>
                  <a:cubicBezTo>
                    <a:pt x="183395" y="0"/>
                    <a:pt x="236291" y="52895"/>
                    <a:pt x="236291" y="118145"/>
                  </a:cubicBezTo>
                  <a:lnTo>
                    <a:pt x="236291" y="456945"/>
                  </a:lnTo>
                  <a:cubicBezTo>
                    <a:pt x="236291" y="488279"/>
                    <a:pt x="223843" y="518330"/>
                    <a:pt x="201687" y="540486"/>
                  </a:cubicBezTo>
                  <a:cubicBezTo>
                    <a:pt x="179530" y="562643"/>
                    <a:pt x="149480" y="575090"/>
                    <a:pt x="118145" y="575090"/>
                  </a:cubicBezTo>
                  <a:lnTo>
                    <a:pt x="118145" y="575090"/>
                  </a:lnTo>
                  <a:cubicBezTo>
                    <a:pt x="86811" y="575090"/>
                    <a:pt x="56761" y="562643"/>
                    <a:pt x="34604" y="540486"/>
                  </a:cubicBezTo>
                  <a:cubicBezTo>
                    <a:pt x="12447" y="518330"/>
                    <a:pt x="0" y="488279"/>
                    <a:pt x="0" y="456945"/>
                  </a:cubicBezTo>
                  <a:lnTo>
                    <a:pt x="0" y="118145"/>
                  </a:lnTo>
                  <a:cubicBezTo>
                    <a:pt x="0" y="86811"/>
                    <a:pt x="12447" y="56761"/>
                    <a:pt x="34604" y="34604"/>
                  </a:cubicBezTo>
                  <a:cubicBezTo>
                    <a:pt x="56761" y="12447"/>
                    <a:pt x="86811" y="0"/>
                    <a:pt x="118145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747CDBE4-0489-B21D-7E80-E6F07DB79D4E}"/>
                </a:ext>
              </a:extLst>
            </p:cNvPr>
            <p:cNvSpPr txBox="1"/>
            <p:nvPr/>
          </p:nvSpPr>
          <p:spPr>
            <a:xfrm>
              <a:off x="0" y="-47625"/>
              <a:ext cx="236291" cy="6227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7A476617-1777-2230-806D-435782F7E1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200" y="316328"/>
            <a:ext cx="2884693" cy="96543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B839F41-A51C-5A4F-CBC6-6EE2536793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51390"/>
            <a:ext cx="8828199" cy="662114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6CC1102-11ED-A5B7-985E-6C564317B51A}"/>
              </a:ext>
            </a:extLst>
          </p:cNvPr>
          <p:cNvSpPr txBox="1"/>
          <p:nvPr/>
        </p:nvSpPr>
        <p:spPr>
          <a:xfrm>
            <a:off x="5715000" y="262792"/>
            <a:ext cx="1120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549836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80269B-1A60-6102-2626-C4164B6AE0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F9E93067-40F3-D50F-1FEA-7824E8968107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139700">
            <a:solidFill>
              <a:srgbClr val="2EED1F"/>
            </a:solidFill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DE564296-C743-7441-F4F2-B93DB590EE07}"/>
              </a:ext>
            </a:extLst>
          </p:cNvPr>
          <p:cNvGrpSpPr/>
          <p:nvPr/>
        </p:nvGrpSpPr>
        <p:grpSpPr>
          <a:xfrm>
            <a:off x="-259243" y="4200234"/>
            <a:ext cx="18802350" cy="2187426"/>
            <a:chOff x="0" y="-47625"/>
            <a:chExt cx="4952059" cy="576112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64104D1D-DE2F-3FF1-23FA-C58DB6B34569}"/>
                </a:ext>
              </a:extLst>
            </p:cNvPr>
            <p:cNvSpPr/>
            <p:nvPr/>
          </p:nvSpPr>
          <p:spPr>
            <a:xfrm>
              <a:off x="0" y="0"/>
              <a:ext cx="4952059" cy="528487"/>
            </a:xfrm>
            <a:custGeom>
              <a:avLst/>
              <a:gdLst/>
              <a:ahLst/>
              <a:cxnLst/>
              <a:rect l="l" t="t" r="r" b="b"/>
              <a:pathLst>
                <a:path w="4952059" h="528487">
                  <a:moveTo>
                    <a:pt x="20999" y="0"/>
                  </a:moveTo>
                  <a:lnTo>
                    <a:pt x="4931060" y="0"/>
                  </a:lnTo>
                  <a:cubicBezTo>
                    <a:pt x="4936629" y="0"/>
                    <a:pt x="4941970" y="2212"/>
                    <a:pt x="4945909" y="6151"/>
                  </a:cubicBezTo>
                  <a:cubicBezTo>
                    <a:pt x="4949847" y="10089"/>
                    <a:pt x="4952059" y="15430"/>
                    <a:pt x="4952059" y="20999"/>
                  </a:cubicBezTo>
                  <a:lnTo>
                    <a:pt x="4952059" y="507488"/>
                  </a:lnTo>
                  <a:cubicBezTo>
                    <a:pt x="4952059" y="519086"/>
                    <a:pt x="4942658" y="528487"/>
                    <a:pt x="4931060" y="528487"/>
                  </a:cubicBezTo>
                  <a:lnTo>
                    <a:pt x="20999" y="528487"/>
                  </a:lnTo>
                  <a:cubicBezTo>
                    <a:pt x="15430" y="528487"/>
                    <a:pt x="10089" y="526275"/>
                    <a:pt x="6151" y="522337"/>
                  </a:cubicBezTo>
                  <a:cubicBezTo>
                    <a:pt x="2212" y="518399"/>
                    <a:pt x="0" y="513057"/>
                    <a:pt x="0" y="507488"/>
                  </a:cubicBezTo>
                  <a:lnTo>
                    <a:pt x="0" y="20999"/>
                  </a:lnTo>
                  <a:cubicBezTo>
                    <a:pt x="0" y="15430"/>
                    <a:pt x="2212" y="10089"/>
                    <a:pt x="6151" y="6151"/>
                  </a:cubicBezTo>
                  <a:cubicBezTo>
                    <a:pt x="10089" y="2212"/>
                    <a:pt x="15430" y="0"/>
                    <a:pt x="20999" y="0"/>
                  </a:cubicBezTo>
                  <a:close/>
                </a:path>
              </a:pathLst>
            </a:custGeom>
            <a:solidFill>
              <a:srgbClr val="004AAD"/>
            </a:solidFill>
          </p:spPr>
          <p:txBody>
            <a:bodyPr/>
            <a:lstStyle/>
            <a:p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5BBFE3A8-DDAD-F972-6DFE-88AB3BDA3288}"/>
                </a:ext>
              </a:extLst>
            </p:cNvPr>
            <p:cNvSpPr txBox="1"/>
            <p:nvPr/>
          </p:nvSpPr>
          <p:spPr>
            <a:xfrm>
              <a:off x="0" y="-47625"/>
              <a:ext cx="4952059" cy="5761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8" name="Picture 7" descr="http://www.myrlandmarketing.com/wp-content/uploads/2012/03/Megaphone-coming-out-of-a-laptop.jpg">
            <a:extLst>
              <a:ext uri="{FF2B5EF4-FFF2-40B4-BE49-F238E27FC236}">
                <a16:creationId xmlns:a16="http://schemas.microsoft.com/office/drawing/2014/main" id="{19A7710F-2179-C001-3B68-E494D3865B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3" t="4132" r="5532"/>
          <a:stretch/>
        </p:blipFill>
        <p:spPr bwMode="auto">
          <a:xfrm>
            <a:off x="14598570" y="300894"/>
            <a:ext cx="2886428" cy="363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09E6643-3C10-C688-D139-55A571B7C550}"/>
              </a:ext>
            </a:extLst>
          </p:cNvPr>
          <p:cNvSpPr txBox="1"/>
          <p:nvPr/>
        </p:nvSpPr>
        <p:spPr>
          <a:xfrm>
            <a:off x="5334000" y="4525612"/>
            <a:ext cx="9646920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500" b="1" dirty="0" err="1">
                <a:ln w="22225">
                  <a:solidFill>
                    <a:schemeClr val="accent2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11500" b="1" dirty="0">
                <a:ln w="22225">
                  <a:solidFill>
                    <a:schemeClr val="accent2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>
                <a:ln w="22225">
                  <a:solidFill>
                    <a:schemeClr val="accent2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কনটেন্ট</a:t>
            </a:r>
            <a:r>
              <a:rPr lang="en-US" sz="11500" b="1" dirty="0">
                <a:ln w="22225">
                  <a:solidFill>
                    <a:schemeClr val="accent2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1500" dirty="0"/>
          </a:p>
        </p:txBody>
      </p:sp>
    </p:spTree>
    <p:extLst>
      <p:ext uri="{BB962C8B-B14F-4D97-AF65-F5344CB8AC3E}">
        <p14:creationId xmlns:p14="http://schemas.microsoft.com/office/powerpoint/2010/main" val="3535845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BA9B48-5FBE-54F0-AB5C-C0F508E201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6C8F11A-DE15-F3A1-97A0-0D69A90461B2}"/>
              </a:ext>
            </a:extLst>
          </p:cNvPr>
          <p:cNvSpPr/>
          <p:nvPr/>
        </p:nvSpPr>
        <p:spPr>
          <a:xfrm>
            <a:off x="0" y="11430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139700">
            <a:solidFill>
              <a:srgbClr val="2EED1F"/>
            </a:solidFill>
          </a:ln>
        </p:spPr>
        <p:txBody>
          <a:bodyPr/>
          <a:lstStyle/>
          <a:p>
            <a:pPr marL="3943350" lvl="8" indent="-285750" algn="just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http://www.myrlandmarketing.com/wp-content/uploads/2012/03/Megaphone-coming-out-of-a-laptop.jpg">
            <a:extLst>
              <a:ext uri="{FF2B5EF4-FFF2-40B4-BE49-F238E27FC236}">
                <a16:creationId xmlns:a16="http://schemas.microsoft.com/office/drawing/2014/main" id="{CC24A110-2184-866B-BF24-642CE111A3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3" t="4132" r="5532"/>
          <a:stretch/>
        </p:blipFill>
        <p:spPr bwMode="auto">
          <a:xfrm>
            <a:off x="14598570" y="300894"/>
            <a:ext cx="2886428" cy="363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AC931A4-62D4-AE44-C64C-FF5079AF64D6}"/>
              </a:ext>
            </a:extLst>
          </p:cNvPr>
          <p:cNvSpPr/>
          <p:nvPr/>
        </p:nvSpPr>
        <p:spPr>
          <a:xfrm>
            <a:off x="3505200" y="1333500"/>
            <a:ext cx="5894331" cy="128502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3C4216-6DC5-E08D-5F10-C09A5F1D3C91}"/>
              </a:ext>
            </a:extLst>
          </p:cNvPr>
          <p:cNvSpPr txBox="1"/>
          <p:nvPr/>
        </p:nvSpPr>
        <p:spPr>
          <a:xfrm>
            <a:off x="3505200" y="4533900"/>
            <a:ext cx="147828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কনটেন্ট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পারবে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IN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কনটেন্ট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র্ণনা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পারবে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IN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কনটেন্ট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নিয়মাবলী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65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3217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139700">
            <a:gradFill>
              <a:gsLst>
                <a:gs pos="0">
                  <a:srgbClr val="2EED1F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1908043" y="0"/>
            <a:ext cx="6379957" cy="10287000"/>
            <a:chOff x="0" y="0"/>
            <a:chExt cx="1680318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680318" cy="2709333"/>
            </a:xfrm>
            <a:custGeom>
              <a:avLst/>
              <a:gdLst/>
              <a:ahLst/>
              <a:cxnLst/>
              <a:rect l="l" t="t" r="r" b="b"/>
              <a:pathLst>
                <a:path w="1680318" h="2709333">
                  <a:moveTo>
                    <a:pt x="0" y="0"/>
                  </a:moveTo>
                  <a:lnTo>
                    <a:pt x="1680318" y="0"/>
                  </a:lnTo>
                  <a:lnTo>
                    <a:pt x="168031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4AA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1680318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547173" y="1934951"/>
            <a:ext cx="1868266" cy="1868266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5E5E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0640583" y="4050909"/>
            <a:ext cx="1868266" cy="1868266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5E5E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0622296" y="6187344"/>
            <a:ext cx="1868266" cy="1868266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5E5E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-970541" y="2006345"/>
            <a:ext cx="1601933" cy="6466659"/>
            <a:chOff x="0" y="0"/>
            <a:chExt cx="421908" cy="1703153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421908" cy="1703153"/>
            </a:xfrm>
            <a:custGeom>
              <a:avLst/>
              <a:gdLst/>
              <a:ahLst/>
              <a:cxnLst/>
              <a:rect l="l" t="t" r="r" b="b"/>
              <a:pathLst>
                <a:path w="421908" h="1703153">
                  <a:moveTo>
                    <a:pt x="210954" y="0"/>
                  </a:moveTo>
                  <a:lnTo>
                    <a:pt x="210954" y="0"/>
                  </a:lnTo>
                  <a:cubicBezTo>
                    <a:pt x="266903" y="0"/>
                    <a:pt x="320560" y="22225"/>
                    <a:pt x="360121" y="61787"/>
                  </a:cubicBezTo>
                  <a:cubicBezTo>
                    <a:pt x="399683" y="101349"/>
                    <a:pt x="421908" y="155006"/>
                    <a:pt x="421908" y="210954"/>
                  </a:cubicBezTo>
                  <a:lnTo>
                    <a:pt x="421908" y="1492199"/>
                  </a:lnTo>
                  <a:cubicBezTo>
                    <a:pt x="421908" y="1548147"/>
                    <a:pt x="399683" y="1601804"/>
                    <a:pt x="360121" y="1641366"/>
                  </a:cubicBezTo>
                  <a:cubicBezTo>
                    <a:pt x="320560" y="1680928"/>
                    <a:pt x="266903" y="1703153"/>
                    <a:pt x="210954" y="1703153"/>
                  </a:cubicBezTo>
                  <a:lnTo>
                    <a:pt x="210954" y="1703153"/>
                  </a:lnTo>
                  <a:cubicBezTo>
                    <a:pt x="155006" y="1703153"/>
                    <a:pt x="101349" y="1680928"/>
                    <a:pt x="61787" y="1641366"/>
                  </a:cubicBezTo>
                  <a:cubicBezTo>
                    <a:pt x="22225" y="1601804"/>
                    <a:pt x="0" y="1548147"/>
                    <a:pt x="0" y="1492199"/>
                  </a:cubicBezTo>
                  <a:lnTo>
                    <a:pt x="0" y="210954"/>
                  </a:lnTo>
                  <a:cubicBezTo>
                    <a:pt x="0" y="155006"/>
                    <a:pt x="22225" y="101349"/>
                    <a:pt x="61787" y="61787"/>
                  </a:cubicBezTo>
                  <a:cubicBezTo>
                    <a:pt x="101349" y="22225"/>
                    <a:pt x="155006" y="0"/>
                    <a:pt x="210954" y="0"/>
                  </a:cubicBezTo>
                  <a:close/>
                </a:path>
              </a:pathLst>
            </a:custGeom>
            <a:solidFill>
              <a:srgbClr val="004AA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47625"/>
              <a:ext cx="421908" cy="17507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10755298" y="4495485"/>
            <a:ext cx="1638836" cy="1360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02"/>
              </a:lnSpc>
            </a:pPr>
            <a:endParaRPr lang="en-US" sz="7859" b="1" dirty="0">
              <a:solidFill>
                <a:srgbClr val="000000"/>
              </a:solidFill>
              <a:latin typeface="NikoshBAN" panose="02000000000000000000" pitchFamily="2" charset="0"/>
              <a:ea typeface="League Spartan"/>
              <a:cs typeface="NikoshBAN" panose="02000000000000000000" pitchFamily="2" charset="0"/>
              <a:sym typeface="League Spartan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10772663" y="6672355"/>
            <a:ext cx="1638836" cy="1360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02"/>
              </a:lnSpc>
            </a:pPr>
            <a:r>
              <a:rPr lang="en-US" sz="7859" dirty="0">
                <a:solidFill>
                  <a:srgbClr val="000000"/>
                </a:solidFill>
                <a:latin typeface="NikoshBAN" panose="02000000000000000000" pitchFamily="2" charset="0"/>
                <a:ea typeface="League Spartan"/>
                <a:cs typeface="NikoshBAN" panose="02000000000000000000" pitchFamily="2" charset="0"/>
                <a:sym typeface="League Spartan"/>
              </a:rPr>
              <a:t>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B6529D9-4783-F80B-0C9D-3F95E8AFC08C}"/>
              </a:ext>
            </a:extLst>
          </p:cNvPr>
          <p:cNvSpPr txBox="1"/>
          <p:nvPr/>
        </p:nvSpPr>
        <p:spPr>
          <a:xfrm>
            <a:off x="12877800" y="771171"/>
            <a:ext cx="5181600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u="none" strike="noStrike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4000" b="1" u="none" strike="noStrike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none" strike="noStrike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কনটেন্ট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যেকোনো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উপাত্ত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মিডিয়া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ইলেকট্রনিক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ডিভাইসের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সংরক্ষিত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প্রকাশিত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আদান-প্রদান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কথায়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কনটেন্ট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FBD8D03A-BFD9-8EDD-0F38-929C283B28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5242" y="8330446"/>
            <a:ext cx="1865538" cy="1871634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E5A376DF-1CB2-3868-BFDF-0D9990FE5318}"/>
              </a:ext>
            </a:extLst>
          </p:cNvPr>
          <p:cNvSpPr txBox="1"/>
          <p:nvPr/>
        </p:nvSpPr>
        <p:spPr>
          <a:xfrm>
            <a:off x="11300399" y="2238436"/>
            <a:ext cx="96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400" dirty="0"/>
              <a:t>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AB11318-AFF7-D450-CDF7-A863FA0B164E}"/>
              </a:ext>
            </a:extLst>
          </p:cNvPr>
          <p:cNvSpPr txBox="1"/>
          <p:nvPr/>
        </p:nvSpPr>
        <p:spPr>
          <a:xfrm>
            <a:off x="11300399" y="4571449"/>
            <a:ext cx="960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896AD4C-40A1-4384-2218-11C84A5AC9DB}"/>
              </a:ext>
            </a:extLst>
          </p:cNvPr>
          <p:cNvSpPr txBox="1"/>
          <p:nvPr/>
        </p:nvSpPr>
        <p:spPr>
          <a:xfrm>
            <a:off x="11125200" y="9148983"/>
            <a:ext cx="960400" cy="936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 ৪</a:t>
            </a:r>
          </a:p>
        </p:txBody>
      </p:sp>
      <p:sp>
        <p:nvSpPr>
          <p:cNvPr id="41" name="Text 0">
            <a:extLst>
              <a:ext uri="{FF2B5EF4-FFF2-40B4-BE49-F238E27FC236}">
                <a16:creationId xmlns:a16="http://schemas.microsoft.com/office/drawing/2014/main" id="{93C6E027-1845-C152-97CD-A4D15E888E2B}"/>
              </a:ext>
            </a:extLst>
          </p:cNvPr>
          <p:cNvSpPr/>
          <p:nvPr/>
        </p:nvSpPr>
        <p:spPr>
          <a:xfrm>
            <a:off x="698104" y="786210"/>
            <a:ext cx="5697438" cy="5866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583"/>
              </a:lnSpc>
            </a:pPr>
            <a:r>
              <a:rPr lang="en-US" sz="8000" dirty="0" err="1">
                <a:latin typeface="NikoshBAN" panose="02000000000000000000" pitchFamily="2" charset="0"/>
                <a:ea typeface="Unbounded" pitchFamily="34" charset="-122"/>
                <a:cs typeface="NikoshBAN" panose="02000000000000000000" pitchFamily="2" charset="0"/>
              </a:rPr>
              <a:t>ডিজিটাল</a:t>
            </a:r>
            <a:r>
              <a:rPr lang="en-US" sz="8000" dirty="0">
                <a:latin typeface="NikoshBAN" panose="02000000000000000000" pitchFamily="2" charset="0"/>
                <a:ea typeface="Unbounded" pitchFamily="34" charset="-122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ea typeface="Unbounded" pitchFamily="34" charset="-122"/>
                <a:cs typeface="NikoshBAN" panose="02000000000000000000" pitchFamily="2" charset="0"/>
              </a:rPr>
              <a:t>কনটেন্ট-এর</a:t>
            </a:r>
            <a:r>
              <a:rPr lang="en-US" sz="8000" dirty="0">
                <a:latin typeface="NikoshBAN" panose="02000000000000000000" pitchFamily="2" charset="0"/>
                <a:ea typeface="Unbounded" pitchFamily="34" charset="-122"/>
                <a:cs typeface="NikoshBAN" panose="02000000000000000000" pitchFamily="2" charset="0"/>
              </a:rPr>
              <a:t>  প্রকারভেদ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Shape 1">
            <a:extLst>
              <a:ext uri="{FF2B5EF4-FFF2-40B4-BE49-F238E27FC236}">
                <a16:creationId xmlns:a16="http://schemas.microsoft.com/office/drawing/2014/main" id="{4742F6B9-30CD-A47E-42C9-EB481C1BCB7A}"/>
              </a:ext>
            </a:extLst>
          </p:cNvPr>
          <p:cNvSpPr/>
          <p:nvPr/>
        </p:nvSpPr>
        <p:spPr>
          <a:xfrm>
            <a:off x="11386297" y="2063049"/>
            <a:ext cx="448767" cy="448767"/>
          </a:xfrm>
          <a:prstGeom prst="roundRect">
            <a:avLst>
              <a:gd name="adj" fmla="val 6668"/>
            </a:avLst>
          </a:prstGeom>
          <a:solidFill>
            <a:srgbClr val="304755"/>
          </a:solidFill>
          <a:ln/>
        </p:spPr>
        <p:txBody>
          <a:bodyPr/>
          <a:lstStyle/>
          <a:p>
            <a:endParaRPr lang="en-US" sz="4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5" name="Image 1" descr="preencoded.png">
            <a:extLst>
              <a:ext uri="{FF2B5EF4-FFF2-40B4-BE49-F238E27FC236}">
                <a16:creationId xmlns:a16="http://schemas.microsoft.com/office/drawing/2014/main" id="{3B23C00C-1961-7C58-9CB6-6CD0A7D89A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3811" y="2061383"/>
            <a:ext cx="281583" cy="352028"/>
          </a:xfrm>
          <a:prstGeom prst="rect">
            <a:avLst/>
          </a:prstGeom>
        </p:spPr>
      </p:pic>
      <p:sp>
        <p:nvSpPr>
          <p:cNvPr id="47" name="Text 2">
            <a:extLst>
              <a:ext uri="{FF2B5EF4-FFF2-40B4-BE49-F238E27FC236}">
                <a16:creationId xmlns:a16="http://schemas.microsoft.com/office/drawing/2014/main" id="{B1A1567D-DEDD-A6EE-EE16-5CFE7F473FD8}"/>
              </a:ext>
            </a:extLst>
          </p:cNvPr>
          <p:cNvSpPr/>
          <p:nvPr/>
        </p:nvSpPr>
        <p:spPr>
          <a:xfrm rot="10800000" flipV="1">
            <a:off x="559517" y="2778098"/>
            <a:ext cx="4709424" cy="3191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92"/>
              </a:lnSpc>
            </a:pPr>
            <a:r>
              <a:rPr lang="en-US" sz="4800" dirty="0">
                <a:latin typeface="NikoshBAN" panose="02000000000000000000" pitchFamily="2" charset="0"/>
                <a:ea typeface="Unbounded" pitchFamily="34" charset="-122"/>
                <a:cs typeface="NikoshBAN" panose="02000000000000000000" pitchFamily="2" charset="0"/>
              </a:rPr>
              <a:t>টেক্সট বা লিখিত কন্টেন্ট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Text 3">
            <a:extLst>
              <a:ext uri="{FF2B5EF4-FFF2-40B4-BE49-F238E27FC236}">
                <a16:creationId xmlns:a16="http://schemas.microsoft.com/office/drawing/2014/main" id="{CE056B35-A23C-14E0-6B52-7467DB57EAD8}"/>
              </a:ext>
            </a:extLst>
          </p:cNvPr>
          <p:cNvSpPr/>
          <p:nvPr/>
        </p:nvSpPr>
        <p:spPr>
          <a:xfrm>
            <a:off x="5197065" y="2694745"/>
            <a:ext cx="5575598" cy="3191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500"/>
              </a:lnSpc>
            </a:pPr>
            <a:r>
              <a:rPr lang="en-US" sz="4000" dirty="0">
                <a:latin typeface="NikoshBAN" panose="02000000000000000000" pitchFamily="2" charset="0"/>
                <a:ea typeface="Cabin" pitchFamily="34" charset="-122"/>
                <a:cs typeface="NikoshBAN" panose="02000000000000000000" pitchFamily="2" charset="0"/>
              </a:rPr>
              <a:t>ব্লগ পোস্ট, আর্টিকেল, ই-বুক।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" name="Shape 4">
            <a:extLst>
              <a:ext uri="{FF2B5EF4-FFF2-40B4-BE49-F238E27FC236}">
                <a16:creationId xmlns:a16="http://schemas.microsoft.com/office/drawing/2014/main" id="{0DC7E0BA-D7FF-17E9-18B0-87A85CB895A2}"/>
              </a:ext>
            </a:extLst>
          </p:cNvPr>
          <p:cNvSpPr/>
          <p:nvPr/>
        </p:nvSpPr>
        <p:spPr>
          <a:xfrm>
            <a:off x="11333811" y="4230351"/>
            <a:ext cx="448767" cy="448767"/>
          </a:xfrm>
          <a:prstGeom prst="roundRect">
            <a:avLst>
              <a:gd name="adj" fmla="val 6668"/>
            </a:avLst>
          </a:prstGeom>
          <a:solidFill>
            <a:srgbClr val="304755"/>
          </a:solidFill>
          <a:ln/>
        </p:spPr>
        <p:txBody>
          <a:bodyPr/>
          <a:lstStyle/>
          <a:p>
            <a:endParaRPr lang="en-US" sz="4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3" name="Image 2" descr="preencoded.png">
            <a:extLst>
              <a:ext uri="{FF2B5EF4-FFF2-40B4-BE49-F238E27FC236}">
                <a16:creationId xmlns:a16="http://schemas.microsoft.com/office/drawing/2014/main" id="{ADC78A71-FB9D-E8D9-FAE3-6D0997F2B3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06739" y="4254310"/>
            <a:ext cx="281583" cy="352028"/>
          </a:xfrm>
          <a:prstGeom prst="rect">
            <a:avLst/>
          </a:prstGeom>
        </p:spPr>
      </p:pic>
      <p:sp>
        <p:nvSpPr>
          <p:cNvPr id="55" name="Text 5">
            <a:extLst>
              <a:ext uri="{FF2B5EF4-FFF2-40B4-BE49-F238E27FC236}">
                <a16:creationId xmlns:a16="http://schemas.microsoft.com/office/drawing/2014/main" id="{FC7046B8-059C-1FF2-E217-D13337045988}"/>
              </a:ext>
            </a:extLst>
          </p:cNvPr>
          <p:cNvSpPr/>
          <p:nvPr/>
        </p:nvSpPr>
        <p:spPr>
          <a:xfrm>
            <a:off x="4023654" y="5093028"/>
            <a:ext cx="2346821" cy="293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92"/>
              </a:lnSpc>
            </a:pPr>
            <a:r>
              <a:rPr lang="en-US" sz="4800" dirty="0">
                <a:latin typeface="NikoshBAN" panose="02000000000000000000" pitchFamily="2" charset="0"/>
                <a:ea typeface="Unbounded" pitchFamily="34" charset="-122"/>
                <a:cs typeface="NikoshBAN" panose="02000000000000000000" pitchFamily="2" charset="0"/>
              </a:rPr>
              <a:t>ছবি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7" name="Text 6">
            <a:extLst>
              <a:ext uri="{FF2B5EF4-FFF2-40B4-BE49-F238E27FC236}">
                <a16:creationId xmlns:a16="http://schemas.microsoft.com/office/drawing/2014/main" id="{20D0177B-D5D0-AB1A-F63E-949AA463D5F7}"/>
              </a:ext>
            </a:extLst>
          </p:cNvPr>
          <p:cNvSpPr/>
          <p:nvPr/>
        </p:nvSpPr>
        <p:spPr>
          <a:xfrm>
            <a:off x="4936313" y="5017805"/>
            <a:ext cx="5575598" cy="3191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500"/>
              </a:lnSpc>
            </a:pPr>
            <a:r>
              <a:rPr lang="en-US" sz="4000" dirty="0">
                <a:latin typeface="NikoshBAN" panose="02000000000000000000" pitchFamily="2" charset="0"/>
                <a:ea typeface="Cabin" pitchFamily="34" charset="-122"/>
                <a:cs typeface="NikoshBAN" panose="02000000000000000000" pitchFamily="2" charset="0"/>
              </a:rPr>
              <a:t>গ্রাফিক্স, ফটোগ্রাফ, ইনফোগ্রাফিক্স।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9" name="Shape 7">
            <a:extLst>
              <a:ext uri="{FF2B5EF4-FFF2-40B4-BE49-F238E27FC236}">
                <a16:creationId xmlns:a16="http://schemas.microsoft.com/office/drawing/2014/main" id="{94CAB247-9D74-1913-5A06-94B8D4C0B1E3}"/>
              </a:ext>
            </a:extLst>
          </p:cNvPr>
          <p:cNvSpPr/>
          <p:nvPr/>
        </p:nvSpPr>
        <p:spPr>
          <a:xfrm>
            <a:off x="11319916" y="6600089"/>
            <a:ext cx="448767" cy="448767"/>
          </a:xfrm>
          <a:prstGeom prst="roundRect">
            <a:avLst>
              <a:gd name="adj" fmla="val 6668"/>
            </a:avLst>
          </a:prstGeom>
          <a:solidFill>
            <a:srgbClr val="304755"/>
          </a:solidFill>
          <a:ln/>
        </p:spPr>
        <p:txBody>
          <a:bodyPr/>
          <a:lstStyle/>
          <a:p>
            <a:endParaRPr lang="en-US" sz="4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1" name="Image 3" descr="preencoded.png">
            <a:extLst>
              <a:ext uri="{FF2B5EF4-FFF2-40B4-BE49-F238E27FC236}">
                <a16:creationId xmlns:a16="http://schemas.microsoft.com/office/drawing/2014/main" id="{9823D689-E349-3CC6-B139-0195B73812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39880" y="6648459"/>
            <a:ext cx="281583" cy="352028"/>
          </a:xfrm>
          <a:prstGeom prst="rect">
            <a:avLst/>
          </a:prstGeom>
        </p:spPr>
      </p:pic>
      <p:sp>
        <p:nvSpPr>
          <p:cNvPr id="63" name="Text 8">
            <a:extLst>
              <a:ext uri="{FF2B5EF4-FFF2-40B4-BE49-F238E27FC236}">
                <a16:creationId xmlns:a16="http://schemas.microsoft.com/office/drawing/2014/main" id="{70EBDF6D-4575-A7A1-6609-CC845339DDDB}"/>
              </a:ext>
            </a:extLst>
          </p:cNvPr>
          <p:cNvSpPr/>
          <p:nvPr/>
        </p:nvSpPr>
        <p:spPr>
          <a:xfrm>
            <a:off x="5510935" y="7000487"/>
            <a:ext cx="2346821" cy="293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92"/>
              </a:lnSpc>
            </a:pPr>
            <a:r>
              <a:rPr lang="en-US" sz="4800" dirty="0">
                <a:latin typeface="NikoshBAN" panose="02000000000000000000" pitchFamily="2" charset="0"/>
                <a:ea typeface="Unbounded" pitchFamily="34" charset="-122"/>
                <a:cs typeface="NikoshBAN" panose="02000000000000000000" pitchFamily="2" charset="0"/>
              </a:rPr>
              <a:t>অডিও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5" name="Text 9">
            <a:extLst>
              <a:ext uri="{FF2B5EF4-FFF2-40B4-BE49-F238E27FC236}">
                <a16:creationId xmlns:a16="http://schemas.microsoft.com/office/drawing/2014/main" id="{8F57152F-B24A-29D1-E4E7-231904860551}"/>
              </a:ext>
            </a:extLst>
          </p:cNvPr>
          <p:cNvSpPr/>
          <p:nvPr/>
        </p:nvSpPr>
        <p:spPr>
          <a:xfrm>
            <a:off x="6720802" y="6910495"/>
            <a:ext cx="5575598" cy="3191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500"/>
              </a:lnSpc>
            </a:pPr>
            <a:r>
              <a:rPr lang="en-US" sz="4000" dirty="0">
                <a:latin typeface="NikoshBAN" panose="02000000000000000000" pitchFamily="2" charset="0"/>
                <a:ea typeface="Cabin" pitchFamily="34" charset="-122"/>
                <a:cs typeface="NikoshBAN" panose="02000000000000000000" pitchFamily="2" charset="0"/>
              </a:rPr>
              <a:t>গান, বক্তৃতা, পডকাস্ট।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7" name="Shape 10">
            <a:extLst>
              <a:ext uri="{FF2B5EF4-FFF2-40B4-BE49-F238E27FC236}">
                <a16:creationId xmlns:a16="http://schemas.microsoft.com/office/drawing/2014/main" id="{0B27A8C4-5CC0-BF4F-8BFF-4B75AA08DA86}"/>
              </a:ext>
            </a:extLst>
          </p:cNvPr>
          <p:cNvSpPr/>
          <p:nvPr/>
        </p:nvSpPr>
        <p:spPr>
          <a:xfrm>
            <a:off x="11445081" y="8817496"/>
            <a:ext cx="448767" cy="448767"/>
          </a:xfrm>
          <a:prstGeom prst="roundRect">
            <a:avLst>
              <a:gd name="adj" fmla="val 6668"/>
            </a:avLst>
          </a:prstGeom>
          <a:solidFill>
            <a:srgbClr val="304755"/>
          </a:solidFill>
          <a:ln/>
        </p:spPr>
        <p:txBody>
          <a:bodyPr/>
          <a:lstStyle/>
          <a:p>
            <a:endParaRPr lang="en-US" sz="4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9" name="Image 4" descr="preencoded.png">
            <a:extLst>
              <a:ext uri="{FF2B5EF4-FFF2-40B4-BE49-F238E27FC236}">
                <a16:creationId xmlns:a16="http://schemas.microsoft.com/office/drawing/2014/main" id="{97C6852C-963F-E4C9-A00C-CBF2721395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17466" y="8890339"/>
            <a:ext cx="281583" cy="352028"/>
          </a:xfrm>
          <a:prstGeom prst="rect">
            <a:avLst/>
          </a:prstGeom>
        </p:spPr>
      </p:pic>
      <p:sp>
        <p:nvSpPr>
          <p:cNvPr id="73" name="Text 12">
            <a:extLst>
              <a:ext uri="{FF2B5EF4-FFF2-40B4-BE49-F238E27FC236}">
                <a16:creationId xmlns:a16="http://schemas.microsoft.com/office/drawing/2014/main" id="{3A0DA9EE-2506-0513-34DC-44B3712E03CF}"/>
              </a:ext>
            </a:extLst>
          </p:cNvPr>
          <p:cNvSpPr/>
          <p:nvPr/>
        </p:nvSpPr>
        <p:spPr>
          <a:xfrm>
            <a:off x="2069051" y="7532207"/>
            <a:ext cx="2346821" cy="5005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500"/>
              </a:lnSpc>
            </a:pPr>
            <a:endParaRPr lang="en-US" sz="4000" dirty="0">
              <a:latin typeface="NikoshBAN" panose="02000000000000000000" pitchFamily="2" charset="0"/>
              <a:ea typeface="Cabin" pitchFamily="34" charset="-122"/>
              <a:cs typeface="NikoshBAN" panose="02000000000000000000" pitchFamily="2" charset="0"/>
            </a:endParaRPr>
          </a:p>
          <a:p>
            <a:pPr>
              <a:lnSpc>
                <a:spcPts val="2500"/>
              </a:lnSpc>
            </a:pPr>
            <a:endParaRPr lang="en-US" sz="4000" dirty="0">
              <a:latin typeface="NikoshBAN" panose="02000000000000000000" pitchFamily="2" charset="0"/>
              <a:ea typeface="Cabin" pitchFamily="34" charset="-122"/>
              <a:cs typeface="NikoshBAN" panose="02000000000000000000" pitchFamily="2" charset="0"/>
            </a:endParaRPr>
          </a:p>
          <a:p>
            <a:pPr>
              <a:lnSpc>
                <a:spcPts val="2500"/>
              </a:lnSpc>
            </a:pPr>
            <a:endParaRPr lang="en-US" sz="4000" dirty="0">
              <a:latin typeface="NikoshBAN" panose="02000000000000000000" pitchFamily="2" charset="0"/>
              <a:ea typeface="Cabin" pitchFamily="34" charset="-122"/>
              <a:cs typeface="NikoshBAN" panose="02000000000000000000" pitchFamily="2" charset="0"/>
            </a:endParaRPr>
          </a:p>
          <a:p>
            <a:pPr>
              <a:lnSpc>
                <a:spcPts val="2500"/>
              </a:lnSpc>
            </a:pPr>
            <a:endParaRPr lang="en-US" sz="4000" dirty="0">
              <a:latin typeface="NikoshBAN" panose="02000000000000000000" pitchFamily="2" charset="0"/>
              <a:ea typeface="Cabin" pitchFamily="34" charset="-122"/>
              <a:cs typeface="NikoshBAN" panose="02000000000000000000" pitchFamily="2" charset="0"/>
            </a:endParaRPr>
          </a:p>
          <a:p>
            <a:pPr>
              <a:lnSpc>
                <a:spcPts val="2500"/>
              </a:lnSpc>
            </a:pPr>
            <a:endParaRPr lang="en-US" sz="4000" dirty="0">
              <a:latin typeface="NikoshBAN" panose="02000000000000000000" pitchFamily="2" charset="0"/>
              <a:ea typeface="Cabin" pitchFamily="34" charset="-122"/>
              <a:cs typeface="NikoshBAN" panose="02000000000000000000" pitchFamily="2" charset="0"/>
            </a:endParaRPr>
          </a:p>
          <a:p>
            <a:pPr>
              <a:lnSpc>
                <a:spcPts val="2500"/>
              </a:lnSpc>
            </a:pPr>
            <a:r>
              <a:rPr lang="en-US" sz="4000" dirty="0" err="1">
                <a:latin typeface="NikoshBAN" panose="02000000000000000000" pitchFamily="2" charset="0"/>
                <a:ea typeface="Cabin" pitchFamily="34" charset="-122"/>
                <a:cs typeface="NikoshBAN" panose="02000000000000000000" pitchFamily="2" charset="0"/>
              </a:rPr>
              <a:t>ভিডিও</a:t>
            </a:r>
            <a:r>
              <a:rPr lang="en-US" sz="4000" dirty="0">
                <a:latin typeface="NikoshBAN" panose="02000000000000000000" pitchFamily="2" charset="0"/>
                <a:ea typeface="Cabin" pitchFamily="34" charset="-122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ea typeface="Cabin" pitchFamily="34" charset="-122"/>
                <a:cs typeface="NikoshBAN" panose="02000000000000000000" pitchFamily="2" charset="0"/>
              </a:rPr>
              <a:t>শিক্ষামূলক</a:t>
            </a:r>
            <a:r>
              <a:rPr lang="en-US" sz="4000" dirty="0">
                <a:latin typeface="NikoshBAN" panose="02000000000000000000" pitchFamily="2" charset="0"/>
                <a:ea typeface="Cabin" pitchFamily="34" charset="-122"/>
                <a:cs typeface="NikoshBAN" panose="02000000000000000000" pitchFamily="2" charset="0"/>
              </a:rPr>
              <a:t> ভিডিও, সিনেমার ক্লিপ, অ্যানিমেশন।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00401A66-AB12-6BF6-0DF4-3577849A6DDF}"/>
              </a:ext>
            </a:extLst>
          </p:cNvPr>
          <p:cNvSpPr/>
          <p:nvPr/>
        </p:nvSpPr>
        <p:spPr>
          <a:xfrm>
            <a:off x="13030200" y="190500"/>
            <a:ext cx="3886200" cy="59571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0CDBDF0-EBA7-21D2-4683-F170B4D95BC8}"/>
              </a:ext>
            </a:extLst>
          </p:cNvPr>
          <p:cNvSpPr txBox="1"/>
          <p:nvPr/>
        </p:nvSpPr>
        <p:spPr>
          <a:xfrm>
            <a:off x="13030200" y="1905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ডিজিটাল</a:t>
            </a:r>
            <a:r>
              <a:rPr lang="en-US" sz="3600" dirty="0"/>
              <a:t> </a:t>
            </a:r>
            <a:r>
              <a:rPr lang="en-US" sz="3600" dirty="0" err="1"/>
              <a:t>কনটেন্ট</a:t>
            </a:r>
            <a:r>
              <a:rPr lang="en-US" sz="3600" dirty="0"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4403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139700">
            <a:solidFill>
              <a:srgbClr val="2EED1F"/>
            </a:solidFill>
          </a:ln>
        </p:spPr>
        <p:txBody>
          <a:bodyPr/>
          <a:lstStyle/>
          <a:p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028700" y="8997950"/>
            <a:ext cx="2514600" cy="260350"/>
            <a:chOff x="0" y="0"/>
            <a:chExt cx="662281" cy="6857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62281" cy="68570"/>
            </a:xfrm>
            <a:custGeom>
              <a:avLst/>
              <a:gdLst/>
              <a:ahLst/>
              <a:cxnLst/>
              <a:rect l="l" t="t" r="r" b="b"/>
              <a:pathLst>
                <a:path w="662281" h="68570">
                  <a:moveTo>
                    <a:pt x="0" y="0"/>
                  </a:moveTo>
                  <a:lnTo>
                    <a:pt x="662281" y="0"/>
                  </a:lnTo>
                  <a:lnTo>
                    <a:pt x="662281" y="68570"/>
                  </a:lnTo>
                  <a:lnTo>
                    <a:pt x="0" y="68570"/>
                  </a:lnTo>
                  <a:close/>
                </a:path>
              </a:pathLst>
            </a:custGeom>
            <a:solidFill>
              <a:srgbClr val="004AAD"/>
            </a:solidFill>
          </p:spPr>
          <p:txBody>
            <a:bodyPr/>
            <a:lstStyle/>
            <a:p>
              <a:endParaRPr lang="en-US" sz="44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662281" cy="1161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sz="44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7" name="Text 0">
            <a:extLst>
              <a:ext uri="{FF2B5EF4-FFF2-40B4-BE49-F238E27FC236}">
                <a16:creationId xmlns:a16="http://schemas.microsoft.com/office/drawing/2014/main" id="{58C07C2B-0658-198F-4327-7D6C8713519D}"/>
              </a:ext>
            </a:extLst>
          </p:cNvPr>
          <p:cNvSpPr/>
          <p:nvPr/>
        </p:nvSpPr>
        <p:spPr>
          <a:xfrm>
            <a:off x="990442" y="1226545"/>
            <a:ext cx="5453360" cy="5866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583"/>
              </a:lnSpc>
            </a:pPr>
            <a:r>
              <a:rPr lang="en-US" sz="7200" dirty="0">
                <a:latin typeface="NikoshBAN" panose="02000000000000000000" pitchFamily="2" charset="0"/>
                <a:ea typeface="Unbounded" pitchFamily="34" charset="-122"/>
                <a:cs typeface="NikoshBAN" panose="02000000000000000000" pitchFamily="2" charset="0"/>
              </a:rPr>
              <a:t>শিক্ষাক্ষেত্রে </a:t>
            </a:r>
            <a:r>
              <a:rPr lang="en-US" sz="7200" dirty="0" err="1">
                <a:latin typeface="NikoshBAN" panose="02000000000000000000" pitchFamily="2" charset="0"/>
                <a:ea typeface="Unbounded" pitchFamily="34" charset="-122"/>
                <a:cs typeface="NikoshBAN" panose="02000000000000000000" pitchFamily="2" charset="0"/>
              </a:rPr>
              <a:t>ডিজিটাল</a:t>
            </a:r>
            <a:r>
              <a:rPr lang="en-US" sz="7200" dirty="0">
                <a:latin typeface="NikoshBAN" panose="02000000000000000000" pitchFamily="2" charset="0"/>
                <a:ea typeface="Unbounded" pitchFamily="34" charset="-122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ea typeface="Unbounded" pitchFamily="34" charset="-122"/>
                <a:cs typeface="NikoshBAN" panose="02000000000000000000" pitchFamily="2" charset="0"/>
              </a:rPr>
              <a:t>কনটেন্ট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Image 1" descr="preencoded.png">
            <a:extLst>
              <a:ext uri="{FF2B5EF4-FFF2-40B4-BE49-F238E27FC236}">
                <a16:creationId xmlns:a16="http://schemas.microsoft.com/office/drawing/2014/main" id="{3C0DA948-83BF-6FFD-4D3E-CA7DFDFCC8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782" y="4325640"/>
            <a:ext cx="498673" cy="498673"/>
          </a:xfrm>
          <a:prstGeom prst="rect">
            <a:avLst/>
          </a:prstGeom>
        </p:spPr>
      </p:pic>
      <p:sp>
        <p:nvSpPr>
          <p:cNvPr id="21" name="Text 1">
            <a:extLst>
              <a:ext uri="{FF2B5EF4-FFF2-40B4-BE49-F238E27FC236}">
                <a16:creationId xmlns:a16="http://schemas.microsoft.com/office/drawing/2014/main" id="{ACD39409-ABC5-5004-AC5C-53FFB6E4F627}"/>
              </a:ext>
            </a:extLst>
          </p:cNvPr>
          <p:cNvSpPr/>
          <p:nvPr/>
        </p:nvSpPr>
        <p:spPr>
          <a:xfrm>
            <a:off x="1090237" y="4531022"/>
            <a:ext cx="1813818" cy="293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92"/>
              </a:lnSpc>
            </a:pPr>
            <a:r>
              <a:rPr lang="en-US" sz="4400" dirty="0">
                <a:latin typeface="NikoshBAN" panose="02000000000000000000" pitchFamily="2" charset="0"/>
                <a:ea typeface="Unbounded" pitchFamily="34" charset="-122"/>
                <a:cs typeface="NikoshBAN" panose="02000000000000000000" pitchFamily="2" charset="0"/>
              </a:rPr>
              <a:t>ই-লার্নিং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 2">
            <a:extLst>
              <a:ext uri="{FF2B5EF4-FFF2-40B4-BE49-F238E27FC236}">
                <a16:creationId xmlns:a16="http://schemas.microsoft.com/office/drawing/2014/main" id="{162FAC4D-4A47-A781-ED8E-8BA0FFB41593}"/>
              </a:ext>
            </a:extLst>
          </p:cNvPr>
          <p:cNvSpPr/>
          <p:nvPr/>
        </p:nvSpPr>
        <p:spPr>
          <a:xfrm>
            <a:off x="1090237" y="5187530"/>
            <a:ext cx="1813818" cy="6383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500"/>
              </a:lnSpc>
            </a:pPr>
            <a:r>
              <a:rPr lang="en-US" sz="3600" dirty="0">
                <a:latin typeface="NikoshBAN" panose="02000000000000000000" pitchFamily="2" charset="0"/>
                <a:ea typeface="Cabin" pitchFamily="34" charset="-122"/>
                <a:cs typeface="NikoshBAN" panose="02000000000000000000" pitchFamily="2" charset="0"/>
              </a:rPr>
              <a:t>অনলাইন শিক্ষা, দূরশিক্ষা পদ্ধতি।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5" name="Image 2" descr="preencoded.png">
            <a:extLst>
              <a:ext uri="{FF2B5EF4-FFF2-40B4-BE49-F238E27FC236}">
                <a16:creationId xmlns:a16="http://schemas.microsoft.com/office/drawing/2014/main" id="{CEE59185-C3F5-16FA-82EA-44744977DA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1309" y="4325640"/>
            <a:ext cx="498673" cy="498673"/>
          </a:xfrm>
          <a:prstGeom prst="rect">
            <a:avLst/>
          </a:prstGeom>
        </p:spPr>
      </p:pic>
      <p:sp>
        <p:nvSpPr>
          <p:cNvPr id="27" name="Text 3">
            <a:extLst>
              <a:ext uri="{FF2B5EF4-FFF2-40B4-BE49-F238E27FC236}">
                <a16:creationId xmlns:a16="http://schemas.microsoft.com/office/drawing/2014/main" id="{4AAFBD3F-2CE5-2EE7-5A73-BB0DE6313265}"/>
              </a:ext>
            </a:extLst>
          </p:cNvPr>
          <p:cNvSpPr/>
          <p:nvPr/>
        </p:nvSpPr>
        <p:spPr>
          <a:xfrm>
            <a:off x="4070351" y="4531022"/>
            <a:ext cx="1813818" cy="5865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292"/>
              </a:lnSpc>
            </a:pPr>
            <a:r>
              <a:rPr lang="en-US" sz="4400" dirty="0">
                <a:latin typeface="NikoshBAN" panose="02000000000000000000" pitchFamily="2" charset="0"/>
                <a:ea typeface="Unbounded" pitchFamily="34" charset="-122"/>
                <a:cs typeface="NikoshBAN" panose="02000000000000000000" pitchFamily="2" charset="0"/>
              </a:rPr>
              <a:t>মাল্টিমিডিয়া ক্লাসরুম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 4">
            <a:extLst>
              <a:ext uri="{FF2B5EF4-FFF2-40B4-BE49-F238E27FC236}">
                <a16:creationId xmlns:a16="http://schemas.microsoft.com/office/drawing/2014/main" id="{B23C7F65-167F-27FD-ECA0-F03E1A42B729}"/>
              </a:ext>
            </a:extLst>
          </p:cNvPr>
          <p:cNvSpPr/>
          <p:nvPr/>
        </p:nvSpPr>
        <p:spPr>
          <a:xfrm>
            <a:off x="4070351" y="5411739"/>
            <a:ext cx="1813818" cy="6383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500"/>
              </a:lnSpc>
            </a:pPr>
            <a:r>
              <a:rPr lang="en-US" sz="3600" dirty="0">
                <a:latin typeface="NikoshBAN" panose="02000000000000000000" pitchFamily="2" charset="0"/>
                <a:ea typeface="Cabin" pitchFamily="34" charset="-122"/>
                <a:cs typeface="NikoshBAN" panose="02000000000000000000" pitchFamily="2" charset="0"/>
              </a:rPr>
              <a:t>ইন্টারেক্টিভ শিক্ষার পরিবেশ।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1" name="Image 3" descr="preencoded.png">
            <a:extLst>
              <a:ext uri="{FF2B5EF4-FFF2-40B4-BE49-F238E27FC236}">
                <a16:creationId xmlns:a16="http://schemas.microsoft.com/office/drawing/2014/main" id="{05F8E35D-2290-D10F-67CC-66241B5F5C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4649" y="7045620"/>
            <a:ext cx="498673" cy="498673"/>
          </a:xfrm>
          <a:prstGeom prst="rect">
            <a:avLst/>
          </a:prstGeom>
        </p:spPr>
      </p:pic>
      <p:sp>
        <p:nvSpPr>
          <p:cNvPr id="33" name="Text 5">
            <a:extLst>
              <a:ext uri="{FF2B5EF4-FFF2-40B4-BE49-F238E27FC236}">
                <a16:creationId xmlns:a16="http://schemas.microsoft.com/office/drawing/2014/main" id="{FDA43DDA-9192-4A7C-B6ED-5E5967E8CD58}"/>
              </a:ext>
            </a:extLst>
          </p:cNvPr>
          <p:cNvSpPr/>
          <p:nvPr/>
        </p:nvSpPr>
        <p:spPr>
          <a:xfrm>
            <a:off x="6612752" y="7129162"/>
            <a:ext cx="1813818" cy="293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92"/>
              </a:lnSpc>
            </a:pPr>
            <a:r>
              <a:rPr lang="en-US" sz="4400" dirty="0">
                <a:latin typeface="NikoshBAN" panose="02000000000000000000" pitchFamily="2" charset="0"/>
                <a:ea typeface="Unbounded" pitchFamily="34" charset="-122"/>
                <a:cs typeface="NikoshBAN" panose="02000000000000000000" pitchFamily="2" charset="0"/>
              </a:rPr>
              <a:t>ডিজিটাল পাঠ্যবই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 6">
            <a:extLst>
              <a:ext uri="{FF2B5EF4-FFF2-40B4-BE49-F238E27FC236}">
                <a16:creationId xmlns:a16="http://schemas.microsoft.com/office/drawing/2014/main" id="{C035D954-1E17-920D-008C-C0011301F5DE}"/>
              </a:ext>
            </a:extLst>
          </p:cNvPr>
          <p:cNvSpPr/>
          <p:nvPr/>
        </p:nvSpPr>
        <p:spPr>
          <a:xfrm>
            <a:off x="6612752" y="7542110"/>
            <a:ext cx="1813818" cy="6383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500"/>
              </a:lnSpc>
            </a:pPr>
            <a:r>
              <a:rPr lang="en-US" sz="3600" dirty="0">
                <a:latin typeface="NikoshBAN" panose="02000000000000000000" pitchFamily="2" charset="0"/>
                <a:ea typeface="Cabin" pitchFamily="34" charset="-122"/>
                <a:cs typeface="NikoshBAN" panose="02000000000000000000" pitchFamily="2" charset="0"/>
              </a:rPr>
              <a:t>সহজে বহনযোগ্য এবং হালনাগাদ।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7" name="Image 4" descr="preencoded.png">
            <a:extLst>
              <a:ext uri="{FF2B5EF4-FFF2-40B4-BE49-F238E27FC236}">
                <a16:creationId xmlns:a16="http://schemas.microsoft.com/office/drawing/2014/main" id="{393FB6B3-3FC2-722B-4046-B0E7A86245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31632" y="6942928"/>
            <a:ext cx="498673" cy="498673"/>
          </a:xfrm>
          <a:prstGeom prst="rect">
            <a:avLst/>
          </a:prstGeom>
        </p:spPr>
      </p:pic>
      <p:sp>
        <p:nvSpPr>
          <p:cNvPr id="39" name="Text 7">
            <a:extLst>
              <a:ext uri="{FF2B5EF4-FFF2-40B4-BE49-F238E27FC236}">
                <a16:creationId xmlns:a16="http://schemas.microsoft.com/office/drawing/2014/main" id="{BE747915-431B-AC3D-C2CA-B1FB3A86A95B}"/>
              </a:ext>
            </a:extLst>
          </p:cNvPr>
          <p:cNvSpPr/>
          <p:nvPr/>
        </p:nvSpPr>
        <p:spPr>
          <a:xfrm>
            <a:off x="10548939" y="7148310"/>
            <a:ext cx="1813918" cy="293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92"/>
              </a:lnSpc>
            </a:pPr>
            <a:r>
              <a:rPr lang="en-US" sz="4400" dirty="0">
                <a:latin typeface="NikoshBAN" panose="02000000000000000000" pitchFamily="2" charset="0"/>
                <a:ea typeface="Unbounded" pitchFamily="34" charset="-122"/>
                <a:cs typeface="NikoshBAN" panose="02000000000000000000" pitchFamily="2" charset="0"/>
              </a:rPr>
              <a:t>শিক্ষামূলক অ্যাপস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 8">
            <a:extLst>
              <a:ext uri="{FF2B5EF4-FFF2-40B4-BE49-F238E27FC236}">
                <a16:creationId xmlns:a16="http://schemas.microsoft.com/office/drawing/2014/main" id="{7072F09A-64B6-2D93-3AC5-53240A4DE2DA}"/>
              </a:ext>
            </a:extLst>
          </p:cNvPr>
          <p:cNvSpPr/>
          <p:nvPr/>
        </p:nvSpPr>
        <p:spPr>
          <a:xfrm>
            <a:off x="10761631" y="7637066"/>
            <a:ext cx="1813918" cy="6383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500"/>
              </a:lnSpc>
            </a:pPr>
            <a:r>
              <a:rPr lang="en-US" sz="3600" dirty="0">
                <a:latin typeface="NikoshBAN" panose="02000000000000000000" pitchFamily="2" charset="0"/>
                <a:ea typeface="Cabin" pitchFamily="34" charset="-122"/>
                <a:cs typeface="NikoshBAN" panose="02000000000000000000" pitchFamily="2" charset="0"/>
              </a:rPr>
              <a:t>ভাষা, বিজ্ঞান ইত্যাদি শিক্ষা।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A3A3242-0589-E10B-FC48-3FC94B1DC18A}"/>
              </a:ext>
            </a:extLst>
          </p:cNvPr>
          <p:cNvSpPr/>
          <p:nvPr/>
        </p:nvSpPr>
        <p:spPr>
          <a:xfrm>
            <a:off x="10431160" y="9109279"/>
            <a:ext cx="1454870" cy="293291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48DAE979-FC2D-3D8E-FF83-2182C3E5F4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4451" y="599676"/>
            <a:ext cx="5227421" cy="27443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ADA03AB7-9E45-E361-433B-50DB68ED5D99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413" t="12039" b="12653"/>
          <a:stretch>
            <a:fillRect/>
          </a:stretch>
        </p:blipFill>
        <p:spPr>
          <a:xfrm>
            <a:off x="12600409" y="3486343"/>
            <a:ext cx="5391809" cy="30579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49442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139700">
            <a:solidFill>
              <a:srgbClr val="2EED1F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7DF77F-2953-217D-D0FA-C4ABE4439C98}"/>
              </a:ext>
            </a:extLst>
          </p:cNvPr>
          <p:cNvSpPr txBox="1"/>
          <p:nvPr/>
        </p:nvSpPr>
        <p:spPr>
          <a:xfrm>
            <a:off x="6123835" y="6918934"/>
            <a:ext cx="9646920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500" b="1" dirty="0">
                <a:ln w="22225">
                  <a:solidFill>
                    <a:schemeClr val="accent2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1500" dirty="0"/>
          </a:p>
        </p:txBody>
      </p:sp>
      <p:sp>
        <p:nvSpPr>
          <p:cNvPr id="13" name="Text 0">
            <a:extLst>
              <a:ext uri="{FF2B5EF4-FFF2-40B4-BE49-F238E27FC236}">
                <a16:creationId xmlns:a16="http://schemas.microsoft.com/office/drawing/2014/main" id="{7B8E83E0-B226-506C-9057-15BDA09FA1A8}"/>
              </a:ext>
            </a:extLst>
          </p:cNvPr>
          <p:cNvSpPr/>
          <p:nvPr/>
        </p:nvSpPr>
        <p:spPr>
          <a:xfrm>
            <a:off x="3213659" y="752698"/>
            <a:ext cx="6059091" cy="5466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291"/>
              </a:lnSpc>
            </a:pPr>
            <a:r>
              <a:rPr lang="en-US" sz="9600" dirty="0" err="1">
                <a:latin typeface="NikoshBAN" panose="02000000000000000000" pitchFamily="2" charset="0"/>
                <a:ea typeface="Unbounded" pitchFamily="34" charset="-122"/>
                <a:cs typeface="NikoshBAN" panose="02000000000000000000" pitchFamily="2" charset="0"/>
              </a:rPr>
              <a:t>ডিজিটাল</a:t>
            </a:r>
            <a:r>
              <a:rPr lang="en-US" sz="9600" dirty="0">
                <a:latin typeface="NikoshBAN" panose="02000000000000000000" pitchFamily="2" charset="0"/>
                <a:ea typeface="Unbounded" pitchFamily="34" charset="-122"/>
                <a:cs typeface="NikoshBAN" panose="02000000000000000000" pitchFamily="2" charset="0"/>
              </a:rPr>
              <a:t> </a:t>
            </a:r>
            <a:r>
              <a:rPr lang="en-US" sz="9600" dirty="0" err="1">
                <a:latin typeface="NikoshBAN" panose="02000000000000000000" pitchFamily="2" charset="0"/>
                <a:ea typeface="Unbounded" pitchFamily="34" charset="-122"/>
                <a:cs typeface="NikoshBAN" panose="02000000000000000000" pitchFamily="2" charset="0"/>
              </a:rPr>
              <a:t>কনটেন্ট</a:t>
            </a:r>
            <a:r>
              <a:rPr lang="en-US" sz="9600" dirty="0">
                <a:latin typeface="NikoshBAN" panose="02000000000000000000" pitchFamily="2" charset="0"/>
                <a:ea typeface="Unbounded" pitchFamily="34" charset="-122"/>
                <a:cs typeface="NikoshBAN" panose="02000000000000000000" pitchFamily="2" charset="0"/>
              </a:rPr>
              <a:t> তৈরির নিয়মাবলী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Image 1" descr="preencoded.png">
            <a:extLst>
              <a:ext uri="{FF2B5EF4-FFF2-40B4-BE49-F238E27FC236}">
                <a16:creationId xmlns:a16="http://schemas.microsoft.com/office/drawing/2014/main" id="{6948B642-9C3D-DB8C-F70F-DB942C8EFF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5064" y="1484542"/>
            <a:ext cx="929382" cy="1115318"/>
          </a:xfrm>
          <a:prstGeom prst="rect">
            <a:avLst/>
          </a:prstGeom>
        </p:spPr>
      </p:pic>
      <p:sp>
        <p:nvSpPr>
          <p:cNvPr id="18" name="Text 1">
            <a:extLst>
              <a:ext uri="{FF2B5EF4-FFF2-40B4-BE49-F238E27FC236}">
                <a16:creationId xmlns:a16="http://schemas.microsoft.com/office/drawing/2014/main" id="{C7680659-14E5-75F6-AF93-EC0C2952C3AD}"/>
              </a:ext>
            </a:extLst>
          </p:cNvPr>
          <p:cNvSpPr/>
          <p:nvPr/>
        </p:nvSpPr>
        <p:spPr>
          <a:xfrm>
            <a:off x="6860957" y="1752613"/>
            <a:ext cx="2186881" cy="2733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125"/>
              </a:lnSpc>
            </a:pPr>
            <a:r>
              <a:rPr lang="en-US" sz="6000" dirty="0">
                <a:latin typeface="NikoshBAN" panose="02000000000000000000" pitchFamily="2" charset="0"/>
                <a:ea typeface="Unbounded" pitchFamily="34" charset="-122"/>
                <a:cs typeface="NikoshBAN" panose="02000000000000000000" pitchFamily="2" charset="0"/>
              </a:rPr>
              <a:t>বিষয় নির্বাচন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 2">
            <a:extLst>
              <a:ext uri="{FF2B5EF4-FFF2-40B4-BE49-F238E27FC236}">
                <a16:creationId xmlns:a16="http://schemas.microsoft.com/office/drawing/2014/main" id="{AB5D7F23-38F4-30C0-37A5-4FB225B21314}"/>
              </a:ext>
            </a:extLst>
          </p:cNvPr>
          <p:cNvSpPr/>
          <p:nvPr/>
        </p:nvSpPr>
        <p:spPr>
          <a:xfrm>
            <a:off x="6842564" y="2496954"/>
            <a:ext cx="5110658" cy="2974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333"/>
              </a:lnSpc>
            </a:pPr>
            <a:r>
              <a:rPr lang="en-US" sz="5400" dirty="0">
                <a:latin typeface="NikoshBAN" panose="02000000000000000000" pitchFamily="2" charset="0"/>
                <a:ea typeface="Cabin" pitchFamily="34" charset="-122"/>
                <a:cs typeface="NikoshBAN" panose="02000000000000000000" pitchFamily="2" charset="0"/>
              </a:rPr>
              <a:t>সঠিক ও আকর্ষণীয় বিষয় নির্বাচন করা।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2" name="Image 2" descr="preencoded.png">
            <a:extLst>
              <a:ext uri="{FF2B5EF4-FFF2-40B4-BE49-F238E27FC236}">
                <a16:creationId xmlns:a16="http://schemas.microsoft.com/office/drawing/2014/main" id="{4E89EB25-C08C-A114-A725-2CDA4B350E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5064" y="3516853"/>
            <a:ext cx="929382" cy="1115318"/>
          </a:xfrm>
          <a:prstGeom prst="rect">
            <a:avLst/>
          </a:prstGeom>
        </p:spPr>
      </p:pic>
      <p:sp>
        <p:nvSpPr>
          <p:cNvPr id="24" name="Text 3">
            <a:extLst>
              <a:ext uri="{FF2B5EF4-FFF2-40B4-BE49-F238E27FC236}">
                <a16:creationId xmlns:a16="http://schemas.microsoft.com/office/drawing/2014/main" id="{C3367AD2-93AF-681E-331A-837D3E4C5AD3}"/>
              </a:ext>
            </a:extLst>
          </p:cNvPr>
          <p:cNvSpPr/>
          <p:nvPr/>
        </p:nvSpPr>
        <p:spPr>
          <a:xfrm>
            <a:off x="6780819" y="3546384"/>
            <a:ext cx="2186881" cy="2733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125"/>
              </a:lnSpc>
            </a:pPr>
            <a:r>
              <a:rPr lang="en-US" sz="6000" dirty="0">
                <a:latin typeface="NikoshBAN" panose="02000000000000000000" pitchFamily="2" charset="0"/>
                <a:ea typeface="Unbounded" pitchFamily="34" charset="-122"/>
                <a:cs typeface="NikoshBAN" panose="02000000000000000000" pitchFamily="2" charset="0"/>
              </a:rPr>
              <a:t>কাঠামো তৈরি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 4">
            <a:extLst>
              <a:ext uri="{FF2B5EF4-FFF2-40B4-BE49-F238E27FC236}">
                <a16:creationId xmlns:a16="http://schemas.microsoft.com/office/drawing/2014/main" id="{4CD7C1C0-B71E-E95B-2BB7-CE4EBA7B8B6B}"/>
              </a:ext>
            </a:extLst>
          </p:cNvPr>
          <p:cNvSpPr/>
          <p:nvPr/>
        </p:nvSpPr>
        <p:spPr>
          <a:xfrm>
            <a:off x="6799212" y="4248939"/>
            <a:ext cx="5110658" cy="2974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333"/>
              </a:lnSpc>
            </a:pPr>
            <a:r>
              <a:rPr lang="en-US" sz="5400" dirty="0" err="1">
                <a:latin typeface="NikoshBAN" panose="02000000000000000000" pitchFamily="2" charset="0"/>
                <a:ea typeface="Cabin" pitchFamily="34" charset="-122"/>
                <a:cs typeface="NikoshBAN" panose="02000000000000000000" pitchFamily="2" charset="0"/>
              </a:rPr>
              <a:t>কনটেন্ট</a:t>
            </a:r>
            <a:r>
              <a:rPr lang="en-US" sz="5400" dirty="0">
                <a:latin typeface="NikoshBAN" panose="02000000000000000000" pitchFamily="2" charset="0"/>
                <a:ea typeface="Cabin" pitchFamily="34" charset="-122"/>
                <a:cs typeface="NikoshBAN" panose="02000000000000000000" pitchFamily="2" charset="0"/>
              </a:rPr>
              <a:t>  সুস্পষ্ট কাঠামো তৈরি করা।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8" name="Image 3" descr="preencoded.png">
            <a:extLst>
              <a:ext uri="{FF2B5EF4-FFF2-40B4-BE49-F238E27FC236}">
                <a16:creationId xmlns:a16="http://schemas.microsoft.com/office/drawing/2014/main" id="{921FD1C6-B49E-ABE4-ACE0-5E93BE858A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5064" y="7292299"/>
            <a:ext cx="929382" cy="1115318"/>
          </a:xfrm>
          <a:prstGeom prst="rect">
            <a:avLst/>
          </a:prstGeom>
        </p:spPr>
      </p:pic>
      <p:sp>
        <p:nvSpPr>
          <p:cNvPr id="30" name="Text 5">
            <a:extLst>
              <a:ext uri="{FF2B5EF4-FFF2-40B4-BE49-F238E27FC236}">
                <a16:creationId xmlns:a16="http://schemas.microsoft.com/office/drawing/2014/main" id="{B176E9F1-35F2-AA1A-326D-C26E24F38545}"/>
              </a:ext>
            </a:extLst>
          </p:cNvPr>
          <p:cNvSpPr/>
          <p:nvPr/>
        </p:nvSpPr>
        <p:spPr>
          <a:xfrm>
            <a:off x="6699028" y="5433535"/>
            <a:ext cx="2186881" cy="2733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125"/>
              </a:lnSpc>
            </a:pPr>
            <a:r>
              <a:rPr lang="en-US" sz="6000" dirty="0">
                <a:latin typeface="NikoshBAN" panose="02000000000000000000" pitchFamily="2" charset="0"/>
                <a:ea typeface="Unbounded" pitchFamily="34" charset="-122"/>
                <a:cs typeface="NikoshBAN" panose="02000000000000000000" pitchFamily="2" charset="0"/>
              </a:rPr>
              <a:t>ভাষা ও উপস্থাপনা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 6">
            <a:extLst>
              <a:ext uri="{FF2B5EF4-FFF2-40B4-BE49-F238E27FC236}">
                <a16:creationId xmlns:a16="http://schemas.microsoft.com/office/drawing/2014/main" id="{287BCD4B-5D4B-589A-0BBF-9157D9B7283D}"/>
              </a:ext>
            </a:extLst>
          </p:cNvPr>
          <p:cNvSpPr/>
          <p:nvPr/>
        </p:nvSpPr>
        <p:spPr>
          <a:xfrm>
            <a:off x="6712166" y="6083300"/>
            <a:ext cx="5110658" cy="2974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333"/>
              </a:lnSpc>
            </a:pPr>
            <a:r>
              <a:rPr lang="en-US" sz="5400" dirty="0">
                <a:latin typeface="NikoshBAN" panose="02000000000000000000" pitchFamily="2" charset="0"/>
                <a:ea typeface="Cabin" pitchFamily="34" charset="-122"/>
                <a:cs typeface="NikoshBAN" panose="02000000000000000000" pitchFamily="2" charset="0"/>
              </a:rPr>
              <a:t>সহজ ও বোধগম্য ভাষায় উপস্থাপন করা।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 7">
            <a:extLst>
              <a:ext uri="{FF2B5EF4-FFF2-40B4-BE49-F238E27FC236}">
                <a16:creationId xmlns:a16="http://schemas.microsoft.com/office/drawing/2014/main" id="{BD613B0E-BE0D-B16B-D4CE-A82928E3A155}"/>
              </a:ext>
            </a:extLst>
          </p:cNvPr>
          <p:cNvSpPr/>
          <p:nvPr/>
        </p:nvSpPr>
        <p:spPr>
          <a:xfrm>
            <a:off x="6799212" y="7580754"/>
            <a:ext cx="2186881" cy="2733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125"/>
              </a:lnSpc>
            </a:pPr>
            <a:r>
              <a:rPr lang="en-US" sz="6000" dirty="0">
                <a:latin typeface="NikoshBAN" panose="02000000000000000000" pitchFamily="2" charset="0"/>
                <a:ea typeface="Unbounded" pitchFamily="34" charset="-122"/>
                <a:cs typeface="NikoshBAN" panose="02000000000000000000" pitchFamily="2" charset="0"/>
              </a:rPr>
              <a:t>ছবি ও গ্রাফিক্স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 8">
            <a:extLst>
              <a:ext uri="{FF2B5EF4-FFF2-40B4-BE49-F238E27FC236}">
                <a16:creationId xmlns:a16="http://schemas.microsoft.com/office/drawing/2014/main" id="{D85267CB-B059-FFA1-BB81-BC0881B5E9DC}"/>
              </a:ext>
            </a:extLst>
          </p:cNvPr>
          <p:cNvSpPr/>
          <p:nvPr/>
        </p:nvSpPr>
        <p:spPr>
          <a:xfrm>
            <a:off x="6799212" y="8367193"/>
            <a:ext cx="5110658" cy="2974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333"/>
              </a:lnSpc>
            </a:pPr>
            <a:r>
              <a:rPr lang="en-US" sz="5400" dirty="0">
                <a:latin typeface="NikoshBAN" panose="02000000000000000000" pitchFamily="2" charset="0"/>
                <a:ea typeface="Cabin" pitchFamily="34" charset="-122"/>
                <a:cs typeface="NikoshBAN" panose="02000000000000000000" pitchFamily="2" charset="0"/>
              </a:rPr>
              <a:t>উপযুক্ত ছবি ও গ্রাফিক্স ব্যবহার করা।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8" name="Image 4" descr="preencoded.png">
            <a:extLst>
              <a:ext uri="{FF2B5EF4-FFF2-40B4-BE49-F238E27FC236}">
                <a16:creationId xmlns:a16="http://schemas.microsoft.com/office/drawing/2014/main" id="{373051DA-8D18-D8BA-A3B3-6B61AB865B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6627" y="5246312"/>
            <a:ext cx="929382" cy="111531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D6E533-5777-0581-A8EB-9258C2C4C6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8356724-50A0-A6C5-1D49-C2D1518A330E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139700">
            <a:solidFill>
              <a:srgbClr val="2EED1F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7" name="Text 0">
            <a:extLst>
              <a:ext uri="{FF2B5EF4-FFF2-40B4-BE49-F238E27FC236}">
                <a16:creationId xmlns:a16="http://schemas.microsoft.com/office/drawing/2014/main" id="{196F8842-CE06-FB47-7EB9-9FE61F104D5F}"/>
              </a:ext>
            </a:extLst>
          </p:cNvPr>
          <p:cNvSpPr/>
          <p:nvPr/>
        </p:nvSpPr>
        <p:spPr>
          <a:xfrm>
            <a:off x="698103" y="3084017"/>
            <a:ext cx="6780510" cy="5866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583"/>
              </a:lnSpc>
            </a:pPr>
            <a:r>
              <a:rPr lang="en-US" sz="8000" dirty="0" err="1">
                <a:latin typeface="NikoshBAN" panose="02000000000000000000" pitchFamily="2" charset="0"/>
                <a:ea typeface="Unbounded" pitchFamily="34" charset="-122"/>
                <a:cs typeface="NikoshBAN" panose="02000000000000000000" pitchFamily="2" charset="0"/>
              </a:rPr>
              <a:t>ডিজিটাল</a:t>
            </a:r>
            <a:r>
              <a:rPr lang="en-US" sz="8000" dirty="0">
                <a:latin typeface="NikoshBAN" panose="02000000000000000000" pitchFamily="2" charset="0"/>
                <a:ea typeface="Unbounded" pitchFamily="34" charset="-122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ea typeface="Unbounded" pitchFamily="34" charset="-122"/>
                <a:cs typeface="NikoshBAN" panose="02000000000000000000" pitchFamily="2" charset="0"/>
              </a:rPr>
              <a:t>কনটেন্ট</a:t>
            </a:r>
            <a:r>
              <a:rPr lang="en-US" sz="8000" dirty="0">
                <a:latin typeface="NikoshBAN" panose="02000000000000000000" pitchFamily="2" charset="0"/>
                <a:ea typeface="Unbounded" pitchFamily="34" charset="-122"/>
                <a:cs typeface="NikoshBAN" panose="02000000000000000000" pitchFamily="2" charset="0"/>
              </a:rPr>
              <a:t> তৈরির সফটওয়্যার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9" name="Shape 1">
            <a:extLst>
              <a:ext uri="{FF2B5EF4-FFF2-40B4-BE49-F238E27FC236}">
                <a16:creationId xmlns:a16="http://schemas.microsoft.com/office/drawing/2014/main" id="{8E8519C9-EEF4-EE43-8D53-4CA16ED763BE}"/>
              </a:ext>
            </a:extLst>
          </p:cNvPr>
          <p:cNvSpPr/>
          <p:nvPr/>
        </p:nvSpPr>
        <p:spPr>
          <a:xfrm>
            <a:off x="698104" y="3969842"/>
            <a:ext cx="10795793" cy="2297509"/>
          </a:xfrm>
          <a:prstGeom prst="roundRect">
            <a:avLst>
              <a:gd name="adj" fmla="val 1302"/>
            </a:avLst>
          </a:prstGeom>
          <a:noFill/>
          <a:ln w="7620">
            <a:solidFill>
              <a:srgbClr val="FFFFFF">
                <a:alpha val="24000"/>
              </a:srgbClr>
            </a:solidFill>
            <a:prstDash val="solid"/>
          </a:ln>
        </p:spPr>
        <p:txBody>
          <a:bodyPr/>
          <a:lstStyle/>
          <a:p>
            <a:endParaRPr lang="en-US" sz="4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1" name="Shape 2">
            <a:extLst>
              <a:ext uri="{FF2B5EF4-FFF2-40B4-BE49-F238E27FC236}">
                <a16:creationId xmlns:a16="http://schemas.microsoft.com/office/drawing/2014/main" id="{45B3226E-1428-AC1C-D872-FB1D092F773F}"/>
              </a:ext>
            </a:extLst>
          </p:cNvPr>
          <p:cNvSpPr/>
          <p:nvPr/>
        </p:nvSpPr>
        <p:spPr>
          <a:xfrm>
            <a:off x="704454" y="3976192"/>
            <a:ext cx="10783094" cy="571203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US" sz="4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3" name="Text 3">
            <a:extLst>
              <a:ext uri="{FF2B5EF4-FFF2-40B4-BE49-F238E27FC236}">
                <a16:creationId xmlns:a16="http://schemas.microsoft.com/office/drawing/2014/main" id="{E562B1B0-6D57-DEA7-A565-A47A1905DBFE}"/>
              </a:ext>
            </a:extLst>
          </p:cNvPr>
          <p:cNvSpPr/>
          <p:nvPr/>
        </p:nvSpPr>
        <p:spPr>
          <a:xfrm>
            <a:off x="903883" y="4102199"/>
            <a:ext cx="4989513" cy="3191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500"/>
              </a:lnSpc>
            </a:pPr>
            <a:r>
              <a:rPr lang="en-US" sz="4000" dirty="0">
                <a:latin typeface="NikoshBAN" panose="02000000000000000000" pitchFamily="2" charset="0"/>
                <a:ea typeface="Cabin" pitchFamily="34" charset="-122"/>
                <a:cs typeface="NikoshBAN" panose="02000000000000000000" pitchFamily="2" charset="0"/>
              </a:rPr>
              <a:t>টেক্সট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5" name="Text 4">
            <a:extLst>
              <a:ext uri="{FF2B5EF4-FFF2-40B4-BE49-F238E27FC236}">
                <a16:creationId xmlns:a16="http://schemas.microsoft.com/office/drawing/2014/main" id="{A9F744B5-5DCD-3351-309A-AC6AD2CA9532}"/>
              </a:ext>
            </a:extLst>
          </p:cNvPr>
          <p:cNvSpPr/>
          <p:nvPr/>
        </p:nvSpPr>
        <p:spPr>
          <a:xfrm>
            <a:off x="6298605" y="4102199"/>
            <a:ext cx="4989513" cy="3191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500"/>
              </a:lnSpc>
            </a:pPr>
            <a:r>
              <a:rPr lang="en-US" sz="4000" dirty="0">
                <a:latin typeface="NikoshBAN" panose="02000000000000000000" pitchFamily="2" charset="0"/>
                <a:ea typeface="Cabin" pitchFamily="34" charset="-122"/>
                <a:cs typeface="NikoshBAN" panose="02000000000000000000" pitchFamily="2" charset="0"/>
              </a:rPr>
              <a:t>মাইক্রোসফট ওয়ার্ড, গুগল ডক্স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7" name="Shape 5">
            <a:extLst>
              <a:ext uri="{FF2B5EF4-FFF2-40B4-BE49-F238E27FC236}">
                <a16:creationId xmlns:a16="http://schemas.microsoft.com/office/drawing/2014/main" id="{1A99B916-8A23-56F1-1852-01F15A5374F4}"/>
              </a:ext>
            </a:extLst>
          </p:cNvPr>
          <p:cNvSpPr/>
          <p:nvPr/>
        </p:nvSpPr>
        <p:spPr>
          <a:xfrm>
            <a:off x="704454" y="4547394"/>
            <a:ext cx="10783094" cy="571203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n-US" sz="4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9" name="Text 6">
            <a:extLst>
              <a:ext uri="{FF2B5EF4-FFF2-40B4-BE49-F238E27FC236}">
                <a16:creationId xmlns:a16="http://schemas.microsoft.com/office/drawing/2014/main" id="{C2BA393F-132D-8876-0FB4-8F3E148AE522}"/>
              </a:ext>
            </a:extLst>
          </p:cNvPr>
          <p:cNvSpPr/>
          <p:nvPr/>
        </p:nvSpPr>
        <p:spPr>
          <a:xfrm>
            <a:off x="903883" y="4673402"/>
            <a:ext cx="4989513" cy="3191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500"/>
              </a:lnSpc>
            </a:pPr>
            <a:r>
              <a:rPr lang="en-US" sz="4000" dirty="0">
                <a:latin typeface="NikoshBAN" panose="02000000000000000000" pitchFamily="2" charset="0"/>
                <a:ea typeface="Cabin" pitchFamily="34" charset="-122"/>
                <a:cs typeface="NikoshBAN" panose="02000000000000000000" pitchFamily="2" charset="0"/>
              </a:rPr>
              <a:t>ছবি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1" name="Text 7">
            <a:extLst>
              <a:ext uri="{FF2B5EF4-FFF2-40B4-BE49-F238E27FC236}">
                <a16:creationId xmlns:a16="http://schemas.microsoft.com/office/drawing/2014/main" id="{39BD993A-DF69-183C-774F-7C89E86AF004}"/>
              </a:ext>
            </a:extLst>
          </p:cNvPr>
          <p:cNvSpPr/>
          <p:nvPr/>
        </p:nvSpPr>
        <p:spPr>
          <a:xfrm>
            <a:off x="6298605" y="4673402"/>
            <a:ext cx="4989513" cy="3191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500"/>
              </a:lnSpc>
            </a:pPr>
            <a:r>
              <a:rPr lang="en-US" sz="4000" dirty="0">
                <a:latin typeface="NikoshBAN" panose="02000000000000000000" pitchFamily="2" charset="0"/>
                <a:ea typeface="Cabin" pitchFamily="34" charset="-122"/>
                <a:cs typeface="NikoshBAN" panose="02000000000000000000" pitchFamily="2" charset="0"/>
              </a:rPr>
              <a:t>ফটোশপ, ইলাস্ট্রেটর, ক্যানভা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3" name="Shape 8">
            <a:extLst>
              <a:ext uri="{FF2B5EF4-FFF2-40B4-BE49-F238E27FC236}">
                <a16:creationId xmlns:a16="http://schemas.microsoft.com/office/drawing/2014/main" id="{4C06227C-3FB4-8749-10B8-4618BFEDA5BA}"/>
              </a:ext>
            </a:extLst>
          </p:cNvPr>
          <p:cNvSpPr/>
          <p:nvPr/>
        </p:nvSpPr>
        <p:spPr>
          <a:xfrm>
            <a:off x="704454" y="5118596"/>
            <a:ext cx="10783094" cy="571203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US" sz="4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5" name="Text 9">
            <a:extLst>
              <a:ext uri="{FF2B5EF4-FFF2-40B4-BE49-F238E27FC236}">
                <a16:creationId xmlns:a16="http://schemas.microsoft.com/office/drawing/2014/main" id="{420068F8-1C50-934D-A4DC-2F0B9D0A5988}"/>
              </a:ext>
            </a:extLst>
          </p:cNvPr>
          <p:cNvSpPr/>
          <p:nvPr/>
        </p:nvSpPr>
        <p:spPr>
          <a:xfrm>
            <a:off x="903883" y="5244604"/>
            <a:ext cx="4989513" cy="3191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500"/>
              </a:lnSpc>
            </a:pPr>
            <a:r>
              <a:rPr lang="en-US" sz="4000" dirty="0">
                <a:latin typeface="NikoshBAN" panose="02000000000000000000" pitchFamily="2" charset="0"/>
                <a:ea typeface="Cabin" pitchFamily="34" charset="-122"/>
                <a:cs typeface="NikoshBAN" panose="02000000000000000000" pitchFamily="2" charset="0"/>
              </a:rPr>
              <a:t>অডিও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7" name="Text 10">
            <a:extLst>
              <a:ext uri="{FF2B5EF4-FFF2-40B4-BE49-F238E27FC236}">
                <a16:creationId xmlns:a16="http://schemas.microsoft.com/office/drawing/2014/main" id="{CA53B57B-0BBA-AC59-0567-C8C7E159F6E9}"/>
              </a:ext>
            </a:extLst>
          </p:cNvPr>
          <p:cNvSpPr/>
          <p:nvPr/>
        </p:nvSpPr>
        <p:spPr>
          <a:xfrm>
            <a:off x="6298605" y="5244604"/>
            <a:ext cx="4989513" cy="3191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500"/>
              </a:lnSpc>
            </a:pPr>
            <a:r>
              <a:rPr lang="en-US" sz="4000" dirty="0">
                <a:latin typeface="NikoshBAN" panose="02000000000000000000" pitchFamily="2" charset="0"/>
                <a:ea typeface="Cabin" pitchFamily="34" charset="-122"/>
                <a:cs typeface="NikoshBAN" panose="02000000000000000000" pitchFamily="2" charset="0"/>
              </a:rPr>
              <a:t>অডাসিটি, সাউন্ডফোর্জ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9" name="Shape 11">
            <a:extLst>
              <a:ext uri="{FF2B5EF4-FFF2-40B4-BE49-F238E27FC236}">
                <a16:creationId xmlns:a16="http://schemas.microsoft.com/office/drawing/2014/main" id="{3180723D-121D-9280-1779-3FA25F6FE59F}"/>
              </a:ext>
            </a:extLst>
          </p:cNvPr>
          <p:cNvSpPr/>
          <p:nvPr/>
        </p:nvSpPr>
        <p:spPr>
          <a:xfrm>
            <a:off x="704454" y="5689799"/>
            <a:ext cx="10783094" cy="571203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n-US" sz="4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1" name="Text 12">
            <a:extLst>
              <a:ext uri="{FF2B5EF4-FFF2-40B4-BE49-F238E27FC236}">
                <a16:creationId xmlns:a16="http://schemas.microsoft.com/office/drawing/2014/main" id="{7DDA1016-27BF-134D-9DF2-9A873327162F}"/>
              </a:ext>
            </a:extLst>
          </p:cNvPr>
          <p:cNvSpPr/>
          <p:nvPr/>
        </p:nvSpPr>
        <p:spPr>
          <a:xfrm>
            <a:off x="903883" y="5815807"/>
            <a:ext cx="4989513" cy="3191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500"/>
              </a:lnSpc>
            </a:pPr>
            <a:r>
              <a:rPr lang="en-US" sz="4000" dirty="0">
                <a:latin typeface="NikoshBAN" panose="02000000000000000000" pitchFamily="2" charset="0"/>
                <a:ea typeface="Cabin" pitchFamily="34" charset="-122"/>
                <a:cs typeface="NikoshBAN" panose="02000000000000000000" pitchFamily="2" charset="0"/>
              </a:rPr>
              <a:t>ভিডিও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3" name="Text 13">
            <a:extLst>
              <a:ext uri="{FF2B5EF4-FFF2-40B4-BE49-F238E27FC236}">
                <a16:creationId xmlns:a16="http://schemas.microsoft.com/office/drawing/2014/main" id="{F4EB48FD-BC33-F2EC-2841-253413279DA2}"/>
              </a:ext>
            </a:extLst>
          </p:cNvPr>
          <p:cNvSpPr/>
          <p:nvPr/>
        </p:nvSpPr>
        <p:spPr>
          <a:xfrm>
            <a:off x="6298605" y="5815807"/>
            <a:ext cx="4989513" cy="3191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500"/>
              </a:lnSpc>
            </a:pPr>
            <a:r>
              <a:rPr lang="en-US" sz="4000" dirty="0">
                <a:latin typeface="NikoshBAN" panose="02000000000000000000" pitchFamily="2" charset="0"/>
                <a:ea typeface="Cabin" pitchFamily="34" charset="-122"/>
                <a:cs typeface="NikoshBAN" panose="02000000000000000000" pitchFamily="2" charset="0"/>
              </a:rPr>
              <a:t>ফিল্মোরা, প্রিমিয়ার প্রো, আইমুভি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3800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358</Words>
  <Application>Microsoft Office PowerPoint</Application>
  <PresentationFormat>Custom</PresentationFormat>
  <Paragraphs>82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NikoshBAN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</dc:title>
  <dc:creator>LAISE</dc:creator>
  <cp:lastModifiedBy>Laise 1417 Project User</cp:lastModifiedBy>
  <cp:revision>41</cp:revision>
  <dcterms:created xsi:type="dcterms:W3CDTF">2006-08-16T00:00:00Z</dcterms:created>
  <dcterms:modified xsi:type="dcterms:W3CDTF">2026-06-21T09:47:49Z</dcterms:modified>
  <dc:identifier>DAHNExC5pjg</dc:identifier>
</cp:coreProperties>
</file>