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1" r:id="rId2"/>
  </p:sldMasterIdLst>
  <p:sldIdLst>
    <p:sldId id="287" r:id="rId3"/>
    <p:sldId id="256" r:id="rId4"/>
    <p:sldId id="269" r:id="rId5"/>
    <p:sldId id="289" r:id="rId6"/>
    <p:sldId id="270" r:id="rId7"/>
    <p:sldId id="258" r:id="rId8"/>
    <p:sldId id="271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3" r:id="rId17"/>
    <p:sldId id="273" r:id="rId18"/>
    <p:sldId id="274" r:id="rId19"/>
    <p:sldId id="275" r:id="rId20"/>
    <p:sldId id="288" r:id="rId21"/>
    <p:sldId id="285" r:id="rId22"/>
    <p:sldId id="286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10C08-BCBB-4401-B844-0087E2DB204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60F9A-9303-435D-AC96-E8E58B8C92E7}">
      <dgm:prSet phldrT="[Text]"/>
      <dgm:spPr/>
      <dgm:t>
        <a:bodyPr/>
        <a:lstStyle/>
        <a:p>
          <a:r>
            <a:rPr lang="bn-IN" dirty="0">
              <a:latin typeface="Nikosh" panose="02000000000000000000" pitchFamily="2" charset="0"/>
              <a:cs typeface="Nikosh" panose="02000000000000000000" pitchFamily="2" charset="0"/>
            </a:rPr>
            <a:t>ট্রান্সমিশন </a:t>
          </a:r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মেথড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A308F4EF-E64D-4B7B-908A-E68050FD2EC3}" type="parTrans" cxnId="{D97216C4-312B-421D-A77D-188479DFC411}">
      <dgm:prSet/>
      <dgm:spPr/>
      <dgm:t>
        <a:bodyPr/>
        <a:lstStyle/>
        <a:p>
          <a:endParaRPr lang="en-US"/>
        </a:p>
      </dgm:t>
    </dgm:pt>
    <dgm:pt modelId="{96681329-4DDD-45ED-9130-54E82B0DC834}" type="sibTrans" cxnId="{D97216C4-312B-421D-A77D-188479DFC411}">
      <dgm:prSet/>
      <dgm:spPr/>
      <dgm:t>
        <a:bodyPr/>
        <a:lstStyle/>
        <a:p>
          <a:endParaRPr lang="en-US"/>
        </a:p>
      </dgm:t>
    </dgm:pt>
    <dgm:pt modelId="{2BF8CFD4-D30B-402D-917C-F96C5FC3D393}">
      <dgm:prSet phldrT="[Text]"/>
      <dgm:spPr/>
      <dgm:t>
        <a:bodyPr/>
        <a:lstStyle/>
        <a:p>
          <a:r>
            <a:rPr lang="bn-IN" dirty="0">
              <a:latin typeface="Nikosh" panose="02000000000000000000" pitchFamily="2" charset="0"/>
              <a:cs typeface="Nikosh" panose="02000000000000000000" pitchFamily="2" charset="0"/>
            </a:rPr>
            <a:t>সিরিয়াল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EF1B3A0-4795-450D-944E-5F881388105A}" type="parTrans" cxnId="{93383B68-C6C7-4480-B76E-E25B2FE2EB52}">
      <dgm:prSet/>
      <dgm:spPr/>
      <dgm:t>
        <a:bodyPr/>
        <a:lstStyle/>
        <a:p>
          <a:endParaRPr lang="en-US"/>
        </a:p>
      </dgm:t>
    </dgm:pt>
    <dgm:pt modelId="{1893B5C9-8C73-4A1B-BB67-BFCDE32784F3}" type="sibTrans" cxnId="{93383B68-C6C7-4480-B76E-E25B2FE2EB52}">
      <dgm:prSet/>
      <dgm:spPr/>
      <dgm:t>
        <a:bodyPr/>
        <a:lstStyle/>
        <a:p>
          <a:endParaRPr lang="en-US"/>
        </a:p>
      </dgm:t>
    </dgm:pt>
    <dgm:pt modelId="{B30CCB97-3224-4395-A726-0E20CF654F35}">
      <dgm:prSet phldrT="[Text]"/>
      <dgm:spPr/>
      <dgm:t>
        <a:bodyPr/>
        <a:lstStyle/>
        <a:p>
          <a:r>
            <a:rPr lang="bn-IN" dirty="0">
              <a:latin typeface="Nikosh" panose="02000000000000000000" pitchFamily="2" charset="0"/>
              <a:cs typeface="Nikosh" panose="02000000000000000000" pitchFamily="2" charset="0"/>
            </a:rPr>
            <a:t>প্যারালাল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CB04325-EC10-47B9-9362-7C14F404CB65}" type="parTrans" cxnId="{F7FABFDE-85F0-4829-AFC2-1863F40EE14D}">
      <dgm:prSet/>
      <dgm:spPr/>
      <dgm:t>
        <a:bodyPr/>
        <a:lstStyle/>
        <a:p>
          <a:endParaRPr lang="en-US"/>
        </a:p>
      </dgm:t>
    </dgm:pt>
    <dgm:pt modelId="{82C13911-C9FF-4F2D-9FB3-6109EF410829}" type="sibTrans" cxnId="{F7FABFDE-85F0-4829-AFC2-1863F40EE14D}">
      <dgm:prSet/>
      <dgm:spPr/>
      <dgm:t>
        <a:bodyPr/>
        <a:lstStyle/>
        <a:p>
          <a:endParaRPr lang="en-US"/>
        </a:p>
      </dgm:t>
    </dgm:pt>
    <dgm:pt modelId="{0C20A01B-E93B-4E99-BF59-BB92FE8132C3}" type="pres">
      <dgm:prSet presAssocID="{2F210C08-BCBB-4401-B844-0087E2DB204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4E8973-010E-49A1-BAB5-220410F551FB}" type="pres">
      <dgm:prSet presAssocID="{2F210C08-BCBB-4401-B844-0087E2DB2046}" presName="hierFlow" presStyleCnt="0"/>
      <dgm:spPr/>
    </dgm:pt>
    <dgm:pt modelId="{B9F88A14-A67D-4BFD-B14C-4F3C0CE2D113}" type="pres">
      <dgm:prSet presAssocID="{2F210C08-BCBB-4401-B844-0087E2DB204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3F8D871-DCCB-483F-8B50-46C1235520E0}" type="pres">
      <dgm:prSet presAssocID="{69A60F9A-9303-435D-AC96-E8E58B8C92E7}" presName="Name14" presStyleCnt="0"/>
      <dgm:spPr/>
    </dgm:pt>
    <dgm:pt modelId="{5298FE35-CF00-4D36-97DB-15F78035E43A}" type="pres">
      <dgm:prSet presAssocID="{69A60F9A-9303-435D-AC96-E8E58B8C92E7}" presName="level1Shape" presStyleLbl="node0" presStyleIdx="0" presStyleCnt="1" custScaleY="68462">
        <dgm:presLayoutVars>
          <dgm:chPref val="3"/>
        </dgm:presLayoutVars>
      </dgm:prSet>
      <dgm:spPr/>
    </dgm:pt>
    <dgm:pt modelId="{F00D6918-1D41-48E1-B0FF-E8AF3980A229}" type="pres">
      <dgm:prSet presAssocID="{69A60F9A-9303-435D-AC96-E8E58B8C92E7}" presName="hierChild2" presStyleCnt="0"/>
      <dgm:spPr/>
    </dgm:pt>
    <dgm:pt modelId="{93741B95-8B0C-4DB9-A438-8F5F947B088D}" type="pres">
      <dgm:prSet presAssocID="{1EF1B3A0-4795-450D-944E-5F881388105A}" presName="Name19" presStyleLbl="parChTrans1D2" presStyleIdx="0" presStyleCnt="2"/>
      <dgm:spPr/>
    </dgm:pt>
    <dgm:pt modelId="{CE3AF0C8-D3A7-4AC6-AEB4-2B03D8535AC5}" type="pres">
      <dgm:prSet presAssocID="{2BF8CFD4-D30B-402D-917C-F96C5FC3D393}" presName="Name21" presStyleCnt="0"/>
      <dgm:spPr/>
    </dgm:pt>
    <dgm:pt modelId="{E6EA0E78-86F2-4AEC-ACB7-970F45C14823}" type="pres">
      <dgm:prSet presAssocID="{2BF8CFD4-D30B-402D-917C-F96C5FC3D393}" presName="level2Shape" presStyleLbl="node2" presStyleIdx="0" presStyleCnt="2" custScaleY="79706"/>
      <dgm:spPr/>
    </dgm:pt>
    <dgm:pt modelId="{2B9FE57D-5D61-4991-A064-3A7C055593A1}" type="pres">
      <dgm:prSet presAssocID="{2BF8CFD4-D30B-402D-917C-F96C5FC3D393}" presName="hierChild3" presStyleCnt="0"/>
      <dgm:spPr/>
    </dgm:pt>
    <dgm:pt modelId="{2D22F497-2DE6-410B-8FEC-209CA37021B4}" type="pres">
      <dgm:prSet presAssocID="{CCB04325-EC10-47B9-9362-7C14F404CB65}" presName="Name19" presStyleLbl="parChTrans1D2" presStyleIdx="1" presStyleCnt="2"/>
      <dgm:spPr/>
    </dgm:pt>
    <dgm:pt modelId="{5A9DD232-6BA6-4A54-A853-F1CB6134C374}" type="pres">
      <dgm:prSet presAssocID="{B30CCB97-3224-4395-A726-0E20CF654F35}" presName="Name21" presStyleCnt="0"/>
      <dgm:spPr/>
    </dgm:pt>
    <dgm:pt modelId="{1DB854FC-B9A8-4C30-8776-061112FA66B8}" type="pres">
      <dgm:prSet presAssocID="{B30CCB97-3224-4395-A726-0E20CF654F35}" presName="level2Shape" presStyleLbl="node2" presStyleIdx="1" presStyleCnt="2" custScaleY="84419"/>
      <dgm:spPr/>
    </dgm:pt>
    <dgm:pt modelId="{7A1F6BF0-B232-4E52-A137-D69CB3DE305E}" type="pres">
      <dgm:prSet presAssocID="{B30CCB97-3224-4395-A726-0E20CF654F35}" presName="hierChild3" presStyleCnt="0"/>
      <dgm:spPr/>
    </dgm:pt>
    <dgm:pt modelId="{DA3C39C2-2A46-4920-A6A3-A1CCFAE54F61}" type="pres">
      <dgm:prSet presAssocID="{2F210C08-BCBB-4401-B844-0087E2DB2046}" presName="bgShapesFlow" presStyleCnt="0"/>
      <dgm:spPr/>
    </dgm:pt>
  </dgm:ptLst>
  <dgm:cxnLst>
    <dgm:cxn modelId="{2A153B18-B59B-4AFF-8437-A9D56C68A882}" type="presOf" srcId="{69A60F9A-9303-435D-AC96-E8E58B8C92E7}" destId="{5298FE35-CF00-4D36-97DB-15F78035E43A}" srcOrd="0" destOrd="0" presId="urn:microsoft.com/office/officeart/2005/8/layout/hierarchy6"/>
    <dgm:cxn modelId="{88FAD52B-0151-4AF8-A045-C800E99843BC}" type="presOf" srcId="{1EF1B3A0-4795-450D-944E-5F881388105A}" destId="{93741B95-8B0C-4DB9-A438-8F5F947B088D}" srcOrd="0" destOrd="0" presId="urn:microsoft.com/office/officeart/2005/8/layout/hierarchy6"/>
    <dgm:cxn modelId="{5262E930-3926-4DC1-9BA1-E8E10460C411}" type="presOf" srcId="{2BF8CFD4-D30B-402D-917C-F96C5FC3D393}" destId="{E6EA0E78-86F2-4AEC-ACB7-970F45C14823}" srcOrd="0" destOrd="0" presId="urn:microsoft.com/office/officeart/2005/8/layout/hierarchy6"/>
    <dgm:cxn modelId="{93383B68-C6C7-4480-B76E-E25B2FE2EB52}" srcId="{69A60F9A-9303-435D-AC96-E8E58B8C92E7}" destId="{2BF8CFD4-D30B-402D-917C-F96C5FC3D393}" srcOrd="0" destOrd="0" parTransId="{1EF1B3A0-4795-450D-944E-5F881388105A}" sibTransId="{1893B5C9-8C73-4A1B-BB67-BFCDE32784F3}"/>
    <dgm:cxn modelId="{AFA32482-AEF2-4AC4-B02F-F8A9BEB62465}" type="presOf" srcId="{CCB04325-EC10-47B9-9362-7C14F404CB65}" destId="{2D22F497-2DE6-410B-8FEC-209CA37021B4}" srcOrd="0" destOrd="0" presId="urn:microsoft.com/office/officeart/2005/8/layout/hierarchy6"/>
    <dgm:cxn modelId="{98F363B4-3753-40D4-82C3-311B2B60DCD2}" type="presOf" srcId="{2F210C08-BCBB-4401-B844-0087E2DB2046}" destId="{0C20A01B-E93B-4E99-BF59-BB92FE8132C3}" srcOrd="0" destOrd="0" presId="urn:microsoft.com/office/officeart/2005/8/layout/hierarchy6"/>
    <dgm:cxn modelId="{EFB091BC-E3A8-4389-BF3C-BB98EFCEA284}" type="presOf" srcId="{B30CCB97-3224-4395-A726-0E20CF654F35}" destId="{1DB854FC-B9A8-4C30-8776-061112FA66B8}" srcOrd="0" destOrd="0" presId="urn:microsoft.com/office/officeart/2005/8/layout/hierarchy6"/>
    <dgm:cxn modelId="{D97216C4-312B-421D-A77D-188479DFC411}" srcId="{2F210C08-BCBB-4401-B844-0087E2DB2046}" destId="{69A60F9A-9303-435D-AC96-E8E58B8C92E7}" srcOrd="0" destOrd="0" parTransId="{A308F4EF-E64D-4B7B-908A-E68050FD2EC3}" sibTransId="{96681329-4DDD-45ED-9130-54E82B0DC834}"/>
    <dgm:cxn modelId="{F7FABFDE-85F0-4829-AFC2-1863F40EE14D}" srcId="{69A60F9A-9303-435D-AC96-E8E58B8C92E7}" destId="{B30CCB97-3224-4395-A726-0E20CF654F35}" srcOrd="1" destOrd="0" parTransId="{CCB04325-EC10-47B9-9362-7C14F404CB65}" sibTransId="{82C13911-C9FF-4F2D-9FB3-6109EF410829}"/>
    <dgm:cxn modelId="{28FF8486-4057-47C1-848A-3B9C281A64A8}" type="presParOf" srcId="{0C20A01B-E93B-4E99-BF59-BB92FE8132C3}" destId="{2E4E8973-010E-49A1-BAB5-220410F551FB}" srcOrd="0" destOrd="0" presId="urn:microsoft.com/office/officeart/2005/8/layout/hierarchy6"/>
    <dgm:cxn modelId="{4A6F0952-9ABC-4DA3-A6AC-B829F4763E5C}" type="presParOf" srcId="{2E4E8973-010E-49A1-BAB5-220410F551FB}" destId="{B9F88A14-A67D-4BFD-B14C-4F3C0CE2D113}" srcOrd="0" destOrd="0" presId="urn:microsoft.com/office/officeart/2005/8/layout/hierarchy6"/>
    <dgm:cxn modelId="{3F9514C7-7DA3-43D7-87AC-2631B8F8D1C2}" type="presParOf" srcId="{B9F88A14-A67D-4BFD-B14C-4F3C0CE2D113}" destId="{D3F8D871-DCCB-483F-8B50-46C1235520E0}" srcOrd="0" destOrd="0" presId="urn:microsoft.com/office/officeart/2005/8/layout/hierarchy6"/>
    <dgm:cxn modelId="{D47BF797-6341-4112-A3DF-BD45B192F5DE}" type="presParOf" srcId="{D3F8D871-DCCB-483F-8B50-46C1235520E0}" destId="{5298FE35-CF00-4D36-97DB-15F78035E43A}" srcOrd="0" destOrd="0" presId="urn:microsoft.com/office/officeart/2005/8/layout/hierarchy6"/>
    <dgm:cxn modelId="{ABFCB962-D2F4-4BC3-B63C-57EB33E098A5}" type="presParOf" srcId="{D3F8D871-DCCB-483F-8B50-46C1235520E0}" destId="{F00D6918-1D41-48E1-B0FF-E8AF3980A229}" srcOrd="1" destOrd="0" presId="urn:microsoft.com/office/officeart/2005/8/layout/hierarchy6"/>
    <dgm:cxn modelId="{412B6681-89AE-4723-84C3-6FBBBFD13D72}" type="presParOf" srcId="{F00D6918-1D41-48E1-B0FF-E8AF3980A229}" destId="{93741B95-8B0C-4DB9-A438-8F5F947B088D}" srcOrd="0" destOrd="0" presId="urn:microsoft.com/office/officeart/2005/8/layout/hierarchy6"/>
    <dgm:cxn modelId="{F6D9A324-A09F-4B9F-84BF-CC26CC969EBA}" type="presParOf" srcId="{F00D6918-1D41-48E1-B0FF-E8AF3980A229}" destId="{CE3AF0C8-D3A7-4AC6-AEB4-2B03D8535AC5}" srcOrd="1" destOrd="0" presId="urn:microsoft.com/office/officeart/2005/8/layout/hierarchy6"/>
    <dgm:cxn modelId="{4511FB63-E102-4C06-9EBB-E2F77FF8132C}" type="presParOf" srcId="{CE3AF0C8-D3A7-4AC6-AEB4-2B03D8535AC5}" destId="{E6EA0E78-86F2-4AEC-ACB7-970F45C14823}" srcOrd="0" destOrd="0" presId="urn:microsoft.com/office/officeart/2005/8/layout/hierarchy6"/>
    <dgm:cxn modelId="{00EB4674-FCB6-4580-B4FA-79CE97E3B1C0}" type="presParOf" srcId="{CE3AF0C8-D3A7-4AC6-AEB4-2B03D8535AC5}" destId="{2B9FE57D-5D61-4991-A064-3A7C055593A1}" srcOrd="1" destOrd="0" presId="urn:microsoft.com/office/officeart/2005/8/layout/hierarchy6"/>
    <dgm:cxn modelId="{E7DF3261-E4EA-4B1F-ADAB-7EEE53A22707}" type="presParOf" srcId="{F00D6918-1D41-48E1-B0FF-E8AF3980A229}" destId="{2D22F497-2DE6-410B-8FEC-209CA37021B4}" srcOrd="2" destOrd="0" presId="urn:microsoft.com/office/officeart/2005/8/layout/hierarchy6"/>
    <dgm:cxn modelId="{1FAF85DC-8D9B-48DF-BFF4-E3C985023164}" type="presParOf" srcId="{F00D6918-1D41-48E1-B0FF-E8AF3980A229}" destId="{5A9DD232-6BA6-4A54-A853-F1CB6134C374}" srcOrd="3" destOrd="0" presId="urn:microsoft.com/office/officeart/2005/8/layout/hierarchy6"/>
    <dgm:cxn modelId="{7E828DAE-80BE-4A23-BF9D-11CF3D0099AE}" type="presParOf" srcId="{5A9DD232-6BA6-4A54-A853-F1CB6134C374}" destId="{1DB854FC-B9A8-4C30-8776-061112FA66B8}" srcOrd="0" destOrd="0" presId="urn:microsoft.com/office/officeart/2005/8/layout/hierarchy6"/>
    <dgm:cxn modelId="{5CC0FE00-171A-4AB4-9DCF-E1E4D93761A5}" type="presParOf" srcId="{5A9DD232-6BA6-4A54-A853-F1CB6134C374}" destId="{7A1F6BF0-B232-4E52-A137-D69CB3DE305E}" srcOrd="1" destOrd="0" presId="urn:microsoft.com/office/officeart/2005/8/layout/hierarchy6"/>
    <dgm:cxn modelId="{FEF46C84-C36F-4F05-B20A-C976FBDD9534}" type="presParOf" srcId="{0C20A01B-E93B-4E99-BF59-BB92FE8132C3}" destId="{DA3C39C2-2A46-4920-A6A3-A1CCFAE54F6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8FE35-CF00-4D36-97DB-15F78035E43A}">
      <dsp:nvSpPr>
        <dsp:cNvPr id="0" name=""/>
        <dsp:cNvSpPr/>
      </dsp:nvSpPr>
      <dsp:spPr>
        <a:xfrm>
          <a:off x="1214869" y="529223"/>
          <a:ext cx="1867415" cy="852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kern="1200" dirty="0">
              <a:latin typeface="Nikosh" panose="02000000000000000000" pitchFamily="2" charset="0"/>
              <a:cs typeface="Nikosh" panose="02000000000000000000" pitchFamily="2" charset="0"/>
            </a:rPr>
            <a:t>ট্রান্সমিশন </a:t>
          </a:r>
          <a:r>
            <a:rPr lang="en-US" sz="2500" kern="1200" dirty="0" err="1">
              <a:latin typeface="Nikosh" panose="02000000000000000000" pitchFamily="2" charset="0"/>
              <a:cs typeface="Nikosh" panose="02000000000000000000" pitchFamily="2" charset="0"/>
            </a:rPr>
            <a:t>মেথড</a:t>
          </a:r>
          <a:endParaRPr lang="en-US" sz="25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239832" y="554186"/>
        <a:ext cx="1817489" cy="802387"/>
      </dsp:txXfrm>
    </dsp:sp>
    <dsp:sp modelId="{93741B95-8B0C-4DB9-A438-8F5F947B088D}">
      <dsp:nvSpPr>
        <dsp:cNvPr id="0" name=""/>
        <dsp:cNvSpPr/>
      </dsp:nvSpPr>
      <dsp:spPr>
        <a:xfrm>
          <a:off x="934757" y="1381536"/>
          <a:ext cx="1213820" cy="497977"/>
        </a:xfrm>
        <a:custGeom>
          <a:avLst/>
          <a:gdLst/>
          <a:ahLst/>
          <a:cxnLst/>
          <a:rect l="0" t="0" r="0" b="0"/>
          <a:pathLst>
            <a:path>
              <a:moveTo>
                <a:pt x="1213820" y="0"/>
              </a:moveTo>
              <a:lnTo>
                <a:pt x="1213820" y="248988"/>
              </a:lnTo>
              <a:lnTo>
                <a:pt x="0" y="248988"/>
              </a:lnTo>
              <a:lnTo>
                <a:pt x="0" y="4979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0E78-86F2-4AEC-ACB7-970F45C14823}">
      <dsp:nvSpPr>
        <dsp:cNvPr id="0" name=""/>
        <dsp:cNvSpPr/>
      </dsp:nvSpPr>
      <dsp:spPr>
        <a:xfrm>
          <a:off x="1049" y="1879514"/>
          <a:ext cx="1867415" cy="992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kern="1200" dirty="0">
              <a:latin typeface="Nikosh" panose="02000000000000000000" pitchFamily="2" charset="0"/>
              <a:cs typeface="Nikosh" panose="02000000000000000000" pitchFamily="2" charset="0"/>
            </a:rPr>
            <a:t>সিরিয়াল</a:t>
          </a:r>
          <a:endParaRPr lang="en-US" sz="25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0112" y="1908577"/>
        <a:ext cx="1809289" cy="934169"/>
      </dsp:txXfrm>
    </dsp:sp>
    <dsp:sp modelId="{2D22F497-2DE6-410B-8FEC-209CA37021B4}">
      <dsp:nvSpPr>
        <dsp:cNvPr id="0" name=""/>
        <dsp:cNvSpPr/>
      </dsp:nvSpPr>
      <dsp:spPr>
        <a:xfrm>
          <a:off x="2148577" y="1381536"/>
          <a:ext cx="1213820" cy="497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88"/>
              </a:lnTo>
              <a:lnTo>
                <a:pt x="1213820" y="248988"/>
              </a:lnTo>
              <a:lnTo>
                <a:pt x="1213820" y="4979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854FC-B9A8-4C30-8776-061112FA66B8}">
      <dsp:nvSpPr>
        <dsp:cNvPr id="0" name=""/>
        <dsp:cNvSpPr/>
      </dsp:nvSpPr>
      <dsp:spPr>
        <a:xfrm>
          <a:off x="2428689" y="1879514"/>
          <a:ext cx="1867415" cy="1050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kern="1200" dirty="0">
              <a:latin typeface="Nikosh" panose="02000000000000000000" pitchFamily="2" charset="0"/>
              <a:cs typeface="Nikosh" panose="02000000000000000000" pitchFamily="2" charset="0"/>
            </a:rPr>
            <a:t>প্যারালাল</a:t>
          </a:r>
          <a:endParaRPr lang="en-US" sz="25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2459471" y="1910296"/>
        <a:ext cx="1805851" cy="989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3961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7397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72313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19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61898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7687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343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502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4660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754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8344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9199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35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3355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122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928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0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slow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F114D-BE65-48BE-AB9D-DB08CABDA7DA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525BE9-5AE9-419F-9594-FFC41C8F4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802" y="575673"/>
            <a:ext cx="7656395" cy="134903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 স্বাগতম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CE72167-C912-83CF-087C-97BB559AE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01" y="2211622"/>
            <a:ext cx="7656395" cy="37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576" y="351419"/>
            <a:ext cx="8911687" cy="743494"/>
          </a:xfr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হাফ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ডুপ্লেক্স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 মোড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148" y="1569833"/>
            <a:ext cx="4206240" cy="4131723"/>
          </a:xfrm>
        </p:spPr>
        <p:txBody>
          <a:bodyPr>
            <a:normAutofit fontScale="92500" lnSpcReduction="10000"/>
          </a:bodyPr>
          <a:lstStyle/>
          <a:p>
            <a:r>
              <a:rPr lang="bn-IN" sz="3000" dirty="0">
                <a:latin typeface="Nikosh" panose="02000000000000000000" pitchFamily="2" charset="0"/>
                <a:cs typeface="Nikosh" panose="02000000000000000000" pitchFamily="2" charset="0"/>
              </a:rPr>
              <a:t>এই মোডে উভয় ডিভাইস ডেটা প্রেরণ ও গ্রহণ করতে পারে , তবে একই সময়ে নয় । </a:t>
            </a:r>
          </a:p>
          <a:p>
            <a:r>
              <a:rPr lang="bn-IN" sz="3000" dirty="0">
                <a:latin typeface="Nikosh" panose="02000000000000000000" pitchFamily="2" charset="0"/>
                <a:cs typeface="Nikosh" panose="02000000000000000000" pitchFamily="2" charset="0"/>
              </a:rPr>
              <a:t>যখন একটি ডিভাইস ডেটা প্রেরণ করে তখন অন্য ডিভাইসকে গ্রহণ করার জন্য অপেক্ষা করতে হয় এবং বিপরীতক্রমেও তাই ।</a:t>
            </a:r>
          </a:p>
          <a:p>
            <a:pPr fontAlgn="base"/>
            <a:r>
              <a:rPr lang="bn-BD" sz="3000" dirty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bn-IN" sz="30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bn-BD" sz="3000" dirty="0">
                <a:latin typeface="Nikosh" panose="02000000000000000000" pitchFamily="2" charset="0"/>
                <a:cs typeface="Nikosh" panose="02000000000000000000" pitchFamily="2" charset="0"/>
              </a:rPr>
              <a:t>ওয়াকি-টকির মাধ্যমে যোগাযোগ।</a:t>
            </a:r>
          </a:p>
          <a:p>
            <a:pPr marL="0" indent="0">
              <a:buNone/>
            </a:pPr>
            <a:endParaRPr lang="bn-IN" dirty="0"/>
          </a:p>
          <a:p>
            <a:endParaRPr lang="en-US" dirty="0"/>
          </a:p>
        </p:txBody>
      </p:sp>
      <p:pic>
        <p:nvPicPr>
          <p:cNvPr id="2052" name="Picture 4" descr="TRANSMISSION MOD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88" y="1569833"/>
            <a:ext cx="5153464" cy="300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A8594D-8814-3E72-4461-B59336DB773E}"/>
              </a:ext>
            </a:extLst>
          </p:cNvPr>
          <p:cNvSpPr/>
          <p:nvPr/>
        </p:nvSpPr>
        <p:spPr>
          <a:xfrm>
            <a:off x="6320419" y="4676012"/>
            <a:ext cx="4096107" cy="6121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হাফ-ডুপ্লেক্স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 মো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6118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919" y="523754"/>
            <a:ext cx="8911687" cy="73969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ফুল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ডুপ্লেক্স 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 মোড</a:t>
            </a:r>
            <a:endParaRPr lang="bn-BD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061" y="1838632"/>
            <a:ext cx="4770939" cy="3755924"/>
          </a:xfrm>
        </p:spPr>
        <p:txBody>
          <a:bodyPr>
            <a:no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এই ডেটা ট্রান্সমিশন মোডে ডেটা একই সময়ে উভয় দিকে প্রবাহিত হয়। উভ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স্টেশন একই সাথে বার্তা প্রেরণ এবং গ্রহণ করতে পারে। </a:t>
            </a:r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যেমন: মোবাইল ফোন, টেলিফোন ইত্যাদি যোগাযোগ ব্যবস্থা।</a:t>
            </a:r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sz="1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074" name="Picture 2" descr="TRANSMISSION MOD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11" y="1838632"/>
            <a:ext cx="4876800" cy="29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6E8FF-4ECF-CA3E-5CCC-FC5DC65C1502}"/>
              </a:ext>
            </a:extLst>
          </p:cNvPr>
          <p:cNvSpPr/>
          <p:nvPr/>
        </p:nvSpPr>
        <p:spPr>
          <a:xfrm>
            <a:off x="6430762" y="4909936"/>
            <a:ext cx="4096107" cy="6121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ফুল-ডুপ্লেক্স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 মো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32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914" y="430257"/>
            <a:ext cx="8911687" cy="767962"/>
          </a:xfr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ডেটা বিতরণ বা ডেলিভারি মোড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529" y="1669576"/>
            <a:ext cx="8915400" cy="3777622"/>
          </a:xfrm>
        </p:spPr>
        <p:txBody>
          <a:bodyPr/>
          <a:lstStyle/>
          <a:p>
            <a:pPr fontAlgn="base"/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প্রাপকের সংখ্যা ও ডেটা গ্রহনের অধিকারের উপর ভিত্তি করে ডেটা ডেলিভারি বা বিতরণ মোডকে  তিন ভাগে ভাগ করা যায়। যথা-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ইউনিকা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স্ট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Unicast)</a:t>
            </a:r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ব্রডকাস্ট (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Broadcast)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মাল্টিকা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স্ট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Multicast)</a:t>
            </a:r>
          </a:p>
          <a:p>
            <a:pPr marL="0" indent="0" fontAlgn="base">
              <a:buNone/>
            </a:pP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02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65" y="501281"/>
            <a:ext cx="8911687" cy="655716"/>
          </a:xfr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base"/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ইউনিকা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স্ট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Unicast)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150" y="1734937"/>
            <a:ext cx="4974595" cy="3777622"/>
          </a:xfrm>
        </p:spPr>
        <p:txBody>
          <a:bodyPr>
            <a:noAutofit/>
          </a:bodyPr>
          <a:lstStyle/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এই পদ্ধতিতে একটি প্রেরকের কাছ থেকে শুধু একটি গ্রাহকই ডেটা গ্রহণ করতে পারবে ।</a:t>
            </a: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এটি সিমপ্লেক্স, হাফ-ডুপ্লেক্স, ফুল-ডুপ্লেক্স হতে পারে ।</a:t>
            </a: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যেমন:ফ্যাক্স, মোবাইল, টেলিফোন ইত্যাদি 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6" name="Picture 2" descr="ডেটা ট্রান্সমিশন মোড কি? সিমপ্লেক্স, হাফডুপ্লেক্স ও ফুলডুপ্লেক্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19" y="1748335"/>
            <a:ext cx="3529332" cy="295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51730" y="4768646"/>
            <a:ext cx="2262309" cy="6986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ইউনিকাস্ট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24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370" y="483816"/>
            <a:ext cx="8911687" cy="683012"/>
          </a:xfr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ব্রডকা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স্ট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Broadcast)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957" y="1784448"/>
            <a:ext cx="5708627" cy="3777622"/>
          </a:xfrm>
        </p:spPr>
        <p:txBody>
          <a:bodyPr>
            <a:normAutofit/>
          </a:bodyPr>
          <a:lstStyle/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এ পদ্ধতিতে শুধু একজন প্রেরক থাকে এবং নেটওয়ার্কের আওতাধীন সব গ্রাহকই ডেটা গ্রহণ করতে পারে ।</a:t>
            </a: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এটি শুধু সিমপ্লেক্স হয়ে থাকে ।</a:t>
            </a: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যেমন: রেডিও, টেলিভিশন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824" y="1784448"/>
            <a:ext cx="4060723" cy="3387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93FDF7-EF7C-E94A-78DE-C3A1CF0945C1}"/>
              </a:ext>
            </a:extLst>
          </p:cNvPr>
          <p:cNvSpPr/>
          <p:nvPr/>
        </p:nvSpPr>
        <p:spPr>
          <a:xfrm>
            <a:off x="7838666" y="5417574"/>
            <a:ext cx="2262309" cy="522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ব্রডকাস্ট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7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551" y="366355"/>
            <a:ext cx="8911687" cy="795257"/>
          </a:xfr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মাল্টিকাস্ট (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Multicast)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223" y="1734396"/>
            <a:ext cx="4835171" cy="3389208"/>
          </a:xfrm>
        </p:spPr>
        <p:txBody>
          <a:bodyPr>
            <a:normAutofit/>
          </a:bodyPr>
          <a:lstStyle/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একটি প্রেরক হতে ডেটা প্রেরণ করলে তা শুধু অনুমোদিত সদস্যরা গ্রহণ করতে পারে । </a:t>
            </a: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এটি হাফ-ডুপ্লেক্স বা ফুল-ডুপ্লেক্স হয়ে থাকে ।</a:t>
            </a: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যেমন: ভিডিও কনফারেন্সিং 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910" y="1681316"/>
            <a:ext cx="3814916" cy="33892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FFCB02-629B-DF4B-7F67-CF07087F2C9C}"/>
              </a:ext>
            </a:extLst>
          </p:cNvPr>
          <p:cNvSpPr/>
          <p:nvPr/>
        </p:nvSpPr>
        <p:spPr>
          <a:xfrm>
            <a:off x="7927172" y="5273689"/>
            <a:ext cx="2262309" cy="522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মাল্টিকাস্ট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 মো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17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614" y="458250"/>
            <a:ext cx="8911687" cy="689416"/>
          </a:xfr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ডেটা ট্রান্সমিশন মেথড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345" y="1874492"/>
            <a:ext cx="5022527" cy="38360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ডেটা কমিউনিকেশনে এক ডিভাইস হতে অন্য ডিভাইসে ডেটা স্থানান্তরের প্রক্রিয়া বা পদ্ধতি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ডেটা কিভাবে বিট আকারে এক ডিভাইস হতে অন্য ডিভাইসে প্রবাহিত হবে তা এই মেথডগুলোর মাধ্যমে নির্ধারিত হয়                                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30223" y="1535373"/>
            <a:ext cx="5022527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87378977"/>
              </p:ext>
            </p:extLst>
          </p:nvPr>
        </p:nvGraphicFramePr>
        <p:xfrm>
          <a:off x="7023942" y="1595534"/>
          <a:ext cx="4297155" cy="345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8472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373859"/>
            <a:ext cx="8911687" cy="75431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প্যারালাল ডেটা ট্রান্সমিশন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697" y="1165778"/>
            <a:ext cx="5639594" cy="55889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ডেটার একাধিক বিট একই সাথে একাধিক চ্যানেলের মাধ্যমে প্রেরণ করা হয় 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সুবিধা: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এটি স্বল্প দূরত্বের যোগাযোগের জন্য বেশি উপযোগী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ডেটা স্থানান্তরের গতি বেশি 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অসুবিধা: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বেশি তারের প্রয়োজন হয়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দূরত্ব বাড়লে খরচ বেড়ে যায় 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উদাহরণ:  কম্পিউটারের সাথে প্রিন্টারের সংযোগ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91" y="1844881"/>
            <a:ext cx="4614203" cy="2820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4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123" y="289156"/>
            <a:ext cx="8911687" cy="74066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সিরিয়াল ডেটা ট্রান্সমিশন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672" y="1287705"/>
            <a:ext cx="5411372" cy="4649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ডেটার প্রতিটি বিট একটির পর একটি করে একটিমাত্র চ্যানেলের মাধ্যমে প্রেরণ করা হয় 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b="1" dirty="0">
                <a:latin typeface="Nikosh" panose="02000000000000000000" pitchFamily="2" charset="0"/>
                <a:cs typeface="Nikosh" panose="02000000000000000000" pitchFamily="2" charset="0"/>
              </a:rPr>
              <a:t>সুবিধা: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কম তারের প্রয়োজন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দূরবর্তী যোগাযোগের জন্য সাশ্রয়ী 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b="1" dirty="0">
                <a:latin typeface="Nikosh" panose="02000000000000000000" pitchFamily="2" charset="0"/>
                <a:cs typeface="Nikosh" panose="02000000000000000000" pitchFamily="2" charset="0"/>
              </a:rPr>
              <a:t>অসুবিধা: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ডেটা স্থানান্তরের গতি তুলনামূলভাবে কম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উদাহরণ: ইউএসবি পোর্ট </a:t>
            </a:r>
          </a:p>
          <a:p>
            <a:pPr marL="0" indent="0">
              <a:buNone/>
            </a:pP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75" y="2385490"/>
            <a:ext cx="4630747" cy="2087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24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20A54D-3E4F-7AC7-3E6D-A9072BBB3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904" y="1759974"/>
            <a:ext cx="7620000" cy="3387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719A50-FD06-5D99-A6A1-0AD200CA8D28}"/>
              </a:ext>
            </a:extLst>
          </p:cNvPr>
          <p:cNvSpPr/>
          <p:nvPr/>
        </p:nvSpPr>
        <p:spPr>
          <a:xfrm>
            <a:off x="3972232" y="575871"/>
            <a:ext cx="4070555" cy="9144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highlight>
                  <a:srgbClr val="00FF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দলগত</a:t>
            </a:r>
            <a:r>
              <a:rPr lang="en-US" sz="4800" dirty="0">
                <a:solidFill>
                  <a:schemeClr val="tx1"/>
                </a:solidFill>
                <a:highlight>
                  <a:srgbClr val="00FF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highlight>
                  <a:srgbClr val="00FF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highlight>
                <a:srgbClr val="00FFFF"/>
              </a:highligh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55A30-B20C-4054-91ED-E8B733EEA223}"/>
              </a:ext>
            </a:extLst>
          </p:cNvPr>
          <p:cNvSpPr/>
          <p:nvPr/>
        </p:nvSpPr>
        <p:spPr>
          <a:xfrm>
            <a:off x="2202427" y="5417573"/>
            <a:ext cx="8426244" cy="924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শ্রেণিকক্ষে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পাঠদানকে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ট্রান্সমিশন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মোডের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তুলনা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134227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878E3B-9000-4D6E-8923-AFDAA4D022A0}"/>
              </a:ext>
            </a:extLst>
          </p:cNvPr>
          <p:cNvSpPr/>
          <p:nvPr/>
        </p:nvSpPr>
        <p:spPr>
          <a:xfrm>
            <a:off x="1818974" y="1575926"/>
            <a:ext cx="4277026" cy="3706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জাকিয়া সুলতানা</a:t>
            </a:r>
            <a:br>
              <a:rPr lang="bn-IN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প্রভাষক (আইসিটি)</a:t>
            </a:r>
            <a:br>
              <a:rPr lang="bn-IN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লতিফপুর আশরাফুল উলুম আলিম মাদরাসা</a:t>
            </a:r>
            <a:br>
              <a:rPr lang="bn-IN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শ্রীপুর, গাজীপুর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3730A-E954-1CCD-6475-D38F9724CC08}"/>
              </a:ext>
            </a:extLst>
          </p:cNvPr>
          <p:cNvSpPr/>
          <p:nvPr/>
        </p:nvSpPr>
        <p:spPr>
          <a:xfrm>
            <a:off x="6356561" y="1575926"/>
            <a:ext cx="4277026" cy="3706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br>
              <a:rPr lang="bn-IN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320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অষ্টম</a:t>
            </a:r>
            <a:br>
              <a:rPr lang="bn-IN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২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কমিউনিকেশন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নেটওয়ার্কিং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70694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374" y="568822"/>
            <a:ext cx="8911687" cy="700141"/>
          </a:xfr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D0B23-AE82-FAAC-583D-5F160F4D4064}"/>
              </a:ext>
            </a:extLst>
          </p:cNvPr>
          <p:cNvSpPr/>
          <p:nvPr/>
        </p:nvSpPr>
        <p:spPr>
          <a:xfrm>
            <a:off x="1900373" y="1658059"/>
            <a:ext cx="8816113" cy="700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রেডিও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টেলিভিশন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মোডের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উদাহরণ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446FF040-1F86-8A38-7C32-584AE50D4BF5}"/>
              </a:ext>
            </a:extLst>
          </p:cNvPr>
          <p:cNvSpPr/>
          <p:nvPr/>
        </p:nvSpPr>
        <p:spPr>
          <a:xfrm>
            <a:off x="1900374" y="2456013"/>
            <a:ext cx="3411794" cy="700140"/>
          </a:xfrm>
          <a:prstGeom prst="snip1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ফুল-ডুপ্লেক্স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0E0136-9E95-67D0-4F27-19725DACE4F0}"/>
              </a:ext>
            </a:extLst>
          </p:cNvPr>
          <p:cNvSpPr/>
          <p:nvPr/>
        </p:nvSpPr>
        <p:spPr>
          <a:xfrm>
            <a:off x="1900373" y="3351778"/>
            <a:ext cx="8911687" cy="700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ব্রডকাস্ট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মোডে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দিক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কেমন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2BA2B5B9-791D-EB8B-107D-BFAABE10F1CE}"/>
              </a:ext>
            </a:extLst>
          </p:cNvPr>
          <p:cNvSpPr/>
          <p:nvPr/>
        </p:nvSpPr>
        <p:spPr>
          <a:xfrm>
            <a:off x="1900373" y="4247543"/>
            <a:ext cx="3411794" cy="700140"/>
          </a:xfrm>
          <a:prstGeom prst="snip1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একমুখী</a:t>
            </a:r>
            <a:endParaRPr lang="en-US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8542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uiExpand="1" build="allAtOnce" animBg="1"/>
      <p:bldP spid="7" grpId="0" uiExpand="1" build="allAtOnce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620" y="514371"/>
            <a:ext cx="9133678" cy="670617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Symbols Homework PNG Transparent Background, Free Download #12141 -  FreeIconsPNG">
            <a:extLst>
              <a:ext uri="{FF2B5EF4-FFF2-40B4-BE49-F238E27FC236}">
                <a16:creationId xmlns:a16="http://schemas.microsoft.com/office/drawing/2014/main" id="{16B73495-6BED-7676-335C-8828F5E6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28" y="1368929"/>
            <a:ext cx="3755819" cy="2727374"/>
          </a:xfrm>
          <a:prstGeom prst="rect">
            <a:avLst/>
          </a:prstGeom>
        </p:spPr>
      </p:pic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41D26C9-4998-FA53-A75F-6DD69333645C}"/>
              </a:ext>
            </a:extLst>
          </p:cNvPr>
          <p:cNvSpPr/>
          <p:nvPr/>
        </p:nvSpPr>
        <p:spPr>
          <a:xfrm>
            <a:off x="5612091" y="2394503"/>
            <a:ext cx="5626180" cy="3403600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মিনা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ই-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শুধুমাত্র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করিমের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পাঠাল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অপরদিকে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ই-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ক্লাসের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নোটিশ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পাঠাল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।"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রহিম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ডেলিভারি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মোড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006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 Dewy Red Rose Image - Rose, Red, Dew | Download at StockCake">
            <a:extLst>
              <a:ext uri="{FF2B5EF4-FFF2-40B4-BE49-F238E27FC236}">
                <a16:creationId xmlns:a16="http://schemas.microsoft.com/office/drawing/2014/main" id="{BC84295B-265F-7BAC-329F-4F771085D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416031"/>
            <a:ext cx="6136640" cy="4562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76E872-222D-A5E1-27FD-CBC9EDF0AF09}"/>
              </a:ext>
            </a:extLst>
          </p:cNvPr>
          <p:cNvSpPr/>
          <p:nvPr/>
        </p:nvSpPr>
        <p:spPr>
          <a:xfrm>
            <a:off x="3454400" y="5100320"/>
            <a:ext cx="6350000" cy="1158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1595"/>
      </p:ext>
    </p:extLst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52" y="1717040"/>
            <a:ext cx="4911437" cy="4322680"/>
          </a:xfrm>
          <a:prstGeom prst="rect">
            <a:avLst/>
          </a:prstGeom>
        </p:spPr>
      </p:pic>
      <p:pic>
        <p:nvPicPr>
          <p:cNvPr id="4" name="Picture 3" descr="Data Transfer by Laura Dumitru for Google on Dribbble">
            <a:extLst>
              <a:ext uri="{FF2B5EF4-FFF2-40B4-BE49-F238E27FC236}">
                <a16:creationId xmlns:a16="http://schemas.microsoft.com/office/drawing/2014/main" id="{B44E5225-81EF-FA2E-3182-36B87A288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52" y="1942886"/>
            <a:ext cx="4911435" cy="409683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622895-F333-714B-05DE-81B3E9629F67}"/>
              </a:ext>
            </a:extLst>
          </p:cNvPr>
          <p:cNvSpPr/>
          <p:nvPr/>
        </p:nvSpPr>
        <p:spPr>
          <a:xfrm>
            <a:off x="2458065" y="580103"/>
            <a:ext cx="6220319" cy="7964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করুন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79622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52B2D0-D26E-C824-5F38-F88F63598064}"/>
              </a:ext>
            </a:extLst>
          </p:cNvPr>
          <p:cNvSpPr/>
          <p:nvPr/>
        </p:nvSpPr>
        <p:spPr>
          <a:xfrm>
            <a:off x="1976283" y="2428567"/>
            <a:ext cx="8239433" cy="11405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 কমিউনিকেশন সিস্টেম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7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947" y="1927122"/>
            <a:ext cx="8915400" cy="3520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এ পাঠ শেষে শিক্ষার্থীরা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…</a:t>
            </a:r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কমিউনিকেশন সিস্টেমের ধারণা বর্ণনা করতে পারবে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ডেটা কমিউনিকেশনের ধারণা ব্যাখ্যা করতে পারবে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;</a:t>
            </a:r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ডেটা ট্রান্সমিশন মোডের শ্রেণিবিন্যাস করতে পারবে ।</a:t>
            </a:r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6EA46-8387-5888-0AC8-A86CFE299868}"/>
              </a:ext>
            </a:extLst>
          </p:cNvPr>
          <p:cNvSpPr/>
          <p:nvPr/>
        </p:nvSpPr>
        <p:spPr>
          <a:xfrm>
            <a:off x="4316361" y="806245"/>
            <a:ext cx="4296697" cy="9537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27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486" y="444882"/>
            <a:ext cx="8603376" cy="795257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কমিউনিকেশন সিস্টেমের ধারণা </a:t>
            </a:r>
            <a:endParaRPr lang="en-US" sz="4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16486" y="1636216"/>
            <a:ext cx="8603376" cy="438910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একটি প্রক্রিয়া বা মাধ্যম যার মাধ্যমে এক স্থান থেকে অন্য স্থানে তথ্য, ডেটা, বার্তা অথবা সংকেত প্রেরণ ও গ্রহণ করা যায় । 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এটি একটি সুসংগঠিত কাঠামো যেখানে প্রেরক, মাধ্যম ও প্রাপক এই তিনটি প্রধান অংশ বিদ্যমান । </a:t>
            </a:r>
            <a:endParaRPr lang="bn-BD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5086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6" y="514928"/>
            <a:ext cx="8911687" cy="7679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ডেটা কমিউনিকেশনের ধারণা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2" y="1546749"/>
            <a:ext cx="10727141" cy="4349087"/>
          </a:xfrm>
        </p:spPr>
        <p:txBody>
          <a:bodyPr/>
          <a:lstStyle/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ডেটা কমিউনিকেশন : ডেটা কমিউনিকেশন হলো এক ডিভাইস থেকে অন্য ডিভাইসে ডেটা বা তথ্যের আদান-প্রদান ।</a:t>
            </a: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ডেটা কমিউনিকেশনে ব্যবহৃত উপাদান পাঁচটি ।</a:t>
            </a: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00752" y="3302752"/>
            <a:ext cx="10287688" cy="568664"/>
            <a:chOff x="1154071" y="3698536"/>
            <a:chExt cx="10287688" cy="568664"/>
          </a:xfrm>
        </p:grpSpPr>
        <p:sp>
          <p:nvSpPr>
            <p:cNvPr id="6" name="Rectangle 5"/>
            <p:cNvSpPr/>
            <p:nvPr/>
          </p:nvSpPr>
          <p:spPr>
            <a:xfrm>
              <a:off x="1154071" y="3698539"/>
              <a:ext cx="1432313" cy="5459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উৎস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30287" y="3698536"/>
              <a:ext cx="1344205" cy="5459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প্রেরক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3702" y="3721285"/>
              <a:ext cx="1568875" cy="5459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মাধ্যম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81065" y="3698537"/>
              <a:ext cx="1605769" cy="5459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প্রাপক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19065" y="3698536"/>
              <a:ext cx="1322694" cy="5459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গন্তব্য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792637" y="3821373"/>
              <a:ext cx="426723" cy="2865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857476" y="3889609"/>
              <a:ext cx="426723" cy="2865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12080" y="3889605"/>
              <a:ext cx="426723" cy="2865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9581416" y="3821372"/>
              <a:ext cx="426723" cy="2865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67427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25" y="703946"/>
            <a:ext cx="8911687" cy="68802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ডেটা ট্রান্সমিশন মোড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118" y="1927951"/>
            <a:ext cx="4870980" cy="2702047"/>
          </a:xfrm>
        </p:spPr>
        <p:txBody>
          <a:bodyPr/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উৎস থেকে এক বা একাধিক গন্তব্যে ডেটা স্থানান্তরের ক্ষেত্রে ডেটা প্রবাহের দিককে বলা হয় ডেটা ট্রান্সমিশন মোড 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: ৩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endParaRPr lang="bn-IN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bn-IN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bn-BD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bn-BD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4338" name="Picture 2" descr="Transmission Modes | Data Flow in Computer Net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4001" y="1844020"/>
            <a:ext cx="3305079" cy="3080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021776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438" y="364941"/>
            <a:ext cx="8911687" cy="642765"/>
          </a:xfr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সিমপ্লেক্স মো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631" y="1522947"/>
            <a:ext cx="5328438" cy="4579775"/>
          </a:xfrm>
        </p:spPr>
        <p:txBody>
          <a:bodyPr>
            <a:noAutofit/>
          </a:bodyPr>
          <a:lstStyle/>
          <a:p>
            <a:pPr algn="just"/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এই ডেটা ট্রান্সমিশন মোডে, যোগাযোগটি একমুখী হ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, অর্থা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ৎ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 এক দিকে ডেটা প্রবাহিত হ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bn-IN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একটি ডিভাইস কেবলমাত্র ডেটা প্রেরণ করতে পারে তবে তা গ্রহণ করতে পারে না অথবা এটি ডেটা গ্রহণ করতে পারে তবে ডেটা প্রেরণ করতে পারে না।</a:t>
            </a:r>
            <a:endParaRPr lang="bn-IN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যেমন: কীবোর্ড থেকে কম্পিউটারে ডেটা প্রেরণ, রেডিও, টেলিভিশন ইত্যাদি যোগাযোগ ব্যবস্থা।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8" name="Picture 4" descr="TRANSMISSION MOD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15" y="1691148"/>
            <a:ext cx="4680155" cy="29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40743" y="4714569"/>
            <a:ext cx="4096107" cy="5998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সিমপ্লেক্স মো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64995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674</Words>
  <Application>Microsoft Office PowerPoint</Application>
  <PresentationFormat>Widescreen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Century Gothic</vt:lpstr>
      <vt:lpstr>Lucida Sans Unicode</vt:lpstr>
      <vt:lpstr>Nikosh</vt:lpstr>
      <vt:lpstr>Verdana</vt:lpstr>
      <vt:lpstr>Wingdings</vt:lpstr>
      <vt:lpstr>Wingdings 2</vt:lpstr>
      <vt:lpstr>Wingdings 3</vt:lpstr>
      <vt:lpstr>Wisp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কমিউনিকেশন সিস্টেমের ধারণা </vt:lpstr>
      <vt:lpstr>ডেটা কমিউনিকেশনের ধারণা</vt:lpstr>
      <vt:lpstr>ডেটা ট্রান্সমিশন মোড</vt:lpstr>
      <vt:lpstr>সিমপ্লেক্স মোড</vt:lpstr>
      <vt:lpstr>হাফ-ডুপ্লেক্স মোড</vt:lpstr>
      <vt:lpstr>ফুল-ডুপ্লেক্স  মোড</vt:lpstr>
      <vt:lpstr>ডেটা বিতরণ বা ডেলিভারি মোড</vt:lpstr>
      <vt:lpstr>ইউনিকাস্ট (Unicast)</vt:lpstr>
      <vt:lpstr>ব্রডকাস্ট (Broadcast)</vt:lpstr>
      <vt:lpstr>মাল্টিকাস্ট (Multicast)</vt:lpstr>
      <vt:lpstr>ডেটা ট্রান্সমিশন মেথড</vt:lpstr>
      <vt:lpstr>প্যারালাল ডেটা ট্রান্সমিশন </vt:lpstr>
      <vt:lpstr>সিরিয়াল ডেটা ট্রান্সমিশন</vt:lpstr>
      <vt:lpstr>PowerPoint Presentation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AMCL</dc:creator>
  <cp:lastModifiedBy>Laise 1390 Project User</cp:lastModifiedBy>
  <cp:revision>152</cp:revision>
  <dcterms:created xsi:type="dcterms:W3CDTF">2025-05-07T12:31:17Z</dcterms:created>
  <dcterms:modified xsi:type="dcterms:W3CDTF">2026-06-21T09:54:08Z</dcterms:modified>
</cp:coreProperties>
</file>