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3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2" r:id="rId12"/>
    <p:sldId id="266" r:id="rId13"/>
    <p:sldId id="267" r:id="rId14"/>
    <p:sldId id="268" r:id="rId15"/>
  </p:sldIdLst>
  <p:sldSz cx="12161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99"/>
    <a:srgbClr val="1EB7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81" autoAdjust="0"/>
    <p:restoredTop sz="94660"/>
  </p:normalViewPr>
  <p:slideViewPr>
    <p:cSldViewPr>
      <p:cViewPr varScale="1">
        <p:scale>
          <a:sx n="83" d="100"/>
          <a:sy n="83" d="100"/>
        </p:scale>
        <p:origin x="96" y="198"/>
      </p:cViewPr>
      <p:guideLst>
        <p:guide orient="horz" pos="2160"/>
        <p:guide pos="383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98E2A1-B5C6-436C-ACF8-63E3F67ECE63}" type="doc">
      <dgm:prSet loTypeId="urn:microsoft.com/office/officeart/2008/layout/PictureAccentBlocks" loCatId="picture" qsTypeId="urn:microsoft.com/office/officeart/2005/8/quickstyle/simple1" qsCatId="simple" csTypeId="urn:microsoft.com/office/officeart/2005/8/colors/accent1_2" csCatId="accent1" phldr="1"/>
      <dgm:spPr/>
    </dgm:pt>
    <dgm:pt modelId="{41E14C61-ACA1-4BAE-9F27-375A324C6245}">
      <dgm:prSet phldrT="[Text]"/>
      <dgm:spPr>
        <a:solidFill>
          <a:srgbClr val="99FF99"/>
        </a:solidFill>
        <a:ln>
          <a:solidFill>
            <a:schemeClr val="tx1">
              <a:lumMod val="75000"/>
              <a:lumOff val="25000"/>
            </a:schemeClr>
          </a:solidFill>
        </a:ln>
        <a:effectLst>
          <a:reflection blurRad="6350" stA="50000" endA="300" endPos="38500" dist="50800" dir="5400000" sy="-100000" algn="bl" rotWithShape="0"/>
        </a:effectLst>
      </dgm:spPr>
      <dgm:t>
        <a:bodyPr/>
        <a:lstStyle/>
        <a:p>
          <a:pPr algn="ctr"/>
          <a:r>
            <a:rPr lang="en-US" b="1" i="0" cap="none" spc="0" dirty="0" err="1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স্বাগতম</a:t>
          </a:r>
          <a:endParaRPr lang="en-US" b="1" i="0" cap="none" spc="0" dirty="0">
            <a:ln w="18000">
              <a:solidFill>
                <a:schemeClr val="accent2">
                  <a:satMod val="140000"/>
                </a:schemeClr>
              </a:solidFill>
              <a:prstDash val="solid"/>
              <a:miter lim="800000"/>
            </a:ln>
            <a:noFill/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AE2128F-531F-4C1D-8D9A-087B2CFB8F85}" type="parTrans" cxnId="{1B49B967-AAA7-4637-8E17-3F240929FBA6}">
      <dgm:prSet/>
      <dgm:spPr/>
      <dgm:t>
        <a:bodyPr/>
        <a:lstStyle/>
        <a:p>
          <a:endParaRPr lang="en-US"/>
        </a:p>
      </dgm:t>
    </dgm:pt>
    <dgm:pt modelId="{F0BC8D19-B627-49F1-A23F-35E6293CA57A}" type="sibTrans" cxnId="{1B49B967-AAA7-4637-8E17-3F240929FBA6}">
      <dgm:prSet/>
      <dgm:spPr/>
      <dgm:t>
        <a:bodyPr/>
        <a:lstStyle/>
        <a:p>
          <a:endParaRPr lang="en-US"/>
        </a:p>
      </dgm:t>
    </dgm:pt>
    <dgm:pt modelId="{9265693F-6F6B-4FEC-8035-250826E864FB}" type="pres">
      <dgm:prSet presAssocID="{F998E2A1-B5C6-436C-ACF8-63E3F67ECE63}" presName="Name0" presStyleCnt="0">
        <dgm:presLayoutVars>
          <dgm:dir/>
        </dgm:presLayoutVars>
      </dgm:prSet>
      <dgm:spPr/>
    </dgm:pt>
    <dgm:pt modelId="{3C5C4C61-0047-42AB-B0B9-A5A1A131C563}" type="pres">
      <dgm:prSet presAssocID="{41E14C61-ACA1-4BAE-9F27-375A324C6245}" presName="composite" presStyleCnt="0"/>
      <dgm:spPr/>
    </dgm:pt>
    <dgm:pt modelId="{0C922D37-76E2-4510-9AE6-23F8B56AE66B}" type="pres">
      <dgm:prSet presAssocID="{41E14C61-ACA1-4BAE-9F27-375A324C6245}" presName="Image" presStyleLbl="alignNode1" presStyleIdx="0" presStyleCnt="1" custScaleX="74286" custScaleY="80000" custLinFactNeighborX="-7143" custLinFactNeighborY="-1000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07DAD06B-D29C-45A0-9764-A4F7AB5427A3}" type="pres">
      <dgm:prSet presAssocID="{41E14C61-ACA1-4BAE-9F27-375A324C6245}" presName="Parent" presStyleLbl="revTx" presStyleIdx="0" presStyleCnt="1" custAng="5400000" custScaleY="65714" custLinFactNeighborX="-99998" custLinFactNeighborY="-142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B49B967-AAA7-4637-8E17-3F240929FBA6}" srcId="{F998E2A1-B5C6-436C-ACF8-63E3F67ECE63}" destId="{41E14C61-ACA1-4BAE-9F27-375A324C6245}" srcOrd="0" destOrd="0" parTransId="{2AE2128F-531F-4C1D-8D9A-087B2CFB8F85}" sibTransId="{F0BC8D19-B627-49F1-A23F-35E6293CA57A}"/>
    <dgm:cxn modelId="{4000A230-3095-44E3-8988-A6EF785A7477}" type="presOf" srcId="{F998E2A1-B5C6-436C-ACF8-63E3F67ECE63}" destId="{9265693F-6F6B-4FEC-8035-250826E864FB}" srcOrd="0" destOrd="0" presId="urn:microsoft.com/office/officeart/2008/layout/PictureAccentBlocks"/>
    <dgm:cxn modelId="{B6A37EA3-5060-45A0-AF0F-1B1A48CD6B00}" type="presOf" srcId="{41E14C61-ACA1-4BAE-9F27-375A324C6245}" destId="{07DAD06B-D29C-45A0-9764-A4F7AB5427A3}" srcOrd="0" destOrd="0" presId="urn:microsoft.com/office/officeart/2008/layout/PictureAccentBlocks"/>
    <dgm:cxn modelId="{3126225F-6182-4475-B66B-64B9526ADF98}" type="presParOf" srcId="{9265693F-6F6B-4FEC-8035-250826E864FB}" destId="{3C5C4C61-0047-42AB-B0B9-A5A1A131C563}" srcOrd="0" destOrd="0" presId="urn:microsoft.com/office/officeart/2008/layout/PictureAccentBlocks"/>
    <dgm:cxn modelId="{670A3DF6-4A06-4FCB-99D4-8AC2B1275F0D}" type="presParOf" srcId="{3C5C4C61-0047-42AB-B0B9-A5A1A131C563}" destId="{0C922D37-76E2-4510-9AE6-23F8B56AE66B}" srcOrd="0" destOrd="0" presId="urn:microsoft.com/office/officeart/2008/layout/PictureAccentBlocks"/>
    <dgm:cxn modelId="{AFA362DD-A9EE-47FF-9BB1-B834FD076B42}" type="presParOf" srcId="{3C5C4C61-0047-42AB-B0B9-A5A1A131C563}" destId="{07DAD06B-D29C-45A0-9764-A4F7AB5427A3}" srcOrd="1" destOrd="0" presId="urn:microsoft.com/office/officeart/2008/layout/PictureAccent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922D37-76E2-4510-9AE6-23F8B56AE66B}">
      <dsp:nvSpPr>
        <dsp:cNvPr id="0" name=""/>
        <dsp:cNvSpPr/>
      </dsp:nvSpPr>
      <dsp:spPr>
        <a:xfrm>
          <a:off x="4586128" y="541019"/>
          <a:ext cx="4019021" cy="432816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DAD06B-D29C-45A0-9764-A4F7AB5427A3}">
      <dsp:nvSpPr>
        <dsp:cNvPr id="0" name=""/>
        <dsp:cNvSpPr/>
      </dsp:nvSpPr>
      <dsp:spPr>
        <a:xfrm>
          <a:off x="876321" y="1932198"/>
          <a:ext cx="3555258" cy="1082040"/>
        </a:xfrm>
        <a:prstGeom prst="rect">
          <a:avLst/>
        </a:prstGeom>
        <a:solidFill>
          <a:srgbClr val="99FF99"/>
        </a:solidFill>
        <a:ln>
          <a:solidFill>
            <a:schemeClr val="tx1">
              <a:lumMod val="75000"/>
              <a:lumOff val="25000"/>
            </a:schemeClr>
          </a:solidFill>
        </a:ln>
        <a:effectLst>
          <a:reflection blurRad="6350" stA="50000" endA="300" endPos="38500" dist="50800" dir="5400000" sy="-100000" algn="bl" rotWithShape="0"/>
        </a:effectLst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b" anchorCtr="0">
          <a:noAutofit/>
        </a:bodyPr>
        <a:lstStyle/>
        <a:p>
          <a:pPr lvl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400" b="1" i="0" kern="1200" cap="none" spc="0" dirty="0" err="1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স্বাগতম</a:t>
          </a:r>
          <a:endParaRPr lang="en-US" sz="6400" b="1" i="0" kern="1200" cap="none" spc="0" dirty="0">
            <a:ln w="18000">
              <a:solidFill>
                <a:schemeClr val="accent2">
                  <a:satMod val="140000"/>
                </a:schemeClr>
              </a:solidFill>
              <a:prstDash val="solid"/>
              <a:miter lim="800000"/>
            </a:ln>
            <a:noFill/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76321" y="1932198"/>
        <a:ext cx="3555258" cy="10820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AccentBlocks">
  <dgm:title val=""/>
  <dgm:desc val=""/>
  <dgm:catLst>
    <dgm:cat type="picture" pri="12000"/>
    <dgm:cat type="pictureconvert" pri="12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axis="ch" ptType="node" func="cnt" op="gt" val="5">
        <dgm:choose name="Name3">
          <dgm:if name="Name4" func="var" arg="dir" op="equ" val="norm">
            <dgm:alg type="snake">
              <dgm:param type="grDir" val="bL"/>
              <dgm:param type="bkpt" val="fixed"/>
              <dgm:param type="bkPtFixedVal" val="3"/>
              <dgm:param type="off" val="off"/>
              <dgm:param type="horzAlign" val="r"/>
              <dgm:param type="vertAlign" val="b"/>
            </dgm:alg>
          </dgm:if>
          <dgm:else name="Name5">
            <dgm:alg type="snake">
              <dgm:param type="grDir" val="bR"/>
              <dgm:param type="bkpt" val="fixed"/>
              <dgm:param type="bkPtFixedVal" val="3"/>
              <dgm:param type="off" val="off"/>
              <dgm:param type="horzAlign" val="l"/>
              <dgm:param type="vertAlign" val="b"/>
            </dgm:alg>
          </dgm:else>
        </dgm:choose>
      </dgm:if>
      <dgm:else name="Name6">
        <dgm:choose name="Name7">
          <dgm:if name="Name8" func="var" arg="dir" op="equ" val="norm">
            <dgm:alg type="snake">
              <dgm:param type="grDir" val="bL"/>
              <dgm:param type="bkpt" val="fixed"/>
              <dgm:param type="bkPtFixedVal" val="2"/>
              <dgm:param type="off" val="off"/>
              <dgm:param type="horzAlign" val="r"/>
              <dgm:param type="vertAlign" val="b"/>
            </dgm:alg>
          </dgm:if>
          <dgm:else name="Name9">
            <dgm:alg type="snake">
              <dgm:param type="grDir" val="bR"/>
              <dgm:param type="bkpt" val="fixed"/>
              <dgm:param type="bkPtFixedVal" val="2"/>
              <dgm:param type="off" val="off"/>
              <dgm:param type="horzAlign" val="l"/>
              <dgm:param type="vertAlign" val="b"/>
            </dgm:alg>
          </dgm:else>
        </dgm:choose>
      </dgm:else>
    </dgm:choose>
    <dgm:shape xmlns:r="http://schemas.openxmlformats.org/officeDocument/2006/relationships" r:blip="">
      <dgm:adjLst/>
    </dgm:shape>
    <dgm:constrLst>
      <dgm:constr type="alignOff" val="1"/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13"/>
      <dgm:constr type="w" for="ch" forName="sibTrans" refType="w" refFor="ch" refForName="composite" op="equ" fact="0.000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2"/>
        </dgm:alg>
        <dgm:shape xmlns:r="http://schemas.openxmlformats.org/officeDocument/2006/relationships" r:blip="">
          <dgm:adjLst/>
        </dgm:shape>
        <dgm:choose name="Name10">
          <dgm:if name="Name11" func="var" arg="dir" op="equ" val="norm">
            <dgm:constrLst>
              <dgm:constr type="l" for="ch" forName="Image" refType="w" refFor="ch" refForName="Image" fact="0.2"/>
              <dgm:constr type="t" for="ch" forName="Image" refType="h" fact="0"/>
              <dgm:constr type="h" for="ch" forName="Image" refType="h"/>
              <dgm:constr type="w" for="ch" forName="Image" refType="h" refFor="ch" refForName="Image" op="equ"/>
              <dgm:constr type="l" for="ch" forName="Parent" refType="w" fact="0"/>
              <dgm:constr type="t" for="ch" forName="Parent" refType="h" fact="0"/>
              <dgm:constr type="w" for="ch" forName="Parent" refType="h" refFor="ch" refForName="Image" op="equ" fact="0.2"/>
              <dgm:constr type="h" for="ch" forName="Parent" refType="h" refFor="ch" refForName="Image" op="equ"/>
            </dgm:constrLst>
          </dgm:if>
          <dgm:else name="Name12">
            <dgm:constrLst>
              <dgm:constr type="l" for="ch" forName="Image" refType="w" fact="0"/>
              <dgm:constr type="t" for="ch" forName="Image" refType="h" fact="0"/>
              <dgm:constr type="h" for="ch" forName="Image" refType="h"/>
              <dgm:constr type="w" for="ch" forName="Image" refType="h" refFor="ch" refForName="Image" op="equ"/>
              <dgm:constr type="l" for="ch" forName="Parent" refType="w" refFor="ch" refForName="Image"/>
              <dgm:constr type="t" for="ch" forName="Parent" refType="h" fact="0"/>
              <dgm:constr type="w" for="ch" forName="Parent" refType="w" refFor="ch" refForName="Image" fact="0.2"/>
              <dgm:constr type="h" for="ch" forName="Parent" refType="h" refFor="ch" refForName="Image"/>
            </dgm:constrLst>
          </dgm:else>
        </dgm:choose>
        <dgm:layoutNode name="Image" styleLbl="alig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revTx">
          <dgm:varLst>
            <dgm:bulletEnabled val="1"/>
          </dgm:varLst>
          <dgm:alg type="tx">
            <dgm:param type="parTxLTRAlign" val="l"/>
            <dgm:param type="txAnchorVert" val="b"/>
            <dgm:param type="txAnchorVertCh" val="b"/>
            <dgm:param type="autoTxRot" val="grav"/>
          </dgm:alg>
          <dgm:choose name="Name13">
            <dgm:if name="Name14" func="var" arg="dir" op="equ" val="norm">
              <dgm:shape xmlns:r="http://schemas.openxmlformats.org/officeDocument/2006/relationships" rot="270" type="rect" r:blip="">
                <dgm:adjLst/>
              </dgm:shape>
            </dgm:if>
            <dgm:else name="Name15">
              <dgm:shape xmlns:r="http://schemas.openxmlformats.org/officeDocument/2006/relationships" rot="90" type="rect" r:blip="">
                <dgm:adjLst/>
              </dgm:shape>
            </dgm:else>
          </dgm:choose>
          <dgm:presOf axis="desOr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745C59-1A7F-47F6-92D0-962D6E698E03}" type="datetimeFigureOut">
              <a:rPr lang="en-US" smtClean="0"/>
              <a:pPr/>
              <a:t>6/22/2026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7EC22F-69C0-46C4-A5C6-C6B5DC46F1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080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7EC22F-69C0-46C4-A5C6-C6B5DC46F1B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0458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B331D-168E-490B-BFAD-581EF3F54511}" type="datetimeFigureOut">
              <a:rPr lang="en-US" smtClean="0"/>
              <a:pPr/>
              <a:t>6/22/2026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736A2-7062-4388-A911-26B3B2E627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B331D-168E-490B-BFAD-581EF3F54511}" type="datetimeFigureOut">
              <a:rPr lang="en-US" smtClean="0"/>
              <a:pPr/>
              <a:t>6/22/2026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736A2-7062-4388-A911-26B3B2E627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28995" y="274639"/>
            <a:ext cx="3637994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8678" y="274639"/>
            <a:ext cx="1071762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B331D-168E-490B-BFAD-581EF3F54511}" type="datetimeFigureOut">
              <a:rPr lang="en-US" smtClean="0"/>
              <a:pPr/>
              <a:t>6/22/2026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736A2-7062-4388-A911-26B3B2E627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B331D-168E-490B-BFAD-581EF3F54511}" type="datetimeFigureOut">
              <a:rPr lang="en-US" smtClean="0"/>
              <a:pPr/>
              <a:t>6/22/2026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736A2-7062-4388-A911-26B3B2E627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B331D-168E-490B-BFAD-581EF3F54511}" type="datetimeFigureOut">
              <a:rPr lang="en-US" smtClean="0"/>
              <a:pPr/>
              <a:t>6/22/2026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736A2-7062-4388-A911-26B3B2E627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678" y="1600201"/>
            <a:ext cx="7176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126" y="1600201"/>
            <a:ext cx="71788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B331D-168E-490B-BFAD-581EF3F54511}" type="datetimeFigureOut">
              <a:rPr lang="en-US" smtClean="0"/>
              <a:pPr/>
              <a:t>6/22/2026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736A2-7062-4388-A911-26B3B2E627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B331D-168E-490B-BFAD-581EF3F54511}" type="datetimeFigureOut">
              <a:rPr lang="en-US" smtClean="0"/>
              <a:pPr/>
              <a:t>6/22/2026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736A2-7062-4388-A911-26B3B2E627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B331D-168E-490B-BFAD-581EF3F54511}" type="datetimeFigureOut">
              <a:rPr lang="en-US" smtClean="0"/>
              <a:pPr/>
              <a:t>6/22/2026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736A2-7062-4388-A911-26B3B2E627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B331D-168E-490B-BFAD-581EF3F54511}" type="datetimeFigureOut">
              <a:rPr lang="en-US" smtClean="0"/>
              <a:pPr/>
              <a:t>6/22/2026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736A2-7062-4388-A911-26B3B2E627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B331D-168E-490B-BFAD-581EF3F54511}" type="datetimeFigureOut">
              <a:rPr lang="en-US" smtClean="0"/>
              <a:pPr/>
              <a:t>6/22/2026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736A2-7062-4388-A911-26B3B2E627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B331D-168E-490B-BFAD-581EF3F54511}" type="datetimeFigureOut">
              <a:rPr lang="en-US" smtClean="0"/>
              <a:pPr/>
              <a:t>6/22/2026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736A2-7062-4388-A911-26B3B2E627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7B331D-168E-490B-BFAD-581EF3F54511}" type="datetimeFigureOut">
              <a:rPr lang="en-US" smtClean="0"/>
              <a:pPr/>
              <a:t>6/22/2026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E736A2-7062-4388-A911-26B3B2E6276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55486082"/>
              </p:ext>
            </p:extLst>
          </p:nvPr>
        </p:nvGraphicFramePr>
        <p:xfrm>
          <a:off x="1813719" y="1143000"/>
          <a:ext cx="89916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719" y="10510"/>
            <a:ext cx="4712828" cy="2624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387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dell\Desktop\MMC\CLASS 7 SC\New folder\18.jpeg"/>
          <p:cNvPicPr>
            <a:picLocks noChangeAspect="1" noChangeArrowheads="1"/>
          </p:cNvPicPr>
          <p:nvPr/>
        </p:nvPicPr>
        <p:blipFill>
          <a:blip r:embed="rId2"/>
          <a:srcRect l="50000" t="42222"/>
          <a:stretch>
            <a:fillRect/>
          </a:stretch>
        </p:blipFill>
        <p:spPr bwMode="auto">
          <a:xfrm>
            <a:off x="0" y="0"/>
            <a:ext cx="1216184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5943600"/>
            <a:ext cx="4175919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0" y="0"/>
            <a:ext cx="7452519" cy="1752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7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7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7200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528719" y="0"/>
            <a:ext cx="4633119" cy="1752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– ৫মিনিট </a:t>
            </a:r>
            <a:endParaRPr lang="en-US" sz="4000" dirty="0"/>
          </a:p>
        </p:txBody>
      </p:sp>
      <p:sp>
        <p:nvSpPr>
          <p:cNvPr id="20" name="Rectangle 19"/>
          <p:cNvSpPr/>
          <p:nvPr/>
        </p:nvSpPr>
        <p:spPr>
          <a:xfrm>
            <a:off x="0" y="1752600"/>
            <a:ext cx="12161838" cy="5105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q"/>
            </a:pP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চিত্রসহ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মাইটোকন্ড্রিয়া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অংশের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5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মাইটোকন্ড্রিয়া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কোষের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শক্তিঘর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  </a:t>
            </a:r>
            <a:endParaRPr lang="en-US" sz="5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dell\Desktop\MMC\CLASS 7 SC\New folder\18.jpeg"/>
          <p:cNvPicPr>
            <a:picLocks noChangeAspect="1" noChangeArrowheads="1"/>
          </p:cNvPicPr>
          <p:nvPr/>
        </p:nvPicPr>
        <p:blipFill>
          <a:blip r:embed="rId2"/>
          <a:srcRect l="50000" t="42222"/>
          <a:stretch>
            <a:fillRect/>
          </a:stretch>
        </p:blipFill>
        <p:spPr bwMode="auto">
          <a:xfrm>
            <a:off x="0" y="0"/>
            <a:ext cx="12161840" cy="6858000"/>
          </a:xfrm>
          <a:prstGeom prst="rect">
            <a:avLst/>
          </a:prstGeom>
          <a:noFill/>
        </p:spPr>
      </p:pic>
      <p:pic>
        <p:nvPicPr>
          <p:cNvPr id="2050" name="Picture 2" descr="C:\Users\dell\Desktop\MMC\CLASS 7 SC\New folder\fj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547519" cy="5943599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5623720" y="304800"/>
            <a:ext cx="6324600" cy="63246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5943600"/>
            <a:ext cx="4175919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নিউক্লিয়াস</a:t>
            </a:r>
            <a:endParaRPr lang="en-US" sz="4800" b="1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566319" y="685800"/>
            <a:ext cx="1905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2200" dirty="0" smtClean="0">
                <a:latin typeface="NikoshBAN" pitchFamily="2" charset="0"/>
                <a:cs typeface="NikoshBAN" pitchFamily="2" charset="0"/>
              </a:rPr>
              <a:t>নিউক্লিয়ার মেমব্রেন </a:t>
            </a:r>
            <a:endParaRPr lang="en-US" sz="2200" dirty="0"/>
          </a:p>
        </p:txBody>
      </p:sp>
      <p:sp>
        <p:nvSpPr>
          <p:cNvPr id="11" name="Rectangle 10"/>
          <p:cNvSpPr/>
          <p:nvPr/>
        </p:nvSpPr>
        <p:spPr>
          <a:xfrm>
            <a:off x="4175919" y="2362200"/>
            <a:ext cx="1371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2400" dirty="0" smtClean="0">
                <a:latin typeface="NikoshBAN" pitchFamily="2" charset="0"/>
                <a:cs typeface="NikoshBAN" pitchFamily="2" charset="0"/>
              </a:rPr>
              <a:t>নিউক্লিওলাস</a:t>
            </a:r>
            <a:endParaRPr lang="en-US" sz="2400" dirty="0"/>
          </a:p>
        </p:txBody>
      </p:sp>
      <p:sp>
        <p:nvSpPr>
          <p:cNvPr id="12" name="Rectangle 11"/>
          <p:cNvSpPr/>
          <p:nvPr/>
        </p:nvSpPr>
        <p:spPr>
          <a:xfrm>
            <a:off x="4023519" y="1371600"/>
            <a:ext cx="152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নিউক্লিওপ্লাজম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099719" y="2895600"/>
            <a:ext cx="144780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2200" dirty="0" smtClean="0">
                <a:latin typeface="NikoshBAN" pitchFamily="2" charset="0"/>
                <a:cs typeface="NikoshBAN" pitchFamily="2" charset="0"/>
              </a:rPr>
              <a:t>নিউক্লিয়ার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রন্ধ্র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2200" dirty="0"/>
          </a:p>
        </p:txBody>
      </p:sp>
      <p:sp>
        <p:nvSpPr>
          <p:cNvPr id="14" name="Rectangle 13"/>
          <p:cNvSpPr/>
          <p:nvPr/>
        </p:nvSpPr>
        <p:spPr>
          <a:xfrm>
            <a:off x="4023520" y="3886200"/>
            <a:ext cx="152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ক্রোমাটি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ন তন্তু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852320" y="3657600"/>
            <a:ext cx="6095999" cy="3200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Wingdings" pitchFamily="2" charset="2"/>
              <a:buChar char="q"/>
            </a:pPr>
            <a:endParaRPr lang="en-US" sz="3200" b="1" u="sng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itchFamily="2" charset="2"/>
              <a:buChar char="q"/>
            </a:pPr>
            <a:endParaRPr lang="en-US" sz="3200" b="1" u="sng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itchFamily="2" charset="2"/>
              <a:buChar char="q"/>
            </a:pPr>
            <a:r>
              <a:rPr lang="as-IN" sz="3200" b="1" u="sng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নিউক্লিয়ার মেমব্রেন বা নিউক্লিয়ার </a:t>
            </a:r>
            <a:r>
              <a:rPr lang="bn-IN" sz="3200" b="1" u="sng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পর্দা</a:t>
            </a:r>
            <a:endParaRPr lang="en-US" sz="3200" b="1" u="sng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marL="571500" indent="-571500"/>
            <a:r>
              <a:rPr lang="en-US" sz="2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</a:t>
            </a:r>
            <a:r>
              <a:rPr lang="as-IN" sz="2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সজীব ও </a:t>
            </a:r>
            <a:r>
              <a:rPr lang="en-US" sz="2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দ্বি</a:t>
            </a:r>
            <a:r>
              <a:rPr lang="as-IN" sz="2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স্তরবিশিষ্ট পর্দা দিয়ে প্রতিটি নিউক্লিয়াস আবৃত থাকে, </a:t>
            </a:r>
            <a:r>
              <a:rPr lang="en-US" sz="2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এদের</a:t>
            </a:r>
            <a:r>
              <a:rPr lang="as-IN" sz="2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কে নি</a:t>
            </a:r>
            <a:r>
              <a:rPr lang="en-US" sz="2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উক্লিয়ার</a:t>
            </a:r>
            <a:r>
              <a:rPr lang="as-IN" sz="2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পর্দা</a:t>
            </a:r>
            <a:r>
              <a:rPr lang="en-US" sz="2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as-IN" sz="2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নি</a:t>
            </a:r>
            <a:r>
              <a:rPr lang="en-US" sz="2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উক্লিয়ার</a:t>
            </a:r>
            <a:r>
              <a:rPr lang="as-IN" sz="2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পর্দা অসংখ্য</a:t>
            </a:r>
            <a:r>
              <a:rPr lang="en-US" sz="2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ছিদ্রযুক্ত</a:t>
            </a:r>
            <a:r>
              <a:rPr lang="as-IN" sz="2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এসব</a:t>
            </a:r>
            <a:r>
              <a:rPr lang="en-US" sz="2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ছিদ্রের</a:t>
            </a:r>
            <a:r>
              <a:rPr lang="en-US" sz="2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নিউক্রিয়ার</a:t>
            </a:r>
            <a:r>
              <a:rPr lang="en-US" sz="2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রন্ধ্র</a:t>
            </a:r>
            <a:r>
              <a:rPr lang="en-US" sz="2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IN" sz="2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2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</a:t>
            </a:r>
            <a:r>
              <a:rPr lang="en-US" sz="2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উক্লিয়ার</a:t>
            </a:r>
            <a:r>
              <a:rPr lang="as-IN" sz="2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পর্দা </a:t>
            </a:r>
            <a:r>
              <a:rPr lang="bn-IN" sz="2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সাইটোপ্লাজম এর সাথে </a:t>
            </a:r>
            <a:r>
              <a:rPr lang="as-IN" sz="2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নিউক্লিয়াস</a:t>
            </a:r>
            <a:r>
              <a:rPr lang="bn-IN" sz="2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ের বিভিন্ন বস্তুর যোগাযোগ রক্ষা করে এবং </a:t>
            </a:r>
            <a:r>
              <a:rPr lang="as-IN" sz="2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নিউক্লিয়াস</a:t>
            </a:r>
            <a:r>
              <a:rPr lang="bn-IN" sz="2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কে রক্ষনাবেক্ষন করে।</a:t>
            </a:r>
            <a:endParaRPr lang="en-US" sz="2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571500" indent="-571500"/>
            <a:endParaRPr lang="en-US" sz="2400" b="1" u="sng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571500" indent="-571500"/>
            <a:endParaRPr lang="en-US" sz="2400" b="1" u="sng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571500" indent="-571500"/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dirty="0"/>
          </a:p>
        </p:txBody>
      </p:sp>
      <p:sp>
        <p:nvSpPr>
          <p:cNvPr id="16" name="Rectangle 15"/>
          <p:cNvSpPr/>
          <p:nvPr/>
        </p:nvSpPr>
        <p:spPr>
          <a:xfrm>
            <a:off x="6004718" y="0"/>
            <a:ext cx="5943601" cy="3657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প্রোটোপ্লাজমে</a:t>
            </a:r>
            <a:r>
              <a:rPr lang="as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পর্দা দিয়ে বেষ্টিত সর্বাপেক্ষা যন বস্তুকে </a:t>
            </a:r>
            <a:r>
              <a:rPr lang="as-IN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নিউক্লিয়াস</a:t>
            </a:r>
            <a:r>
              <a:rPr lang="as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ব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লে</a:t>
            </a:r>
            <a:r>
              <a:rPr lang="as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প্রতিটি নিউক্লিয়াস চারটি অংশের সমন্বয়ে গঠিত</a:t>
            </a:r>
            <a:endParaRPr lang="en-US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571500" indent="-571500" algn="just">
              <a:buFont typeface="Wingdings" pitchFamily="2" charset="2"/>
              <a:buChar char="v"/>
            </a:pPr>
            <a:r>
              <a:rPr lang="as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নিউক্লিয়ার মেমব্রেন বা নিউক্লিয়ার 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পর্দা</a:t>
            </a:r>
            <a:endPara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571500" indent="-571500" algn="just">
              <a:buFont typeface="Wingdings" pitchFamily="2" charset="2"/>
              <a:buChar char="v"/>
            </a:pP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নিউক্লিওপ্লাজম</a:t>
            </a:r>
            <a:endPara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571500" indent="-571500" algn="just">
              <a:buFont typeface="Wingdings" pitchFamily="2" charset="2"/>
              <a:buChar char="v"/>
            </a:pPr>
            <a:r>
              <a:rPr lang="as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নিউক্লিওলাস </a:t>
            </a:r>
            <a:endPara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571500" indent="-571500" algn="just">
              <a:buFont typeface="Wingdings" pitchFamily="2" charset="2"/>
              <a:buChar char="v"/>
            </a:pP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নিউক্লিওজালিকা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ক্রোমাটিন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তন্তু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pPr marL="571500" indent="-571500" algn="just"/>
            <a:endParaRPr lang="en-US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0"/>
            <a:ext cx="5547519" cy="5943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dell\Desktop\MMC\CLASS 7 SC\New folder\18.jpeg"/>
          <p:cNvPicPr>
            <a:picLocks noChangeAspect="1" noChangeArrowheads="1"/>
          </p:cNvPicPr>
          <p:nvPr/>
        </p:nvPicPr>
        <p:blipFill>
          <a:blip r:embed="rId2"/>
          <a:srcRect l="50000" t="42222"/>
          <a:stretch>
            <a:fillRect/>
          </a:stretch>
        </p:blipFill>
        <p:spPr bwMode="auto">
          <a:xfrm>
            <a:off x="1" y="0"/>
            <a:ext cx="12161838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0" y="0"/>
            <a:ext cx="12161838" cy="80945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buFont typeface="Wingdings" pitchFamily="2" charset="2"/>
              <a:buChar char="q"/>
            </a:pPr>
            <a:endParaRPr lang="en-US" sz="3200" b="1" u="sng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marL="571500" indent="-571500" algn="just">
              <a:buFont typeface="Wingdings" pitchFamily="2" charset="2"/>
              <a:buChar char="q"/>
            </a:pPr>
            <a:r>
              <a:rPr lang="en-US" sz="3600" b="1" u="sng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নিউক্লিওপ্লাজম</a:t>
            </a:r>
            <a:endParaRPr lang="en-US" sz="3600" b="1" u="sng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marL="571500" indent="-571500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নিউক্লিয়াসের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অভ্যন্তরস্থ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নিউক্লিয়ার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মেমব্রেন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আবৃত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স্বচ্ছ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দানাদার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জেলির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মতো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অর্ধতরল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পদার্থটির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নিউক্লিওপ্লাজম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এটি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নিউক্লিয়াস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ও ক্রোমোজোমের মাতৃকা বা ধারক হিসেবে কাজ করে। 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itchFamily="2" charset="2"/>
              <a:buChar char="q"/>
            </a:pPr>
            <a:r>
              <a:rPr lang="as-IN" sz="3600" b="1" u="sng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নিউক্লিওলাস</a:t>
            </a:r>
            <a:r>
              <a:rPr lang="as-IN" sz="32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u="sng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marL="571500" indent="-571500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  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নিউক্লিয়াসের অভ্যন্তরে অব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স্থি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ত ক্ষুদ্র, গোলাকার, উজ্জ্বল ও অপেক্ষাকৃত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ঘ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ন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বস্তুটি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 নিউক্লিওলাস নামে পরিচিত। সাধারণত প্রতি নিউক্লিয়াসে একটি নিউক্লিওলাস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itchFamily="2" charset="2"/>
              <a:buChar char="q"/>
            </a:pPr>
            <a:r>
              <a:rPr lang="en-US" sz="3600" b="1" u="sng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নিউক্লিওজালিকা</a:t>
            </a:r>
            <a:r>
              <a:rPr lang="en-US" sz="3600" b="1" u="sng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u="sng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b="1" u="sng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u="sng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ক্রোমাটিন</a:t>
            </a:r>
            <a:r>
              <a:rPr lang="en-US" sz="3600" b="1" u="sng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u="sng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তন্তু</a:t>
            </a:r>
            <a:r>
              <a:rPr lang="en-US" sz="3600" b="1" u="sng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pPr marL="571500" indent="-571500"/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নিউক্লি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ওপ্লা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জমে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ভাসমান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 অবস্থায়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প্যাঁচানো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সুতার মতো 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খাটো ও মোটা গঠনটি নিউক্লিওজালিকা বা ক্রোমাটিন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তন্তু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 নামে পরিচিত। কোষ বিভাজনের সময় তন্তুময়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গঠনটি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 খাটো ও মোটা হয়ে ক্রোমোজোম হিসেবে দৃশ্যমান হয়।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pPr marL="571500" indent="-571500"/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itchFamily="2" charset="2"/>
              <a:buChar char="q"/>
            </a:pP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marL="571500" indent="-571500"/>
            <a:endParaRPr lang="en-US" sz="3200" b="1" u="sng" dirty="0" smtClean="0">
              <a:latin typeface="NikoshBAN" pitchFamily="2" charset="0"/>
              <a:cs typeface="NikoshBAN" pitchFamily="2" charset="0"/>
            </a:endParaRPr>
          </a:p>
          <a:p>
            <a:pPr marL="571500" indent="-571500" algn="just"/>
            <a:endParaRPr lang="en-US" sz="3200" b="1" u="sng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dell\Desktop\MMC\CLASS 7 SC\New folder\18.jpeg"/>
          <p:cNvPicPr>
            <a:picLocks noChangeAspect="1" noChangeArrowheads="1"/>
          </p:cNvPicPr>
          <p:nvPr/>
        </p:nvPicPr>
        <p:blipFill>
          <a:blip r:embed="rId2"/>
          <a:srcRect l="50000" t="42222"/>
          <a:stretch>
            <a:fillRect/>
          </a:stretch>
        </p:blipFill>
        <p:spPr bwMode="auto">
          <a:xfrm>
            <a:off x="1" y="0"/>
            <a:ext cx="1216183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0" y="0"/>
            <a:ext cx="12161838" cy="1371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7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7200" b="1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371600"/>
            <a:ext cx="12161838" cy="5486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Ø"/>
            </a:pPr>
            <a:r>
              <a:rPr lang="en-US" sz="3600" b="1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সাইটোপ্লাজম</a:t>
            </a:r>
            <a:r>
              <a:rPr lang="en-US" sz="4000" b="1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4000" b="1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000" b="1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  <a:p>
            <a:pPr>
              <a:buFont typeface="Wingdings" pitchFamily="2" charset="2"/>
              <a:buChar char="Ø"/>
            </a:pPr>
            <a:r>
              <a:rPr lang="en-US" sz="4000" b="1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4000" b="1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সাইটোপ্লাজমীয়</a:t>
            </a:r>
            <a:r>
              <a:rPr lang="en-US" sz="4000" b="1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অঙ্গানুর</a:t>
            </a:r>
            <a:r>
              <a:rPr lang="en-US" sz="4000" b="1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000" b="1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4000" b="1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>
              <a:buFont typeface="Wingdings" pitchFamily="2" charset="2"/>
              <a:buChar char="Ø"/>
            </a:pPr>
            <a:r>
              <a:rPr lang="en-US" sz="4000" b="1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প্লাস্টিড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4000" b="1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000" b="1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>
              <a:buFont typeface="Wingdings" pitchFamily="2" charset="2"/>
              <a:buChar char="Ø"/>
            </a:pPr>
            <a:r>
              <a:rPr lang="en-US" sz="4000" b="1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ক্রো</a:t>
            </a:r>
            <a:r>
              <a:rPr lang="as-IN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মোপ্লা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স্টের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 </a:t>
            </a:r>
            <a:r>
              <a:rPr lang="en-US" sz="4000" b="1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pPr>
              <a:buFont typeface="Wingdings" pitchFamily="2" charset="2"/>
              <a:buChar char="Ø"/>
            </a:pPr>
            <a:r>
              <a:rPr lang="en-US" sz="4000" b="1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মাইটোকন্ড্রিয়া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অংশের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pPr>
              <a:buFont typeface="Wingdings" pitchFamily="2" charset="2"/>
              <a:buChar char="Ø"/>
            </a:pPr>
            <a:r>
              <a:rPr lang="en-US" sz="4000" b="1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নিউক্লিয়াস</a:t>
            </a:r>
            <a:r>
              <a:rPr lang="en-US" sz="4000" b="1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4000" b="1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000" b="1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  <a:p>
            <a:pPr>
              <a:buFont typeface="Wingdings" pitchFamily="2" charset="2"/>
              <a:buChar char="Ø"/>
            </a:pPr>
            <a:r>
              <a:rPr lang="en-US" sz="4000" b="1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নিউক্লিয়াস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কয়</a:t>
            </a:r>
            <a:r>
              <a:rPr lang="as-IN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টি অংশের সমন্বয়ে গঠিত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4000" b="1" dirty="0" smtClean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461920" y="990600"/>
            <a:ext cx="4953000" cy="45720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চিত্রসহ</a:t>
            </a:r>
            <a:r>
              <a:rPr lang="en-US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নিউক্লিয়া</a:t>
            </a:r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সের</a:t>
            </a:r>
            <a:r>
              <a:rPr lang="en-US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অংশের</a:t>
            </a:r>
            <a:r>
              <a:rPr lang="en-US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বর্ননা</a:t>
            </a:r>
            <a:r>
              <a:rPr lang="en-US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5400" b="1" dirty="0"/>
          </a:p>
        </p:txBody>
      </p:sp>
      <p:sp>
        <p:nvSpPr>
          <p:cNvPr id="7" name="Flowchart: Terminator 6"/>
          <p:cNvSpPr/>
          <p:nvPr/>
        </p:nvSpPr>
        <p:spPr>
          <a:xfrm>
            <a:off x="823119" y="2743200"/>
            <a:ext cx="4953000" cy="1447800"/>
          </a:xfrm>
          <a:prstGeom prst="flowChartTerminator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127919" y="3048000"/>
            <a:ext cx="4876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srgbClr val="FF0000"/>
                </a:solidFill>
                <a:latin typeface="ArhialkhanMJ" panose="00000400000000000000" pitchFamily="2" charset="0"/>
                <a:cs typeface="ArhialkhanMJ" panose="00000400000000000000" pitchFamily="2" charset="0"/>
              </a:rPr>
              <a:t>বাড়ির</a:t>
            </a:r>
            <a:r>
              <a:rPr lang="en-US" sz="6000" b="1" dirty="0" smtClean="0">
                <a:solidFill>
                  <a:srgbClr val="FF0000"/>
                </a:solidFill>
                <a:latin typeface="ArhialkhanMJ" panose="00000400000000000000" pitchFamily="2" charset="0"/>
                <a:cs typeface="ArhialkhanMJ" panose="00000400000000000000" pitchFamily="2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ArhialkhanMJ" panose="00000400000000000000" pitchFamily="2" charset="0"/>
                <a:cs typeface="ArhialkhanMJ" panose="00000400000000000000" pitchFamily="2" charset="0"/>
              </a:rPr>
              <a:t>কাজ</a:t>
            </a:r>
            <a:endParaRPr lang="en-US" sz="6000" b="1" dirty="0">
              <a:solidFill>
                <a:srgbClr val="FF0000"/>
              </a:solidFill>
              <a:latin typeface="ArhialkhanMJ" panose="00000400000000000000" pitchFamily="2" charset="0"/>
              <a:cs typeface="ArhialkhanMJ" panose="000004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600200"/>
            <a:ext cx="6157119" cy="5257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আল-আমিন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বিশ্বাস</a:t>
            </a:r>
            <a:endParaRPr lang="en-US" sz="4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bn-BD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সহকারি শিক্ষক 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  </a:t>
            </a:r>
            <a:endParaRPr lang="bn-BD" sz="4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বাংলাটিলা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দাখিল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মাদ্রাসা</a:t>
            </a:r>
            <a:endParaRPr lang="en-US" sz="4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কুলাউড়া-মৌলভীবাজার</a:t>
            </a:r>
            <a:endParaRPr lang="bn-BD" sz="4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>
              <a:buNone/>
            </a:pPr>
            <a:r>
              <a:rPr lang="en-US" sz="1600" b="1" dirty="0" smtClean="0">
                <a:solidFill>
                  <a:srgbClr val="C00000"/>
                </a:solidFill>
              </a:rPr>
              <a:t>  </a:t>
            </a:r>
            <a:r>
              <a:rPr lang="bn-BD" sz="1600" b="1" dirty="0" smtClean="0">
                <a:solidFill>
                  <a:srgbClr val="C00000"/>
                </a:solidFill>
              </a:rPr>
              <a:t> </a:t>
            </a:r>
            <a:endParaRPr lang="en-US" sz="1600" b="1" dirty="0">
              <a:solidFill>
                <a:srgbClr val="C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57119" y="1600200"/>
            <a:ext cx="6004719" cy="5257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bn-BD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 –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সাধারণ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bn-BD" sz="4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bn-BD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শ্রেণী –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সপ্তম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bn-BD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অধ্যায় –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দ্বিতীয়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4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bn-BD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তারিখ –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22</a:t>
            </a:r>
            <a:r>
              <a:rPr lang="bn-BD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/০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6</a:t>
            </a:r>
            <a:r>
              <a:rPr lang="bn-BD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/২০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২৬</a:t>
            </a:r>
            <a:r>
              <a:rPr lang="bn-BD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ইং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61838" cy="1600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7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পরিকল্পনায়</a:t>
            </a:r>
            <a:r>
              <a:rPr lang="en-US" sz="7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7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" presetClass="entr" presetSubtype="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50"/>
                            </p:stCondLst>
                            <p:childTnLst>
                              <p:par>
                                <p:cTn id="22" presetID="2" presetClass="entr" presetSubtype="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900"/>
                            </p:stCondLst>
                            <p:childTnLst>
                              <p:par>
                                <p:cTn id="27" presetID="2" presetClass="entr" presetSubtype="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35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85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35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85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dell\Desktop\MMC\CLASS 7 SC\New folder\18.jpe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 l="50000"/>
          <a:stretch>
            <a:fillRect/>
          </a:stretch>
        </p:blipFill>
        <p:spPr bwMode="auto">
          <a:xfrm>
            <a:off x="1" y="0"/>
            <a:ext cx="12161838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0" y="0"/>
            <a:ext cx="12161838" cy="1371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5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523F8FE-FB9B-1AF3-8EB9-74D8039E6E3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615" r="12090"/>
          <a:stretch>
            <a:fillRect/>
          </a:stretch>
        </p:blipFill>
        <p:spPr>
          <a:xfrm>
            <a:off x="6157119" y="1371600"/>
            <a:ext cx="6004719" cy="5486400"/>
          </a:xfrm>
          <a:prstGeom prst="rect">
            <a:avLst/>
          </a:prstGeom>
        </p:spPr>
      </p:pic>
      <p:pic>
        <p:nvPicPr>
          <p:cNvPr id="3074" name="Picture 2" descr="C:\Users\dell\Desktop\MMC\CLASS 7 SC\New folder\InkedPicture1_LI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371601"/>
            <a:ext cx="6157119" cy="548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60000"/>
                <a:lumOff val="40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13819" y="1030014"/>
            <a:ext cx="5524500" cy="12559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7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শিরোনাম</a:t>
            </a:r>
            <a:r>
              <a:rPr lang="en-US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72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37519" y="2438400"/>
            <a:ext cx="6629400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b="1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1737519" y="2286000"/>
            <a:ext cx="7010400" cy="2057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সাইটোপ্লাজমীয়</a:t>
            </a:r>
            <a:r>
              <a:rPr lang="en-US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অঙ্গানু</a:t>
            </a:r>
            <a:endParaRPr lang="en-US" sz="5400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57319" y="609600"/>
            <a:ext cx="2286000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পার্ট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– ১ </a:t>
            </a:r>
            <a:endParaRPr lang="en-US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dell\Desktop\MMC\CLASS 7 SC\New folder\18.jpeg"/>
          <p:cNvPicPr>
            <a:picLocks noChangeAspect="1" noChangeArrowheads="1"/>
          </p:cNvPicPr>
          <p:nvPr/>
        </p:nvPicPr>
        <p:blipFill>
          <a:blip r:embed="rId2"/>
          <a:srcRect l="50000" t="37778"/>
          <a:stretch>
            <a:fillRect/>
          </a:stretch>
        </p:blipFill>
        <p:spPr bwMode="auto">
          <a:xfrm>
            <a:off x="1" y="0"/>
            <a:ext cx="12161838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0" y="0"/>
            <a:ext cx="12161838" cy="1752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7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752600"/>
            <a:ext cx="12161838" cy="5105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6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5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আজকের পাঠ শেষে শিক্ষার্থীরা-</a:t>
            </a:r>
            <a:endParaRPr lang="en-US" sz="54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4000" dirty="0" smtClean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কোষীয়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অঙ্গানুসমূহের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; 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>
              <a:buFont typeface="Wingdings" pitchFamily="2" charset="2"/>
              <a:buChar char="Ø"/>
            </a:pPr>
            <a:r>
              <a:rPr lang="en-US" sz="4000" dirty="0" smtClean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প্লাস্টিডের</a:t>
            </a:r>
            <a:r>
              <a:rPr lang="en-GB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গঠন</a:t>
            </a:r>
            <a:r>
              <a:rPr lang="en-GB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GB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GB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GB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GB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GB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;</a:t>
            </a:r>
          </a:p>
          <a:p>
            <a:pPr>
              <a:buFont typeface="Wingdings" pitchFamily="2" charset="2"/>
              <a:buChar char="Ø"/>
            </a:pPr>
            <a:r>
              <a:rPr lang="en-GB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মাইটোকন্ড্রিয়ার</a:t>
            </a:r>
            <a:r>
              <a:rPr lang="en-GB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গঠন</a:t>
            </a:r>
            <a:r>
              <a:rPr lang="en-GB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GB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GB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GB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GB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GB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;</a:t>
            </a:r>
          </a:p>
          <a:p>
            <a:pPr>
              <a:buFont typeface="Wingdings" pitchFamily="2" charset="2"/>
              <a:buChar char="Ø"/>
            </a:pPr>
            <a:r>
              <a:rPr lang="en-GB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নিউক্লিয়াসের</a:t>
            </a:r>
            <a:r>
              <a:rPr lang="en-GB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গঠন</a:t>
            </a:r>
            <a:r>
              <a:rPr lang="en-GB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GB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GB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GB" sz="1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400" b="1" dirty="0" smtClean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endParaRPr lang="en-US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dell\Desktop\MMC\CLASS 7 SC\New folder\18.jpeg"/>
          <p:cNvPicPr>
            <a:picLocks noChangeAspect="1" noChangeArrowheads="1"/>
          </p:cNvPicPr>
          <p:nvPr/>
        </p:nvPicPr>
        <p:blipFill>
          <a:blip r:embed="rId2"/>
          <a:srcRect l="50000" t="43333"/>
          <a:stretch>
            <a:fillRect/>
          </a:stretch>
        </p:blipFill>
        <p:spPr bwMode="auto">
          <a:xfrm>
            <a:off x="1" y="0"/>
            <a:ext cx="1216183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4480719" y="0"/>
            <a:ext cx="768111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কোষের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প্রোটোপ্লাজমের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নিউক্লিয়াসের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বাহিরে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জেলির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মতো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অংশকে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সাইটোপ্লাজম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সাইটোপ্লাজমে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অবস্থিত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সজীব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অঙ্গসমূহকে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সাইটোপ্লাজমীয়</a:t>
            </a:r>
            <a:r>
              <a:rPr lang="en-US" sz="36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অঙ্গানু</a:t>
            </a:r>
            <a:r>
              <a:rPr lang="en-US" sz="36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36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523F8FE-FB9B-1AF3-8EB9-74D8039E6E3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017" r="13405"/>
          <a:stretch>
            <a:fillRect/>
          </a:stretch>
        </p:blipFill>
        <p:spPr>
          <a:xfrm>
            <a:off x="0" y="1"/>
            <a:ext cx="4252119" cy="68579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4633120" y="2286000"/>
            <a:ext cx="7528718" cy="457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600" b="1" dirty="0" smtClean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600" b="1" dirty="0" smtClean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সাইটোপ্লাজমীয়</a:t>
            </a:r>
            <a:r>
              <a:rPr lang="en-US" sz="3200" b="1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অঙ্গানুগুলো</a:t>
            </a:r>
            <a:r>
              <a:rPr lang="en-US" sz="3200" b="1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………..</a:t>
            </a:r>
          </a:p>
          <a:p>
            <a:pPr>
              <a:buFont typeface="Wingdings" pitchFamily="2" charset="2"/>
              <a:buChar char="q"/>
            </a:pP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্লাস্টিড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pPr>
              <a:buFont typeface="Wingdings" pitchFamily="2" charset="2"/>
              <a:buChar char="q"/>
            </a:pP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মাইটোকন্ড্রিয়া</a:t>
            </a:r>
            <a:endPara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নিউক্লিয়াস</a:t>
            </a:r>
            <a:r>
              <a:rPr lang="en-GB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>
              <a:buFont typeface="Wingdings" pitchFamily="2" charset="2"/>
              <a:buChar char="q"/>
            </a:pPr>
            <a:r>
              <a:rPr lang="en-GB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কোষগহ্বর</a:t>
            </a:r>
            <a:endParaRPr lang="en-GB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সেন্ট্রিওল</a:t>
            </a:r>
            <a:endPara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এন্ডোপ্লাজমিক রেটিকুলাম</a:t>
            </a:r>
            <a:r>
              <a:rPr lang="en-GB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>
              <a:buFont typeface="Wingdings" pitchFamily="2" charset="2"/>
              <a:buChar char="q"/>
            </a:pPr>
            <a:r>
              <a:rPr lang="en-GB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রাইবোজোম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GB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q"/>
            </a:pPr>
            <a:r>
              <a:rPr lang="en-GB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লাইসোজোম</a:t>
            </a:r>
            <a:endPara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গলজি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বডি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GB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bn-IN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F5B9D78-1B4C-6A63-7344-3364590BCC0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3851" t="7613" r="6918"/>
          <a:stretch>
            <a:fillRect/>
          </a:stretch>
        </p:blipFill>
        <p:spPr>
          <a:xfrm>
            <a:off x="0" y="0"/>
            <a:ext cx="4191000" cy="533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0" y="5410200"/>
            <a:ext cx="4023519" cy="144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6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</a:t>
            </a:r>
            <a:r>
              <a:rPr lang="en-US" sz="6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্লাস্টিড</a:t>
            </a:r>
            <a:r>
              <a:rPr lang="en-US" sz="6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sp>
        <p:nvSpPr>
          <p:cNvPr id="6" name="Rectangle 5"/>
          <p:cNvSpPr/>
          <p:nvPr/>
        </p:nvSpPr>
        <p:spPr>
          <a:xfrm>
            <a:off x="4175920" y="228600"/>
            <a:ext cx="7772399" cy="6400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as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সজীব উদ্ভিদকোষের সাইটোপ্লাজমে বর্ণহীন অথবা বর্ণযুক্ত গোলাকার বা ডিম্বাকার অঙ্গানুকে 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প্লাস্টিড </a:t>
            </a:r>
            <a:r>
              <a:rPr lang="as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বলে। প্লাস্টিড উদ্ভিদের 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খাদ্য সংশ্লেষে</a:t>
            </a:r>
            <a:r>
              <a:rPr lang="as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বর্ণ গঠনে এবং খাদ্য 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সঞ্চয়ে</a:t>
            </a:r>
            <a:r>
              <a:rPr lang="as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মুখ্য ভূমিকা গ্রহণ করে।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রঞ্জক পদার্থের উপস্থিতি ও অনুপস্থিতির উপর নির্ভর করে প্লাস্টিডকে প্রধানত দুই ভাগে ভাগ করা হয়েছে। ক্রোমোপ্লাস্টিড বা বর্ণযুক্ত প্লাস্টিড এবং লিউকোপ্লাস্টিড বা 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</a:t>
            </a:r>
            <a:r>
              <a:rPr lang="as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র্ণহীন প্লাস্টিড। ক্রোমোপ্লাস্টিড দুই রকম- ক্লোরোপ্লাস্ট ও ক্রোমোপ্লাস্ট। প্লাস্টি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ডের</a:t>
            </a:r>
            <a:r>
              <a:rPr lang="as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মধ্যে 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ক্লোরোপ্লাস্ট</a:t>
            </a:r>
            <a:r>
              <a:rPr lang="as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সবুজ বর্ণের ক্লোরোফিল নামক রঞ্জক পদার্থ থাকায় সবুজ বর্ণ ধারণ করে। সালোকসংশ্লেষণে সহায়তা করা এর প্রধান কাজ।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DF9CE23-274C-7F73-7CED-B7E27B9228C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3919" y="0"/>
            <a:ext cx="4937919" cy="1981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40121C3-843D-5A64-04D3-9BD43408C65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873" r="7741"/>
          <a:stretch>
            <a:fillRect/>
          </a:stretch>
        </p:blipFill>
        <p:spPr>
          <a:xfrm>
            <a:off x="7223919" y="1905000"/>
            <a:ext cx="4937919" cy="2514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213519" y="304800"/>
            <a:ext cx="6934200" cy="59436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5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এদের</a:t>
            </a:r>
            <a:r>
              <a:rPr lang="en-US" sz="35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5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ক্রো</a:t>
            </a:r>
            <a:r>
              <a:rPr lang="as-IN" sz="35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মোপ্লাস্ট ফুলের পাপড়ি ও ফলের ত্বকে বিভিন্ন বর্ণবৈচি</a:t>
            </a:r>
            <a:r>
              <a:rPr lang="en-US" sz="35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ত্র্য</a:t>
            </a:r>
            <a:r>
              <a:rPr lang="as-IN" sz="35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সৃষ্টি করে। সবুজ ফল পাকার সমর </a:t>
            </a:r>
            <a:r>
              <a:rPr lang="en-US" sz="35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ক্লোরোপ্লাস্ট</a:t>
            </a:r>
            <a:r>
              <a:rPr lang="as-IN" sz="35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ক্রোমোপ্লাস্টে রূপান্তরিত হয়ে বর্ণবৈচিত্র্য সৃষ্টি করে। টমেটো যে লাল টকটকে রং </a:t>
            </a:r>
            <a:r>
              <a:rPr lang="en-US" sz="35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ধারন</a:t>
            </a:r>
            <a:r>
              <a:rPr lang="en-US" sz="35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as-IN" sz="35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তা এ ক্রোমোপ্লাস্টের </a:t>
            </a:r>
            <a:r>
              <a:rPr lang="en-US" sz="35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লা</a:t>
            </a:r>
            <a:r>
              <a:rPr lang="as-IN" sz="35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ইকোপেন নামক রঞ্জক পদার্থের জন্য হয়।</a:t>
            </a:r>
            <a:endParaRPr lang="en-US" sz="35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as-IN" sz="35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3500" dirty="0" smtClean="0">
                <a:solidFill>
                  <a:srgbClr val="1EB709"/>
                </a:solidFill>
                <a:latin typeface="NikoshBAN" pitchFamily="2" charset="0"/>
                <a:cs typeface="NikoshBAN" pitchFamily="2" charset="0"/>
              </a:rPr>
              <a:t>উদ্ভিদের যেসব অংশে আলো পৌছায় না, সেসব </a:t>
            </a:r>
            <a:r>
              <a:rPr lang="en-US" sz="3500" dirty="0" err="1" smtClean="0">
                <a:solidFill>
                  <a:srgbClr val="1EB709"/>
                </a:solidFill>
                <a:latin typeface="NikoshBAN" pitchFamily="2" charset="0"/>
                <a:cs typeface="NikoshBAN" pitchFamily="2" charset="0"/>
              </a:rPr>
              <a:t>অং</a:t>
            </a:r>
            <a:r>
              <a:rPr lang="as-IN" sz="3500" dirty="0" smtClean="0">
                <a:solidFill>
                  <a:srgbClr val="1EB709"/>
                </a:solidFill>
                <a:latin typeface="NikoshBAN" pitchFamily="2" charset="0"/>
                <a:cs typeface="NikoshBAN" pitchFamily="2" charset="0"/>
              </a:rPr>
              <a:t>শের কোষে লিউকোপ্লাস্টি</a:t>
            </a:r>
            <a:r>
              <a:rPr lang="en-US" sz="3500" dirty="0" smtClean="0">
                <a:solidFill>
                  <a:srgbClr val="1EB709"/>
                </a:solidFill>
                <a:latin typeface="NikoshBAN" pitchFamily="2" charset="0"/>
                <a:cs typeface="NikoshBAN" pitchFamily="2" charset="0"/>
              </a:rPr>
              <a:t>ড</a:t>
            </a:r>
            <a:r>
              <a:rPr lang="as-IN" sz="3500" dirty="0" smtClean="0">
                <a:solidFill>
                  <a:srgbClr val="1EB709"/>
                </a:solidFill>
                <a:latin typeface="NikoshBAN" pitchFamily="2" charset="0"/>
                <a:cs typeface="NikoshBAN" pitchFamily="2" charset="0"/>
              </a:rPr>
              <a:t> থাকে। যেমন মূ</a:t>
            </a:r>
            <a:r>
              <a:rPr lang="en-US" sz="3500" dirty="0" err="1" smtClean="0">
                <a:solidFill>
                  <a:srgbClr val="1EB709"/>
                </a:solidFill>
                <a:latin typeface="NikoshBAN" pitchFamily="2" charset="0"/>
                <a:cs typeface="NikoshBAN" pitchFamily="2" charset="0"/>
              </a:rPr>
              <a:t>লের</a:t>
            </a:r>
            <a:r>
              <a:rPr lang="as-IN" sz="3500" dirty="0" smtClean="0">
                <a:solidFill>
                  <a:srgbClr val="1EB709"/>
                </a:solidFill>
                <a:latin typeface="NikoshBAN" pitchFamily="2" charset="0"/>
                <a:cs typeface="NikoshBAN" pitchFamily="2" charset="0"/>
              </a:rPr>
              <a:t> কোষের প্লাস্টিড। সূর্যালোকের প্রভাবে এ</a:t>
            </a:r>
            <a:r>
              <a:rPr lang="en-US" sz="3500" dirty="0" smtClean="0">
                <a:solidFill>
                  <a:srgbClr val="1EB70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3500" dirty="0" smtClean="0">
                <a:solidFill>
                  <a:srgbClr val="1EB709"/>
                </a:solidFill>
                <a:latin typeface="NikoshBAN" pitchFamily="2" charset="0"/>
                <a:cs typeface="NikoshBAN" pitchFamily="2" charset="0"/>
              </a:rPr>
              <a:t>প্লাস্টিড</a:t>
            </a:r>
            <a:r>
              <a:rPr lang="en-US" sz="3500" dirty="0" err="1" smtClean="0">
                <a:solidFill>
                  <a:srgbClr val="1EB709"/>
                </a:solidFill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3500" dirty="0" smtClean="0">
                <a:solidFill>
                  <a:srgbClr val="1EB70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 smtClean="0">
                <a:solidFill>
                  <a:srgbClr val="1EB709"/>
                </a:solidFill>
                <a:latin typeface="NikoshBAN" pitchFamily="2" charset="0"/>
                <a:cs typeface="NikoshBAN" pitchFamily="2" charset="0"/>
              </a:rPr>
              <a:t>রুপান্তরিত</a:t>
            </a:r>
            <a:r>
              <a:rPr lang="as-IN" sz="3500" dirty="0" smtClean="0">
                <a:solidFill>
                  <a:srgbClr val="1EB709"/>
                </a:solidFill>
                <a:latin typeface="NikoshBAN" pitchFamily="2" charset="0"/>
                <a:cs typeface="NikoshBAN" pitchFamily="2" charset="0"/>
              </a:rPr>
              <a:t> হয়ে ক্লোরোপ্লাস্টে পরিণত হয়।</a:t>
            </a:r>
            <a:endParaRPr lang="en-US" sz="3500" dirty="0">
              <a:solidFill>
                <a:srgbClr val="1EB709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C94D3E5-F39B-F075-E569-6C7754BE162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223918" y="4572000"/>
            <a:ext cx="4937920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633119" y="0"/>
            <a:ext cx="9144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5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মাইটোকন্ড্রিয়া </a:t>
            </a:r>
            <a:endParaRPr lang="en-US" sz="5400" b="1" dirty="0">
              <a:solidFill>
                <a:srgbClr val="C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547520" y="533400"/>
            <a:ext cx="6324600" cy="57150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547520" y="457200"/>
            <a:ext cx="63246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স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জীব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 উদ্ভিদ ও প্রাণিকোষের সাইট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োপ্লা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জমে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বিক্ষিপ্ত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ভাবে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ছড়ি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য়ে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থাকা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 ছোটো ছোটো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দণ্ডকার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অঙ্গানুগুলোকে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 মাইটোকন্ড্রিয়া বলে।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প্রতিটি মাইটোকন্ড্রি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য়া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দ্বিস্তর পর্দা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 আবৃত থাকে।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কিন্তু অন্তঃপর্দাটি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আঙ্গুলের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 মতো অনেক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ভাঁজ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 করে। এদেরকে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ক্রিস্টি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জীবের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যাবতীয়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বিপাকীয়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 কাজের উৎস হচ্ছে মাইটোকন্ড্রিয়া। এ জন্য মাইটোকন্ড্রিয়াকে কোষের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পাওয়ার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 হাউস বলে। সবুজ উদ্ভিদকোষে এর সংখ্যা বেশি ত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বে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প্রাণীর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য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কৃত কোষে এর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সহস্রাধিক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as-IN" sz="3200" dirty="0" smtClean="0">
              <a:latin typeface="NikoshBAN" pitchFamily="2" charset="0"/>
              <a:cs typeface="NikoshBAN" pitchFamily="2" charset="0"/>
            </a:endParaRPr>
          </a:p>
          <a:p>
            <a:endParaRPr lang="en-US" sz="3600" dirty="0"/>
          </a:p>
        </p:txBody>
      </p:sp>
      <p:pic>
        <p:nvPicPr>
          <p:cNvPr id="11" name="Content Placeholder 5">
            <a:extLst>
              <a:ext uri="{FF2B5EF4-FFF2-40B4-BE49-F238E27FC236}">
                <a16:creationId xmlns="" xmlns:a16="http://schemas.microsoft.com/office/drawing/2014/main" id="{A390F20E-46EA-B2BD-9C03-502DD7D19A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2" b="7991"/>
          <a:stretch>
            <a:fillRect/>
          </a:stretch>
        </p:blipFill>
        <p:spPr>
          <a:xfrm>
            <a:off x="1" y="0"/>
            <a:ext cx="4556918" cy="3657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Content Placeholder 39">
            <a:extLst>
              <a:ext uri="{FF2B5EF4-FFF2-40B4-BE49-F238E27FC236}">
                <a16:creationId xmlns="" xmlns:a16="http://schemas.microsoft.com/office/drawing/2014/main" id="{86010D20-428D-873F-D55D-06B7119314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0" r="9042"/>
          <a:stretch>
            <a:fillRect/>
          </a:stretch>
        </p:blipFill>
        <p:spPr>
          <a:xfrm>
            <a:off x="0" y="3657600"/>
            <a:ext cx="4556919" cy="32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473</TotalTime>
  <Words>641</Words>
  <Application>Microsoft Office PowerPoint</Application>
  <PresentationFormat>Custom</PresentationFormat>
  <Paragraphs>91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ArhialkhanMJ</vt:lpstr>
      <vt:lpstr>Arial</vt:lpstr>
      <vt:lpstr>Calibri</vt:lpstr>
      <vt:lpstr>NikoshBAN</vt:lpstr>
      <vt:lpstr>Times New Roman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dell</dc:creator>
  <cp:lastModifiedBy>Lab PC-24</cp:lastModifiedBy>
  <cp:revision>97</cp:revision>
  <dcterms:created xsi:type="dcterms:W3CDTF">2026-05-26T15:39:58Z</dcterms:created>
  <dcterms:modified xsi:type="dcterms:W3CDTF">2026-06-22T09:11:56Z</dcterms:modified>
</cp:coreProperties>
</file>