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96"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AC5C7B7-EE33-4D01-88CE-CBDB121CE39A}"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B28B-34A4-49C0-B256-BFCC4E7E2F98}" type="slidenum">
              <a:rPr lang="en-US" smtClean="0"/>
              <a:t>‹#›</a:t>
            </a:fld>
            <a:endParaRPr lang="en-US"/>
          </a:p>
        </p:txBody>
      </p:sp>
    </p:spTree>
    <p:extLst>
      <p:ext uri="{BB962C8B-B14F-4D97-AF65-F5344CB8AC3E}">
        <p14:creationId xmlns:p14="http://schemas.microsoft.com/office/powerpoint/2010/main" val="691207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5C7B7-EE33-4D01-88CE-CBDB121CE39A}"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B28B-34A4-49C0-B256-BFCC4E7E2F98}" type="slidenum">
              <a:rPr lang="en-US" smtClean="0"/>
              <a:t>‹#›</a:t>
            </a:fld>
            <a:endParaRPr lang="en-US"/>
          </a:p>
        </p:txBody>
      </p:sp>
    </p:spTree>
    <p:extLst>
      <p:ext uri="{BB962C8B-B14F-4D97-AF65-F5344CB8AC3E}">
        <p14:creationId xmlns:p14="http://schemas.microsoft.com/office/powerpoint/2010/main" val="2433272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5C7B7-EE33-4D01-88CE-CBDB121CE39A}"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B28B-34A4-49C0-B256-BFCC4E7E2F9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959164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5C7B7-EE33-4D01-88CE-CBDB121CE39A}"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B28B-34A4-49C0-B256-BFCC4E7E2F98}" type="slidenum">
              <a:rPr lang="en-US" smtClean="0"/>
              <a:t>‹#›</a:t>
            </a:fld>
            <a:endParaRPr lang="en-US"/>
          </a:p>
        </p:txBody>
      </p:sp>
    </p:spTree>
    <p:extLst>
      <p:ext uri="{BB962C8B-B14F-4D97-AF65-F5344CB8AC3E}">
        <p14:creationId xmlns:p14="http://schemas.microsoft.com/office/powerpoint/2010/main" val="14277674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5C7B7-EE33-4D01-88CE-CBDB121CE39A}"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B28B-34A4-49C0-B256-BFCC4E7E2F9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24803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5C7B7-EE33-4D01-88CE-CBDB121CE39A}"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B28B-34A4-49C0-B256-BFCC4E7E2F98}" type="slidenum">
              <a:rPr lang="en-US" smtClean="0"/>
              <a:t>‹#›</a:t>
            </a:fld>
            <a:endParaRPr lang="en-US"/>
          </a:p>
        </p:txBody>
      </p:sp>
    </p:spTree>
    <p:extLst>
      <p:ext uri="{BB962C8B-B14F-4D97-AF65-F5344CB8AC3E}">
        <p14:creationId xmlns:p14="http://schemas.microsoft.com/office/powerpoint/2010/main" val="1710531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C5C7B7-EE33-4D01-88CE-CBDB121CE39A}"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B28B-34A4-49C0-B256-BFCC4E7E2F98}" type="slidenum">
              <a:rPr lang="en-US" smtClean="0"/>
              <a:t>‹#›</a:t>
            </a:fld>
            <a:endParaRPr lang="en-US"/>
          </a:p>
        </p:txBody>
      </p:sp>
    </p:spTree>
    <p:extLst>
      <p:ext uri="{BB962C8B-B14F-4D97-AF65-F5344CB8AC3E}">
        <p14:creationId xmlns:p14="http://schemas.microsoft.com/office/powerpoint/2010/main" val="17672910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C5C7B7-EE33-4D01-88CE-CBDB121CE39A}"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B28B-34A4-49C0-B256-BFCC4E7E2F98}" type="slidenum">
              <a:rPr lang="en-US" smtClean="0"/>
              <a:t>‹#›</a:t>
            </a:fld>
            <a:endParaRPr lang="en-US"/>
          </a:p>
        </p:txBody>
      </p:sp>
    </p:spTree>
    <p:extLst>
      <p:ext uri="{BB962C8B-B14F-4D97-AF65-F5344CB8AC3E}">
        <p14:creationId xmlns:p14="http://schemas.microsoft.com/office/powerpoint/2010/main" val="531714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AC5C7B7-EE33-4D01-88CE-CBDB121CE39A}"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B28B-34A4-49C0-B256-BFCC4E7E2F98}" type="slidenum">
              <a:rPr lang="en-US" smtClean="0"/>
              <a:t>‹#›</a:t>
            </a:fld>
            <a:endParaRPr lang="en-US"/>
          </a:p>
        </p:txBody>
      </p:sp>
    </p:spTree>
    <p:extLst>
      <p:ext uri="{BB962C8B-B14F-4D97-AF65-F5344CB8AC3E}">
        <p14:creationId xmlns:p14="http://schemas.microsoft.com/office/powerpoint/2010/main" val="2141876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C5C7B7-EE33-4D01-88CE-CBDB121CE39A}" type="datetimeFigureOut">
              <a:rPr lang="en-US" smtClean="0"/>
              <a:t>6/23/2026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B28B-34A4-49C0-B256-BFCC4E7E2F98}" type="slidenum">
              <a:rPr lang="en-US" smtClean="0"/>
              <a:t>‹#›</a:t>
            </a:fld>
            <a:endParaRPr lang="en-US"/>
          </a:p>
        </p:txBody>
      </p:sp>
    </p:spTree>
    <p:extLst>
      <p:ext uri="{BB962C8B-B14F-4D97-AF65-F5344CB8AC3E}">
        <p14:creationId xmlns:p14="http://schemas.microsoft.com/office/powerpoint/2010/main" val="411117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AC5C7B7-EE33-4D01-88CE-CBDB121CE39A}" type="datetimeFigureOut">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BB28B-34A4-49C0-B256-BFCC4E7E2F98}" type="slidenum">
              <a:rPr lang="en-US" smtClean="0"/>
              <a:t>‹#›</a:t>
            </a:fld>
            <a:endParaRPr lang="en-US"/>
          </a:p>
        </p:txBody>
      </p:sp>
    </p:spTree>
    <p:extLst>
      <p:ext uri="{BB962C8B-B14F-4D97-AF65-F5344CB8AC3E}">
        <p14:creationId xmlns:p14="http://schemas.microsoft.com/office/powerpoint/2010/main" val="2164603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AC5C7B7-EE33-4D01-88CE-CBDB121CE39A}" type="datetimeFigureOut">
              <a:rPr lang="en-US" smtClean="0"/>
              <a:t>6/23/2026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3BB28B-34A4-49C0-B256-BFCC4E7E2F98}" type="slidenum">
              <a:rPr lang="en-US" smtClean="0"/>
              <a:t>‹#›</a:t>
            </a:fld>
            <a:endParaRPr lang="en-US"/>
          </a:p>
        </p:txBody>
      </p:sp>
    </p:spTree>
    <p:extLst>
      <p:ext uri="{BB962C8B-B14F-4D97-AF65-F5344CB8AC3E}">
        <p14:creationId xmlns:p14="http://schemas.microsoft.com/office/powerpoint/2010/main" val="3323407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AC5C7B7-EE33-4D01-88CE-CBDB121CE39A}" type="datetimeFigureOut">
              <a:rPr lang="en-US" smtClean="0"/>
              <a:t>6/23/2026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3BB28B-34A4-49C0-B256-BFCC4E7E2F98}" type="slidenum">
              <a:rPr lang="en-US" smtClean="0"/>
              <a:t>‹#›</a:t>
            </a:fld>
            <a:endParaRPr lang="en-US"/>
          </a:p>
        </p:txBody>
      </p:sp>
    </p:spTree>
    <p:extLst>
      <p:ext uri="{BB962C8B-B14F-4D97-AF65-F5344CB8AC3E}">
        <p14:creationId xmlns:p14="http://schemas.microsoft.com/office/powerpoint/2010/main" val="91602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C5C7B7-EE33-4D01-88CE-CBDB121CE39A}" type="datetimeFigureOut">
              <a:rPr lang="en-US" smtClean="0"/>
              <a:t>6/23/2026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3BB28B-34A4-49C0-B256-BFCC4E7E2F98}" type="slidenum">
              <a:rPr lang="en-US" smtClean="0"/>
              <a:t>‹#›</a:t>
            </a:fld>
            <a:endParaRPr lang="en-US"/>
          </a:p>
        </p:txBody>
      </p:sp>
    </p:spTree>
    <p:extLst>
      <p:ext uri="{BB962C8B-B14F-4D97-AF65-F5344CB8AC3E}">
        <p14:creationId xmlns:p14="http://schemas.microsoft.com/office/powerpoint/2010/main" val="387457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5C7B7-EE33-4D01-88CE-CBDB121CE39A}" type="datetimeFigureOut">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BB28B-34A4-49C0-B256-BFCC4E7E2F98}" type="slidenum">
              <a:rPr lang="en-US" smtClean="0"/>
              <a:t>‹#›</a:t>
            </a:fld>
            <a:endParaRPr lang="en-US"/>
          </a:p>
        </p:txBody>
      </p:sp>
    </p:spTree>
    <p:extLst>
      <p:ext uri="{BB962C8B-B14F-4D97-AF65-F5344CB8AC3E}">
        <p14:creationId xmlns:p14="http://schemas.microsoft.com/office/powerpoint/2010/main" val="2112972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C5C7B7-EE33-4D01-88CE-CBDB121CE39A}" type="datetimeFigureOut">
              <a:rPr lang="en-US" smtClean="0"/>
              <a:t>6/23/2026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53BB28B-34A4-49C0-B256-BFCC4E7E2F98}" type="slidenum">
              <a:rPr lang="en-US" smtClean="0"/>
              <a:t>‹#›</a:t>
            </a:fld>
            <a:endParaRPr lang="en-US"/>
          </a:p>
        </p:txBody>
      </p:sp>
    </p:spTree>
    <p:extLst>
      <p:ext uri="{BB962C8B-B14F-4D97-AF65-F5344CB8AC3E}">
        <p14:creationId xmlns:p14="http://schemas.microsoft.com/office/powerpoint/2010/main" val="1466670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AC5C7B7-EE33-4D01-88CE-CBDB121CE39A}" type="datetimeFigureOut">
              <a:rPr lang="en-US" smtClean="0"/>
              <a:t>6/23/2026</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53BB28B-34A4-49C0-B256-BFCC4E7E2F98}" type="slidenum">
              <a:rPr lang="en-US" smtClean="0"/>
              <a:t>‹#›</a:t>
            </a:fld>
            <a:endParaRPr lang="en-US"/>
          </a:p>
        </p:txBody>
      </p:sp>
    </p:spTree>
    <p:extLst>
      <p:ext uri="{BB962C8B-B14F-4D97-AF65-F5344CB8AC3E}">
        <p14:creationId xmlns:p14="http://schemas.microsoft.com/office/powerpoint/2010/main" val="16266468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2.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7957" y="2459422"/>
            <a:ext cx="2506718" cy="1015663"/>
          </a:xfrm>
          <a:prstGeom prst="rect">
            <a:avLst/>
          </a:prstGeom>
          <a:noFill/>
        </p:spPr>
        <p:txBody>
          <a:bodyPr wrap="square" rtlCol="0">
            <a:spAutoFit/>
          </a:bodyPr>
          <a:lstStyle/>
          <a:p>
            <a:pPr algn="ctr"/>
            <a:r>
              <a:rPr lang="en-US" sz="6000" dirty="0" err="1" smtClean="0">
                <a:solidFill>
                  <a:srgbClr val="0070C0"/>
                </a:solidFill>
                <a:latin typeface="Nikosh" panose="02000000000000000000" pitchFamily="2" charset="0"/>
                <a:cs typeface="Nikosh" panose="02000000000000000000" pitchFamily="2" charset="0"/>
              </a:rPr>
              <a:t>স্বাগতম</a:t>
            </a:r>
            <a:r>
              <a:rPr lang="en-US" sz="6000" dirty="0" smtClean="0">
                <a:solidFill>
                  <a:srgbClr val="0070C0"/>
                </a:solidFill>
                <a:latin typeface="Nikosh" panose="02000000000000000000" pitchFamily="2" charset="0"/>
                <a:cs typeface="Nikosh" panose="02000000000000000000" pitchFamily="2" charset="0"/>
              </a:rPr>
              <a:t> </a:t>
            </a:r>
            <a:endParaRPr lang="en-US" sz="6000" dirty="0">
              <a:solidFill>
                <a:srgbClr val="0070C0"/>
              </a:solidFill>
              <a:latin typeface="Nikosh" panose="02000000000000000000" pitchFamily="2" charset="0"/>
              <a:cs typeface="Nikosh" panose="02000000000000000000" pitchFamily="2" charset="0"/>
            </a:endParaRPr>
          </a:p>
        </p:txBody>
      </p:sp>
      <p:sp>
        <p:nvSpPr>
          <p:cNvPr id="4" name="Rectangle 3"/>
          <p:cNvSpPr/>
          <p:nvPr/>
        </p:nvSpPr>
        <p:spPr>
          <a:xfrm>
            <a:off x="654269" y="1198181"/>
            <a:ext cx="8860219" cy="10484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7200" dirty="0">
                <a:solidFill>
                  <a:prstClr val="black"/>
                </a:solidFill>
                <a:latin typeface="SutonnyOMJ" pitchFamily="2" charset="0"/>
                <a:cs typeface="Times New Roman" panose="02020603050405020304" pitchFamily="18" charset="0"/>
              </a:rPr>
              <a:t>السَّلَامُ عَلَيْكُمْ وَرَحْمَةُ اللَّهِ</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287" y="3370308"/>
            <a:ext cx="4537494" cy="314260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502668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heel(1)">
                                      <p:cBhvr>
                                        <p:cTn id="3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1110" y="2144222"/>
            <a:ext cx="8111359" cy="3970318"/>
          </a:xfrm>
          <a:prstGeom prst="rect">
            <a:avLst/>
          </a:prstGeom>
        </p:spPr>
        <p:txBody>
          <a:bodyPr wrap="square">
            <a:spAutoFit/>
          </a:bodyPr>
          <a:lstStyle/>
          <a:p>
            <a:r>
              <a:rPr lang="bn-BD" sz="3600" dirty="0">
                <a:latin typeface="Arial" panose="020B0604020202020204" pitchFamily="34" charset="0"/>
                <a:cs typeface="Nikosh" panose="02000000000000000000" pitchFamily="2" charset="0"/>
              </a:rPr>
              <a:t>১।জাহান্নাম			</a:t>
            </a:r>
            <a:r>
              <a:rPr lang="ar-SA" sz="3600" dirty="0">
                <a:latin typeface="Arial" panose="020B0604020202020204" pitchFamily="34" charset="0"/>
                <a:cs typeface="Arial" panose="020B0604020202020204" pitchFamily="34" charset="0"/>
              </a:rPr>
              <a:t>جحنم</a:t>
            </a:r>
            <a:endParaRPr lang="bn-BD" sz="3600" dirty="0">
              <a:latin typeface="Arial" panose="020B0604020202020204" pitchFamily="34" charset="0"/>
              <a:cs typeface="Nikosh" panose="02000000000000000000" pitchFamily="2" charset="0"/>
            </a:endParaRPr>
          </a:p>
          <a:p>
            <a:r>
              <a:rPr lang="bn-BD" sz="3600" dirty="0">
                <a:latin typeface="Arial" panose="020B0604020202020204" pitchFamily="34" charset="0"/>
                <a:cs typeface="Nikosh" panose="02000000000000000000" pitchFamily="2" charset="0"/>
              </a:rPr>
              <a:t>২। জাহিম</a:t>
            </a:r>
            <a:r>
              <a:rPr lang="ar-SA" sz="3600" dirty="0">
                <a:latin typeface="Arial" panose="020B0604020202020204" pitchFamily="34" charset="0"/>
                <a:cs typeface="Arial" panose="020B0604020202020204" pitchFamily="34" charset="0"/>
              </a:rPr>
              <a:t>			جحيم</a:t>
            </a:r>
            <a:endParaRPr lang="bn-BD" sz="3600" dirty="0">
              <a:latin typeface="Arial" panose="020B0604020202020204" pitchFamily="34" charset="0"/>
              <a:cs typeface="Nikosh" panose="02000000000000000000" pitchFamily="2" charset="0"/>
            </a:endParaRPr>
          </a:p>
          <a:p>
            <a:r>
              <a:rPr lang="bn-BD" sz="3600" dirty="0">
                <a:latin typeface="Arial" panose="020B0604020202020204" pitchFamily="34" charset="0"/>
                <a:cs typeface="Nikosh" panose="02000000000000000000" pitchFamily="2" charset="0"/>
              </a:rPr>
              <a:t>৩। সায়ির</a:t>
            </a:r>
            <a:r>
              <a:rPr lang="ar-SA" sz="3600" dirty="0">
                <a:latin typeface="Arial" panose="020B0604020202020204" pitchFamily="34" charset="0"/>
                <a:cs typeface="Arial" panose="020B0604020202020204" pitchFamily="34" charset="0"/>
              </a:rPr>
              <a:t>			السعير</a:t>
            </a:r>
            <a:endParaRPr lang="bn-BD" sz="3600" dirty="0">
              <a:latin typeface="Arial" panose="020B0604020202020204" pitchFamily="34" charset="0"/>
              <a:cs typeface="Nikosh" panose="02000000000000000000" pitchFamily="2" charset="0"/>
            </a:endParaRPr>
          </a:p>
          <a:p>
            <a:r>
              <a:rPr lang="bn-BD" sz="3600" dirty="0">
                <a:latin typeface="Arial" panose="020B0604020202020204" pitchFamily="34" charset="0"/>
                <a:cs typeface="Nikosh" panose="02000000000000000000" pitchFamily="2" charset="0"/>
              </a:rPr>
              <a:t>৪। লাজা</a:t>
            </a:r>
            <a:r>
              <a:rPr lang="ar-SA" sz="3600" dirty="0">
                <a:latin typeface="Arial" panose="020B0604020202020204" pitchFamily="34" charset="0"/>
                <a:cs typeface="Arial" panose="020B0604020202020204" pitchFamily="34" charset="0"/>
              </a:rPr>
              <a:t>			لظي</a:t>
            </a:r>
          </a:p>
          <a:p>
            <a:r>
              <a:rPr lang="bn-BD" sz="3600" dirty="0">
                <a:latin typeface="Arial" panose="020B0604020202020204" pitchFamily="34" charset="0"/>
                <a:cs typeface="Nikosh" panose="02000000000000000000" pitchFamily="2" charset="0"/>
              </a:rPr>
              <a:t>৫। সাকার</a:t>
            </a:r>
            <a:r>
              <a:rPr lang="ar-SA" sz="3600" dirty="0">
                <a:latin typeface="Arial" panose="020B0604020202020204" pitchFamily="34" charset="0"/>
                <a:cs typeface="Arial" panose="020B0604020202020204" pitchFamily="34" charset="0"/>
              </a:rPr>
              <a:t>			سقر</a:t>
            </a:r>
            <a:endParaRPr lang="bn-BD" sz="3600" dirty="0">
              <a:latin typeface="Arial" panose="020B0604020202020204" pitchFamily="34" charset="0"/>
              <a:cs typeface="Nikosh" panose="02000000000000000000" pitchFamily="2" charset="0"/>
            </a:endParaRPr>
          </a:p>
          <a:p>
            <a:r>
              <a:rPr lang="bn-BD" sz="3600" dirty="0">
                <a:latin typeface="Arial" panose="020B0604020202020204" pitchFamily="34" charset="0"/>
                <a:cs typeface="Nikosh" panose="02000000000000000000" pitchFamily="2" charset="0"/>
              </a:rPr>
              <a:t>৬।হাবিয়া</a:t>
            </a:r>
            <a:r>
              <a:rPr lang="ar-SA" sz="3600" dirty="0">
                <a:latin typeface="Arial" panose="020B0604020202020204" pitchFamily="34" charset="0"/>
                <a:cs typeface="Arial" panose="020B0604020202020204" pitchFamily="34" charset="0"/>
              </a:rPr>
              <a:t>			هاوية</a:t>
            </a:r>
            <a:endParaRPr lang="bn-BD" sz="3600" dirty="0">
              <a:latin typeface="Arial" panose="020B0604020202020204" pitchFamily="34" charset="0"/>
              <a:cs typeface="Nikosh" panose="02000000000000000000" pitchFamily="2" charset="0"/>
            </a:endParaRPr>
          </a:p>
          <a:p>
            <a:r>
              <a:rPr lang="bn-BD" sz="3600" dirty="0">
                <a:latin typeface="Arial" panose="020B0604020202020204" pitchFamily="34" charset="0"/>
                <a:cs typeface="Nikosh" panose="02000000000000000000" pitchFamily="2" charset="0"/>
              </a:rPr>
              <a:t>৭। হুতামাহ		</a:t>
            </a:r>
            <a:r>
              <a:rPr lang="ar-SA" sz="3600" dirty="0">
                <a:latin typeface="Arial" panose="020B0604020202020204" pitchFamily="34" charset="0"/>
                <a:cs typeface="Arial" panose="020B0604020202020204" pitchFamily="34" charset="0"/>
              </a:rPr>
              <a:t>	حطمة</a:t>
            </a:r>
            <a:endParaRPr lang="en-US" sz="3600" dirty="0">
              <a:latin typeface="Arial" panose="020B0604020202020204" pitchFamily="34" charset="0"/>
              <a:cs typeface="Arial" panose="020B0604020202020204" pitchFamily="34" charset="0"/>
            </a:endParaRPr>
          </a:p>
        </p:txBody>
      </p:sp>
      <p:sp>
        <p:nvSpPr>
          <p:cNvPr id="3" name="Oval 2"/>
          <p:cNvSpPr/>
          <p:nvPr/>
        </p:nvSpPr>
        <p:spPr>
          <a:xfrm>
            <a:off x="3436883" y="890752"/>
            <a:ext cx="2144110" cy="10799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schemeClr val="tx1"/>
                </a:solidFill>
                <a:latin typeface="Nikosh" panose="02000000000000000000" pitchFamily="2" charset="0"/>
                <a:cs typeface="Nikosh" panose="02000000000000000000" pitchFamily="2" charset="0"/>
              </a:rPr>
              <a:t>জাহান্নাম</a:t>
            </a:r>
            <a:r>
              <a:rPr lang="en-US" sz="3200" b="1" dirty="0" smtClean="0">
                <a:solidFill>
                  <a:schemeClr val="tx1"/>
                </a:solidFill>
                <a:latin typeface="Nikosh" panose="02000000000000000000" pitchFamily="2" charset="0"/>
                <a:cs typeface="Nikosh" panose="02000000000000000000" pitchFamily="2" charset="0"/>
              </a:rPr>
              <a:t> ৭ </a:t>
            </a:r>
            <a:r>
              <a:rPr lang="en-US" sz="3200" b="1" dirty="0" err="1" smtClean="0">
                <a:solidFill>
                  <a:schemeClr val="tx1"/>
                </a:solidFill>
                <a:latin typeface="Nikosh" panose="02000000000000000000" pitchFamily="2" charset="0"/>
                <a:cs typeface="Nikosh" panose="02000000000000000000" pitchFamily="2" charset="0"/>
              </a:rPr>
              <a:t>টি</a:t>
            </a:r>
            <a:endParaRPr lang="en-US" sz="3200" b="1" dirty="0">
              <a:solidFill>
                <a:schemeClr val="tx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9458861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76475" y="561976"/>
            <a:ext cx="5286375" cy="12001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 panose="02000000000000000000" pitchFamily="2" charset="0"/>
                <a:cs typeface="Nikosh" panose="02000000000000000000" pitchFamily="2" charset="0"/>
              </a:rPr>
              <a:t>জান্নাত</a:t>
            </a:r>
            <a:r>
              <a:rPr lang="en-US" sz="3200" dirty="0" smtClean="0">
                <a:solidFill>
                  <a:schemeClr val="tx1"/>
                </a:solidFill>
                <a:latin typeface="Nikosh" panose="02000000000000000000" pitchFamily="2" charset="0"/>
                <a:cs typeface="Nikosh" panose="02000000000000000000" pitchFamily="2" charset="0"/>
              </a:rPr>
              <a:t> ও </a:t>
            </a:r>
            <a:r>
              <a:rPr lang="en-US" sz="3200" dirty="0" err="1" smtClean="0">
                <a:solidFill>
                  <a:schemeClr val="tx1"/>
                </a:solidFill>
                <a:latin typeface="Nikosh" panose="02000000000000000000" pitchFamily="2" charset="0"/>
                <a:cs typeface="Nikosh" panose="02000000000000000000" pitchFamily="2" charset="0"/>
              </a:rPr>
              <a:t>জাহান্নামীদের</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অবস্থাঃ</a:t>
            </a:r>
            <a:endParaRPr lang="en-US" sz="3200" dirty="0">
              <a:solidFill>
                <a:schemeClr val="tx1"/>
              </a:solidFill>
              <a:latin typeface="Nikosh" panose="02000000000000000000" pitchFamily="2" charset="0"/>
              <a:cs typeface="Nikosh" panose="02000000000000000000" pitchFamily="2" charset="0"/>
            </a:endParaRPr>
          </a:p>
        </p:txBody>
      </p:sp>
      <p:sp>
        <p:nvSpPr>
          <p:cNvPr id="4" name="Rectangle 3"/>
          <p:cNvSpPr/>
          <p:nvPr/>
        </p:nvSpPr>
        <p:spPr>
          <a:xfrm>
            <a:off x="581025" y="2133600"/>
            <a:ext cx="9096375" cy="416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chemeClr val="tx1"/>
                </a:solidFill>
                <a:latin typeface="Nikosh" panose="02000000000000000000" pitchFamily="2" charset="0"/>
                <a:cs typeface="Nikosh" panose="02000000000000000000" pitchFamily="2" charset="0"/>
              </a:rPr>
              <a:t>জান্নাত</a:t>
            </a:r>
            <a:r>
              <a:rPr lang="en-US" sz="2000" dirty="0" smtClean="0">
                <a:solidFill>
                  <a:schemeClr val="tx1"/>
                </a:solidFill>
                <a:latin typeface="Nikosh" panose="02000000000000000000" pitchFamily="2" charset="0"/>
                <a:cs typeface="Nikosh" panose="02000000000000000000" pitchFamily="2" charset="0"/>
              </a:rPr>
              <a:t> ও </a:t>
            </a:r>
            <a:r>
              <a:rPr lang="en-US" sz="2000" dirty="0" err="1" smtClean="0">
                <a:solidFill>
                  <a:schemeClr val="tx1"/>
                </a:solidFill>
                <a:latin typeface="Nikosh" panose="02000000000000000000" pitchFamily="2" charset="0"/>
                <a:cs typeface="Nikosh" panose="02000000000000000000" pitchFamily="2" charset="0"/>
              </a:rPr>
              <a:t>জাহান্নাম</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হলো</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পূন্যবান</a:t>
            </a:r>
            <a:r>
              <a:rPr lang="en-US" sz="2000" dirty="0" smtClean="0">
                <a:solidFill>
                  <a:schemeClr val="tx1"/>
                </a:solidFill>
                <a:latin typeface="Nikosh" panose="02000000000000000000" pitchFamily="2" charset="0"/>
                <a:cs typeface="Nikosh" panose="02000000000000000000" pitchFamily="2" charset="0"/>
              </a:rPr>
              <a:t> ও </a:t>
            </a:r>
            <a:r>
              <a:rPr lang="en-US" sz="2000" dirty="0" err="1" smtClean="0">
                <a:solidFill>
                  <a:schemeClr val="tx1"/>
                </a:solidFill>
                <a:latin typeface="Nikosh" panose="02000000000000000000" pitchFamily="2" charset="0"/>
                <a:cs typeface="Nikosh" panose="02000000000000000000" pitchFamily="2" charset="0"/>
              </a:rPr>
              <a:t>পাপীদের</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শেষ</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টিকানা</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এবং</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তাদের</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কাজের</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ফলাফল</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কিয়ামতের</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দিন</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আল্লাহ</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সুবহানাহু</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তায়ালা</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বান্দার</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হিসাব</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নিকাশের</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পর</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তাকে</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জান্নাত</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বা</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জাহান্নাম</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দান</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করবেন</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যেমন</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এরশাদে</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বারি</a:t>
            </a:r>
            <a:r>
              <a:rPr lang="en-US" sz="2000" dirty="0" smtClean="0">
                <a:solidFill>
                  <a:schemeClr val="tx1"/>
                </a:solidFill>
                <a:latin typeface="Nikosh" panose="02000000000000000000" pitchFamily="2" charset="0"/>
                <a:cs typeface="Nikosh" panose="02000000000000000000" pitchFamily="2" charset="0"/>
              </a:rPr>
              <a:t> </a:t>
            </a:r>
            <a:r>
              <a:rPr lang="en-US" sz="2000" dirty="0" err="1" smtClean="0">
                <a:solidFill>
                  <a:schemeClr val="tx1"/>
                </a:solidFill>
                <a:latin typeface="Nikosh" panose="02000000000000000000" pitchFamily="2" charset="0"/>
                <a:cs typeface="Nikosh" panose="02000000000000000000" pitchFamily="2" charset="0"/>
              </a:rPr>
              <a:t>তায়ালা</a:t>
            </a:r>
            <a:r>
              <a:rPr lang="en-US" sz="2000" dirty="0" smtClean="0">
                <a:solidFill>
                  <a:schemeClr val="tx1"/>
                </a:solidFill>
                <a:latin typeface="Nikosh" panose="02000000000000000000" pitchFamily="2" charset="0"/>
                <a:cs typeface="Nikosh" panose="02000000000000000000" pitchFamily="2" charset="0"/>
              </a:rPr>
              <a:t>-</a:t>
            </a:r>
          </a:p>
          <a:p>
            <a:pPr algn="ctr"/>
            <a:r>
              <a:rPr lang="ar-EG" sz="2000" dirty="0" smtClean="0">
                <a:solidFill>
                  <a:schemeClr val="tx1"/>
                </a:solidFill>
                <a:latin typeface="Nikosh" panose="02000000000000000000" pitchFamily="2" charset="0"/>
                <a:cs typeface="Arial" panose="020B0604020202020204" pitchFamily="34" charset="0"/>
              </a:rPr>
              <a:t>وسيق الذين كفروا الى جهنم زمرا حتى اذا جاءواها فتحت ابوابها وقال لهم خذنتها الم ياتكم رسل منكم يتلون عليكم ايات ربكم وينذروْنكم لقاء يومكم هذا قالوْا بلي ولكن حقت كلمة العذاب علي الكفرين</a:t>
            </a:r>
            <a:endParaRPr lang="en-US" sz="2000" dirty="0" smtClean="0">
              <a:solidFill>
                <a:schemeClr val="tx1"/>
              </a:solidFill>
              <a:latin typeface="Nikosh" panose="02000000000000000000" pitchFamily="2" charset="0"/>
              <a:cs typeface="Nikosh" panose="02000000000000000000" pitchFamily="2" charset="0"/>
            </a:endParaRPr>
          </a:p>
          <a:p>
            <a:pPr algn="ctr"/>
            <a:r>
              <a:rPr lang="bn-BD" sz="2000" dirty="0">
                <a:solidFill>
                  <a:schemeClr val="tx1"/>
                </a:solidFill>
                <a:latin typeface="Nikosh" panose="02000000000000000000" pitchFamily="2" charset="0"/>
                <a:cs typeface="Nikosh" panose="02000000000000000000" pitchFamily="2" charset="0"/>
              </a:rPr>
              <a:t>আর কাফেরদেরকে জাহান্নামের দিকে দলে দলে হাঁকিয়ে নেওয়া হবে। আর যখন পৌছাবে,তখন তার দরজাসমূহ খুলে দেওয়া হবে এবং জাহান্নামের রক্ষীরা তাদেরকে বলবে,তোমাদের কাছে কি তোমাদের মধ্যে থেকে পয়গম্বর আসেনি? যারা তোমাদের কাছে তোমাদের পালনকর্তার আয়াতসমূহ আবৃতি করত এবং সতর্ক করত এদিনের ব্যাপারে। তারা বলবে “হ্যাঁ” কিন্তু কাফেরদের প্রতি শাস্তির হুকুমই বাস্তবায়িত হয়েছে।</a:t>
            </a:r>
            <a:endParaRPr lang="ar-EG" sz="2000" dirty="0">
              <a:solidFill>
                <a:schemeClr val="tx1"/>
              </a:solidFill>
              <a:latin typeface="Nikosh" panose="02000000000000000000" pitchFamily="2" charset="0"/>
            </a:endParaRPr>
          </a:p>
          <a:p>
            <a:pPr algn="ctr"/>
            <a:endParaRPr lang="en-US" sz="2000" dirty="0">
              <a:solidFill>
                <a:schemeClr val="tx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77906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575" y="381000"/>
            <a:ext cx="9239250" cy="5829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EG" sz="2400" dirty="0">
                <a:solidFill>
                  <a:schemeClr val="tx1"/>
                </a:solidFill>
                <a:latin typeface="Arial" panose="020B0604020202020204" pitchFamily="34" charset="0"/>
                <a:cs typeface="Arial" panose="020B0604020202020204" pitchFamily="34" charset="0"/>
              </a:rPr>
              <a:t>قيل ادخلوْا ابواب جهنم خالدين فيها فبْس مثوْي المتكبرين.</a:t>
            </a:r>
            <a:endParaRPr lang="bn-BD" sz="2400" dirty="0">
              <a:solidFill>
                <a:schemeClr val="tx1"/>
              </a:solidFill>
              <a:latin typeface="Arial" panose="020B0604020202020204" pitchFamily="34" charset="0"/>
              <a:cs typeface="Kalpurush" panose="02000600000000000000" pitchFamily="2" charset="0"/>
            </a:endParaRPr>
          </a:p>
          <a:p>
            <a:pPr algn="ctr"/>
            <a:r>
              <a:rPr lang="bn-BD" sz="2400" dirty="0">
                <a:solidFill>
                  <a:schemeClr val="tx1"/>
                </a:solidFill>
                <a:latin typeface="Kalpurush" panose="02000600000000000000" pitchFamily="2" charset="0"/>
                <a:cs typeface="Kalpurush" panose="02000600000000000000" pitchFamily="2" charset="0"/>
              </a:rPr>
              <a:t>তাদেরকে বলা হবে তোমরা জাহান্নামের দরজা দিয়ে প্রবেশ কর, সেখানে চিরকাল অবস্থানের জন্য। কতই না নিকৃষ্ট অহংকারীদের আবাসস্থল।</a:t>
            </a:r>
            <a:endParaRPr lang="ar-EG" sz="2400" dirty="0">
              <a:solidFill>
                <a:schemeClr val="tx1"/>
              </a:solidFill>
              <a:latin typeface="Kalpurush" panose="02000600000000000000" pitchFamily="2" charset="0"/>
            </a:endParaRPr>
          </a:p>
          <a:p>
            <a:pPr algn="ctr"/>
            <a:r>
              <a:rPr lang="ar-EG" sz="2400" dirty="0">
                <a:solidFill>
                  <a:schemeClr val="tx1"/>
                </a:solidFill>
                <a:latin typeface="Arial" panose="020B0604020202020204" pitchFamily="34" charset="0"/>
                <a:cs typeface="Arial" panose="020B0604020202020204" pitchFamily="34" charset="0"/>
              </a:rPr>
              <a:t>وسيق الذين اتقوْا ربهم الى الجنة زمرا حتى اذا جاءواها فتحت ابوابها وقال لهم خذنتها سلام عليكم طبتم فادخلوها خالدين</a:t>
            </a:r>
            <a:endParaRPr lang="bn-BD" sz="2400" dirty="0">
              <a:solidFill>
                <a:schemeClr val="tx1"/>
              </a:solidFill>
              <a:latin typeface="Arial" panose="020B0604020202020204" pitchFamily="34" charset="0"/>
            </a:endParaRPr>
          </a:p>
          <a:p>
            <a:pPr algn="ctr"/>
            <a:r>
              <a:rPr lang="bn-BD" sz="2400" dirty="0">
                <a:solidFill>
                  <a:schemeClr val="tx1"/>
                </a:solidFill>
                <a:latin typeface="Kalpurush" panose="02000600000000000000" pitchFamily="2" charset="0"/>
                <a:cs typeface="Kalpurush" panose="02000600000000000000" pitchFamily="2" charset="0"/>
              </a:rPr>
              <a:t>যারা তাদের পালনকর্তাকে ভয় করত তাদের কে দলে দলে জান্নাতের দিকে নিয়ে যাওয়া হবে। যখন তারা উন্মুক্ত দরজা দিয়ে জান্নাতে পৌছাবে তখন জান্নাতের রক্ষীগন তাদের কে বলবে আপনাদের প্রতি সালাম, তোমরা সুখে থাক,অতপর সর্বদা বসবাসের জন্য জান্নাতে প্রবেশ কর।</a:t>
            </a:r>
            <a:endParaRPr lang="ar-EG" sz="2400" dirty="0">
              <a:solidFill>
                <a:schemeClr val="tx1"/>
              </a:solidFill>
              <a:latin typeface="Kalpurush" panose="02000600000000000000" pitchFamily="2" charset="0"/>
            </a:endParaRPr>
          </a:p>
          <a:p>
            <a:pPr algn="ctr"/>
            <a:r>
              <a:rPr lang="ar-EG" sz="2400" dirty="0">
                <a:solidFill>
                  <a:schemeClr val="tx1"/>
                </a:solidFill>
                <a:latin typeface="Arial" panose="020B0604020202020204" pitchFamily="34" charset="0"/>
                <a:cs typeface="Arial" panose="020B0604020202020204" pitchFamily="34" charset="0"/>
              </a:rPr>
              <a:t>وقالوا الحمدلله الذي صدقنا وعده واورثنا الارض نتبواْ من الجنة حيث نشاء فنعم اجرالعاملين</a:t>
            </a:r>
          </a:p>
          <a:p>
            <a:pPr algn="ctr"/>
            <a:r>
              <a:rPr lang="bn-BD" sz="2400" dirty="0">
                <a:solidFill>
                  <a:schemeClr val="tx1"/>
                </a:solidFill>
                <a:latin typeface="Kalpurush" panose="02000600000000000000" pitchFamily="2" charset="0"/>
                <a:cs typeface="Kalpurush" panose="02000600000000000000" pitchFamily="2" charset="0"/>
              </a:rPr>
              <a:t>তারা বলবে</a:t>
            </a:r>
            <a:r>
              <a:rPr lang="ar-EG" sz="2400" dirty="0">
                <a:solidFill>
                  <a:schemeClr val="tx1"/>
                </a:solidFill>
                <a:latin typeface="Kalpurush" panose="02000600000000000000" pitchFamily="2" charset="0"/>
              </a:rPr>
              <a:t>	</a:t>
            </a:r>
            <a:r>
              <a:rPr lang="bn-BD" sz="2400" dirty="0">
                <a:solidFill>
                  <a:schemeClr val="tx1"/>
                </a:solidFill>
                <a:latin typeface="Kalpurush" panose="02000600000000000000" pitchFamily="2" charset="0"/>
                <a:cs typeface="Kalpurush" panose="02000600000000000000" pitchFamily="2" charset="0"/>
              </a:rPr>
              <a:t>, সমস্থ প্রশংসা মহান আল্লাহর, যিনি আমাদের প্রতি তাঁর ওয়াদা পূর্ণ করেছেন এবং আমাদেরকে এ ভূমির অধিকারী করেছেন। আমরা জান্নাতের যেখানে ইচ্ছা সেখানে বসবাস করব............(সুরা যুমারঃ৭১-৭৪)</a:t>
            </a:r>
            <a:endParaRPr lang="en-US" sz="2400" dirty="0">
              <a:solidFill>
                <a:schemeClr val="tx1"/>
              </a:solidFill>
              <a:latin typeface="Kalpurush" panose="02000600000000000000" pitchFamily="2" charset="0"/>
              <a:cs typeface="Kalpurush" panose="02000600000000000000" pitchFamily="2" charset="0"/>
            </a:endParaRPr>
          </a:p>
          <a:p>
            <a:pPr algn="ct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607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67075" y="523875"/>
            <a:ext cx="2724150" cy="15430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 panose="02000000000000000000" pitchFamily="2" charset="0"/>
                <a:cs typeface="Nikosh" panose="02000000000000000000" pitchFamily="2" charset="0"/>
              </a:rPr>
              <a:t>মূল</a:t>
            </a:r>
            <a:r>
              <a:rPr lang="en-US" sz="4000" dirty="0" smtClean="0">
                <a:solidFill>
                  <a:schemeClr val="tx1"/>
                </a:solidFill>
                <a:latin typeface="Nikosh" panose="02000000000000000000" pitchFamily="2" charset="0"/>
                <a:cs typeface="Nikosh" panose="02000000000000000000" pitchFamily="2" charset="0"/>
              </a:rPr>
              <a:t> </a:t>
            </a:r>
            <a:r>
              <a:rPr lang="en-US" sz="4000" dirty="0" err="1" smtClean="0">
                <a:solidFill>
                  <a:schemeClr val="tx1"/>
                </a:solidFill>
                <a:latin typeface="Nikosh" panose="02000000000000000000" pitchFamily="2" charset="0"/>
                <a:cs typeface="Nikosh" panose="02000000000000000000" pitchFamily="2" charset="0"/>
              </a:rPr>
              <a:t>বক্তব্য</a:t>
            </a:r>
            <a:r>
              <a:rPr lang="en-US" sz="4000" dirty="0" smtClean="0">
                <a:solidFill>
                  <a:schemeClr val="tx1"/>
                </a:solidFill>
                <a:latin typeface="Nikosh" panose="02000000000000000000" pitchFamily="2" charset="0"/>
                <a:cs typeface="Nikosh" panose="02000000000000000000" pitchFamily="2" charset="0"/>
              </a:rPr>
              <a:t> </a:t>
            </a:r>
            <a:endParaRPr lang="en-US" sz="4000" dirty="0">
              <a:solidFill>
                <a:schemeClr val="tx1"/>
              </a:solidFill>
              <a:latin typeface="Nikosh" panose="02000000000000000000" pitchFamily="2" charset="0"/>
              <a:cs typeface="Nikosh" panose="02000000000000000000" pitchFamily="2" charset="0"/>
            </a:endParaRPr>
          </a:p>
        </p:txBody>
      </p:sp>
      <p:sp>
        <p:nvSpPr>
          <p:cNvPr id="3" name="Rectangle 2"/>
          <p:cNvSpPr/>
          <p:nvPr/>
        </p:nvSpPr>
        <p:spPr>
          <a:xfrm>
            <a:off x="1209675" y="2333625"/>
            <a:ext cx="8353425" cy="44100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 panose="02000000000000000000" pitchFamily="2" charset="0"/>
                <a:cs typeface="Nikosh" panose="02000000000000000000" pitchFamily="2" charset="0"/>
              </a:rPr>
              <a:t>আলোচ্য</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আয়াতে</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কারিমাগুলোতে</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মহান</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আল্লাহ</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তায়ালা</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জান্নাত</a:t>
            </a:r>
            <a:r>
              <a:rPr lang="en-US" sz="3200" dirty="0" smtClean="0">
                <a:solidFill>
                  <a:schemeClr val="tx1"/>
                </a:solidFill>
                <a:latin typeface="Nikosh" panose="02000000000000000000" pitchFamily="2" charset="0"/>
                <a:cs typeface="Nikosh" panose="02000000000000000000" pitchFamily="2" charset="0"/>
              </a:rPr>
              <a:t> ও </a:t>
            </a:r>
            <a:r>
              <a:rPr lang="en-US" sz="3200" dirty="0" err="1" smtClean="0">
                <a:solidFill>
                  <a:schemeClr val="tx1"/>
                </a:solidFill>
                <a:latin typeface="Nikosh" panose="02000000000000000000" pitchFamily="2" charset="0"/>
                <a:cs typeface="Nikosh" panose="02000000000000000000" pitchFamily="2" charset="0"/>
              </a:rPr>
              <a:t>জাহান্নামি</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উভয়</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দলের</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অবস্থার</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কথা</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বর্ণনা</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করেছেন</a:t>
            </a:r>
            <a:r>
              <a:rPr lang="en-US" sz="3200" dirty="0" smtClean="0">
                <a:solidFill>
                  <a:schemeClr val="tx1"/>
                </a:solidFill>
                <a:latin typeface="Nikosh" panose="02000000000000000000" pitchFamily="2" charset="0"/>
                <a:cs typeface="Nikosh" panose="02000000000000000000" pitchFamily="2" charset="0"/>
              </a:rPr>
              <a:t>।</a:t>
            </a:r>
          </a:p>
          <a:p>
            <a:pPr algn="ctr"/>
            <a:r>
              <a:rPr lang="en-US" sz="3200" dirty="0" err="1" smtClean="0">
                <a:solidFill>
                  <a:schemeClr val="tx1"/>
                </a:solidFill>
                <a:latin typeface="Nikosh" panose="02000000000000000000" pitchFamily="2" charset="0"/>
                <a:cs typeface="Nikosh" panose="02000000000000000000" pitchFamily="2" charset="0"/>
              </a:rPr>
              <a:t>জাহান্নামীদেরকে</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কিয়ামতের</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দিন</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হিসাব-নিকাশের</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পর</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হাকিয়ে</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হাকিয়ে</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দলবদ্ধভাবে</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জাহান্নামের</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দিকে</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নিয়ে</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যাওয়া</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হবে</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এবং</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সেখানে</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জাহান্নামের</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ফেরেস্তারা</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তাদেরকে</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ভসনা</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করবে</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অপর</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দিকে</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জান্নাতিদেরকে</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সম্মানের</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সহিত</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জান্নাতে</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আহবান</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করা</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হবে</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এবং</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তাদেরকে</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সুসংবাদ</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প্রদান</a:t>
            </a:r>
            <a:r>
              <a:rPr lang="en-US" sz="3200" dirty="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করা</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হবে</a:t>
            </a:r>
            <a:r>
              <a:rPr lang="en-US" sz="3200" dirty="0" smtClean="0">
                <a:solidFill>
                  <a:schemeClr val="tx1"/>
                </a:solidFill>
                <a:latin typeface="Nikosh" panose="02000000000000000000" pitchFamily="2" charset="0"/>
                <a:cs typeface="Nikosh" panose="02000000000000000000" pitchFamily="2" charset="0"/>
              </a:rPr>
              <a:t>।  </a:t>
            </a:r>
          </a:p>
          <a:p>
            <a:pPr algn="ctr"/>
            <a:endParaRPr lang="en-US" sz="3200" dirty="0">
              <a:solidFill>
                <a:schemeClr val="tx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63457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ullayon.jpg"/>
          <p:cNvPicPr>
            <a:picLocks noChangeAspect="1"/>
          </p:cNvPicPr>
          <p:nvPr/>
        </p:nvPicPr>
        <p:blipFill>
          <a:blip r:embed="rId2"/>
          <a:stretch>
            <a:fillRect/>
          </a:stretch>
        </p:blipFill>
        <p:spPr>
          <a:xfrm>
            <a:off x="2546484" y="1389353"/>
            <a:ext cx="3962400" cy="2407708"/>
          </a:xfrm>
          <a:prstGeom prst="rect">
            <a:avLst/>
          </a:prstGeom>
        </p:spPr>
      </p:pic>
      <p:sp>
        <p:nvSpPr>
          <p:cNvPr id="3" name="Oval 2"/>
          <p:cNvSpPr/>
          <p:nvPr/>
        </p:nvSpPr>
        <p:spPr>
          <a:xfrm>
            <a:off x="3197863" y="86434"/>
            <a:ext cx="2415396" cy="1114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 panose="02000000000000000000" pitchFamily="2" charset="0"/>
                <a:cs typeface="Nikosh" panose="02000000000000000000" pitchFamily="2" charset="0"/>
              </a:rPr>
              <a:t>একক</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কাজ</a:t>
            </a:r>
            <a:endParaRPr lang="en-US" sz="3200" dirty="0">
              <a:solidFill>
                <a:schemeClr val="tx1"/>
              </a:solidFill>
              <a:latin typeface="Nikosh" panose="02000000000000000000" pitchFamily="2" charset="0"/>
              <a:cs typeface="Nikosh" panose="02000000000000000000" pitchFamily="2" charset="0"/>
            </a:endParaRPr>
          </a:p>
        </p:txBody>
      </p:sp>
      <p:sp>
        <p:nvSpPr>
          <p:cNvPr id="4" name="Rectangle 3"/>
          <p:cNvSpPr/>
          <p:nvPr/>
        </p:nvSpPr>
        <p:spPr>
          <a:xfrm>
            <a:off x="2329132" y="4140679"/>
            <a:ext cx="5049328" cy="238951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NikoshBAN"/>
                <a:cs typeface="NikoshBAN" pitchFamily="2" charset="0"/>
              </a:rPr>
              <a:t>১।  </a:t>
            </a:r>
            <a:r>
              <a:rPr lang="bn-IN" sz="2800" dirty="0" smtClean="0">
                <a:solidFill>
                  <a:schemeClr val="tx1"/>
                </a:solidFill>
                <a:latin typeface="NikoshBAN"/>
                <a:cs typeface="NikoshBAN" pitchFamily="2" charset="0"/>
              </a:rPr>
              <a:t>জান্নাত </a:t>
            </a:r>
            <a:r>
              <a:rPr lang="bn-IN" sz="2800" dirty="0">
                <a:solidFill>
                  <a:schemeClr val="tx1"/>
                </a:solidFill>
                <a:latin typeface="NikoshBAN"/>
                <a:cs typeface="NikoshBAN" pitchFamily="2" charset="0"/>
              </a:rPr>
              <a:t>কোন ভাষার শব্দ?</a:t>
            </a:r>
          </a:p>
          <a:p>
            <a:r>
              <a:rPr lang="bn-IN" sz="2800" dirty="0" smtClean="0">
                <a:solidFill>
                  <a:schemeClr val="tx1"/>
                </a:solidFill>
                <a:latin typeface="NikoshBAN"/>
                <a:cs typeface="NikoshBAN" pitchFamily="2" charset="0"/>
              </a:rPr>
              <a:t>২</a:t>
            </a:r>
            <a:r>
              <a:rPr lang="en-US" sz="2800" dirty="0" smtClean="0">
                <a:solidFill>
                  <a:schemeClr val="tx1"/>
                </a:solidFill>
                <a:latin typeface="NikoshBAN"/>
                <a:cs typeface="NikoshBAN" pitchFamily="2" charset="0"/>
              </a:rPr>
              <a:t>।</a:t>
            </a:r>
            <a:r>
              <a:rPr lang="bn-IN" sz="2800" dirty="0" smtClean="0">
                <a:solidFill>
                  <a:schemeClr val="tx1"/>
                </a:solidFill>
                <a:latin typeface="NikoshBAN"/>
                <a:cs typeface="NikoshBAN" pitchFamily="2" charset="0"/>
              </a:rPr>
              <a:t> </a:t>
            </a:r>
            <a:r>
              <a:rPr lang="bn-IN" sz="2800" dirty="0">
                <a:solidFill>
                  <a:schemeClr val="tx1"/>
                </a:solidFill>
                <a:latin typeface="NikoshBAN"/>
                <a:cs typeface="NikoshBAN" pitchFamily="2" charset="0"/>
              </a:rPr>
              <a:t>দোজখ কোন ভাষার শব্দ?</a:t>
            </a:r>
          </a:p>
          <a:p>
            <a:r>
              <a:rPr lang="bn-IN" sz="2800" dirty="0" smtClean="0">
                <a:solidFill>
                  <a:schemeClr val="tx1"/>
                </a:solidFill>
                <a:latin typeface="NikoshBAN"/>
                <a:cs typeface="NikoshBAN" pitchFamily="2" charset="0"/>
              </a:rPr>
              <a:t>৩</a:t>
            </a:r>
            <a:r>
              <a:rPr lang="en-US" sz="2800" dirty="0" smtClean="0">
                <a:solidFill>
                  <a:schemeClr val="tx1"/>
                </a:solidFill>
                <a:latin typeface="NikoshBAN"/>
                <a:cs typeface="NikoshBAN" pitchFamily="2" charset="0"/>
              </a:rPr>
              <a:t>।</a:t>
            </a:r>
            <a:r>
              <a:rPr lang="bn-IN" sz="2800" dirty="0" smtClean="0">
                <a:solidFill>
                  <a:schemeClr val="tx1"/>
                </a:solidFill>
                <a:latin typeface="NikoshBAN"/>
                <a:cs typeface="NikoshBAN" pitchFamily="2" charset="0"/>
              </a:rPr>
              <a:t> </a:t>
            </a:r>
            <a:r>
              <a:rPr lang="bn-IN" sz="2800" dirty="0">
                <a:solidFill>
                  <a:schemeClr val="tx1"/>
                </a:solidFill>
                <a:latin typeface="NikoshBAN"/>
                <a:cs typeface="NikoshBAN" pitchFamily="2" charset="0"/>
              </a:rPr>
              <a:t>জান্নাত শব্দের অর্থ কি?</a:t>
            </a:r>
          </a:p>
          <a:p>
            <a:r>
              <a:rPr lang="bn-IN" sz="2800" dirty="0" smtClean="0">
                <a:solidFill>
                  <a:schemeClr val="tx1"/>
                </a:solidFill>
                <a:latin typeface="NikoshBAN"/>
                <a:cs typeface="NikoshBAN" pitchFamily="2" charset="0"/>
              </a:rPr>
              <a:t>৪</a:t>
            </a:r>
            <a:r>
              <a:rPr lang="en-US" sz="2800" dirty="0" smtClean="0">
                <a:solidFill>
                  <a:schemeClr val="tx1"/>
                </a:solidFill>
                <a:latin typeface="NikoshBAN"/>
                <a:cs typeface="NikoshBAN" pitchFamily="2" charset="0"/>
              </a:rPr>
              <a:t>। </a:t>
            </a:r>
            <a:r>
              <a:rPr lang="bn-IN" sz="2800" dirty="0" smtClean="0">
                <a:solidFill>
                  <a:schemeClr val="tx1"/>
                </a:solidFill>
                <a:latin typeface="NikoshBAN"/>
                <a:cs typeface="NikoshBAN" pitchFamily="2" charset="0"/>
              </a:rPr>
              <a:t>জাহান্নামে </a:t>
            </a:r>
            <a:r>
              <a:rPr lang="bn-IN" sz="2800" dirty="0">
                <a:solidFill>
                  <a:schemeClr val="tx1"/>
                </a:solidFill>
                <a:latin typeface="NikoshBAN"/>
                <a:cs typeface="NikoshBAN" pitchFamily="2" charset="0"/>
              </a:rPr>
              <a:t>কারা যাবে</a:t>
            </a:r>
            <a:r>
              <a:rPr lang="bn-IN" sz="2800" dirty="0" smtClean="0">
                <a:solidFill>
                  <a:schemeClr val="tx1"/>
                </a:solidFill>
                <a:latin typeface="NikoshBAN"/>
                <a:cs typeface="NikoshBAN" pitchFamily="2" charset="0"/>
              </a:rPr>
              <a:t>?</a:t>
            </a:r>
            <a:r>
              <a:rPr lang="en-US" sz="2800" dirty="0" smtClean="0">
                <a:solidFill>
                  <a:schemeClr val="tx1"/>
                </a:solidFill>
                <a:latin typeface="NikoshBAN"/>
                <a:cs typeface="NikoshBAN" pitchFamily="2" charset="0"/>
              </a:rPr>
              <a:t> </a:t>
            </a:r>
            <a:r>
              <a:rPr lang="bn-IN" sz="2800" dirty="0" smtClean="0">
                <a:solidFill>
                  <a:schemeClr val="tx1"/>
                </a:solidFill>
                <a:latin typeface="NikoshBAN"/>
                <a:cs typeface="NikoshBAN" pitchFamily="2" charset="0"/>
              </a:rPr>
              <a:t> </a:t>
            </a:r>
            <a:endParaRPr lang="en-US" sz="2800" dirty="0">
              <a:solidFill>
                <a:schemeClr val="tx1"/>
              </a:solidFill>
              <a:latin typeface="NikoshBAN"/>
              <a:cs typeface="NikoshBAN" pitchFamily="2" charset="0"/>
            </a:endParaRPr>
          </a:p>
        </p:txBody>
      </p:sp>
      <p:sp>
        <p:nvSpPr>
          <p:cNvPr id="5" name="Oval Callout 4"/>
          <p:cNvSpPr/>
          <p:nvPr/>
        </p:nvSpPr>
        <p:spPr>
          <a:xfrm>
            <a:off x="8091577" y="1663461"/>
            <a:ext cx="2286000" cy="2133600"/>
          </a:xfrm>
          <a:prstGeom prst="wedgeEllipse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2800" dirty="0" smtClean="0">
                <a:latin typeface="NikoshBAN" pitchFamily="2" charset="0"/>
                <a:cs typeface="NikoshBAN" pitchFamily="2" charset="0"/>
              </a:rPr>
              <a:t>সময়-৫ মিঃ</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2678460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045789" y="388189"/>
            <a:ext cx="1716656" cy="98341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schemeClr val="tx1"/>
                </a:solidFill>
                <a:latin typeface="NikoshBAN"/>
              </a:rPr>
              <a:t>জোড়ায়</a:t>
            </a:r>
            <a:r>
              <a:rPr lang="en-US" sz="2400" dirty="0" smtClean="0">
                <a:solidFill>
                  <a:schemeClr val="tx1"/>
                </a:solidFill>
                <a:latin typeface="NikoshBAN"/>
              </a:rPr>
              <a:t> </a:t>
            </a:r>
            <a:r>
              <a:rPr lang="en-US" sz="2400" dirty="0" err="1" smtClean="0">
                <a:solidFill>
                  <a:schemeClr val="tx1"/>
                </a:solidFill>
                <a:latin typeface="NikoshBAN"/>
              </a:rPr>
              <a:t>কাজ</a:t>
            </a:r>
            <a:endParaRPr lang="en-US" sz="2400" dirty="0">
              <a:solidFill>
                <a:schemeClr val="tx1"/>
              </a:solidFill>
              <a:latin typeface="NikoshBAN"/>
            </a:endParaRPr>
          </a:p>
        </p:txBody>
      </p:sp>
      <p:pic>
        <p:nvPicPr>
          <p:cNvPr id="3" name="Picture 2" descr="joray.jpg"/>
          <p:cNvPicPr>
            <a:picLocks noChangeAspect="1"/>
          </p:cNvPicPr>
          <p:nvPr/>
        </p:nvPicPr>
        <p:blipFill>
          <a:blip r:embed="rId2"/>
          <a:stretch>
            <a:fillRect/>
          </a:stretch>
        </p:blipFill>
        <p:spPr>
          <a:xfrm>
            <a:off x="3086100" y="1503872"/>
            <a:ext cx="4191000" cy="3004868"/>
          </a:xfrm>
          <a:prstGeom prst="rect">
            <a:avLst/>
          </a:prstGeom>
        </p:spPr>
      </p:pic>
      <p:sp>
        <p:nvSpPr>
          <p:cNvPr id="4" name="Rectangle 3"/>
          <p:cNvSpPr/>
          <p:nvPr/>
        </p:nvSpPr>
        <p:spPr>
          <a:xfrm>
            <a:off x="1794294" y="4925683"/>
            <a:ext cx="7056408" cy="1311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solidFill>
                  <a:schemeClr val="tx1"/>
                </a:solidFill>
                <a:latin typeface="NikoshBAN"/>
                <a:cs typeface="NikoshBAN" pitchFamily="2" charset="0"/>
              </a:rPr>
              <a:t>জাহান্নামীদের কিরূপ শাস্তি হবে তার একটি নমুনা তালিকা তৈরি কর।</a:t>
            </a:r>
            <a:endParaRPr lang="en-US" sz="2400" dirty="0">
              <a:solidFill>
                <a:schemeClr val="tx1"/>
              </a:solidFill>
              <a:latin typeface="NikoshBAN"/>
              <a:cs typeface="NikoshBAN" pitchFamily="2" charset="0"/>
            </a:endParaRPr>
          </a:p>
          <a:p>
            <a:pPr algn="ctr"/>
            <a:endParaRPr lang="en-US" sz="2400" dirty="0">
              <a:solidFill>
                <a:schemeClr val="tx1"/>
              </a:solidFill>
              <a:latin typeface="NikoshBAN"/>
            </a:endParaRPr>
          </a:p>
        </p:txBody>
      </p:sp>
      <p:sp>
        <p:nvSpPr>
          <p:cNvPr id="5" name="Oval Callout 4"/>
          <p:cNvSpPr/>
          <p:nvPr/>
        </p:nvSpPr>
        <p:spPr>
          <a:xfrm>
            <a:off x="8091577" y="1663461"/>
            <a:ext cx="2286000" cy="2133600"/>
          </a:xfrm>
          <a:prstGeom prst="wedgeEllipse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2800" dirty="0" smtClean="0">
                <a:latin typeface="NikoshBAN" pitchFamily="2" charset="0"/>
                <a:cs typeface="NikoshBAN" pitchFamily="2" charset="0"/>
              </a:rPr>
              <a:t>সময়-৫ মিঃ</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65941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735238" y="405442"/>
            <a:ext cx="2242868" cy="131984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latin typeface="NikoshBAN"/>
              </a:rPr>
              <a:t>দলীয়</a:t>
            </a:r>
            <a:r>
              <a:rPr lang="en-US" sz="3200" dirty="0" smtClean="0">
                <a:latin typeface="NikoshBAN"/>
              </a:rPr>
              <a:t> </a:t>
            </a:r>
            <a:r>
              <a:rPr lang="en-US" sz="3200" dirty="0" err="1" smtClean="0">
                <a:latin typeface="NikoshBAN"/>
              </a:rPr>
              <a:t>কাজ</a:t>
            </a:r>
            <a:endParaRPr lang="en-US" sz="3200" dirty="0">
              <a:latin typeface="NikoshBAN"/>
            </a:endParaRPr>
          </a:p>
        </p:txBody>
      </p:sp>
      <p:pic>
        <p:nvPicPr>
          <p:cNvPr id="3" name="Picture 2" descr="index.jpg"/>
          <p:cNvPicPr>
            <a:picLocks noChangeAspect="1"/>
          </p:cNvPicPr>
          <p:nvPr/>
        </p:nvPicPr>
        <p:blipFill>
          <a:blip r:embed="rId2"/>
          <a:stretch>
            <a:fillRect/>
          </a:stretch>
        </p:blipFill>
        <p:spPr>
          <a:xfrm>
            <a:off x="2697193" y="1725283"/>
            <a:ext cx="4572000" cy="25603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Rectangle 3"/>
          <p:cNvSpPr/>
          <p:nvPr/>
        </p:nvSpPr>
        <p:spPr>
          <a:xfrm>
            <a:off x="1526875" y="4692770"/>
            <a:ext cx="6564702" cy="17511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dirty="0">
                <a:latin typeface="NikoshBAN"/>
                <a:cs typeface="NikoshBAN" pitchFamily="2" charset="0"/>
              </a:rPr>
              <a:t>জান্নাতের ৩ টি নিয়ামত উল্লেখ কর।</a:t>
            </a:r>
            <a:endParaRPr lang="en-US" sz="3200" dirty="0">
              <a:latin typeface="NikoshBAN"/>
              <a:cs typeface="NikoshBAN" pitchFamily="2" charset="0"/>
            </a:endParaRPr>
          </a:p>
          <a:p>
            <a:pPr algn="ctr"/>
            <a:endParaRPr lang="en-US" sz="3200" dirty="0">
              <a:latin typeface="NikoshBAN"/>
            </a:endParaRPr>
          </a:p>
        </p:txBody>
      </p:sp>
      <p:sp>
        <p:nvSpPr>
          <p:cNvPr id="5" name="Oval Callout 4"/>
          <p:cNvSpPr/>
          <p:nvPr/>
        </p:nvSpPr>
        <p:spPr>
          <a:xfrm>
            <a:off x="8091577" y="1663461"/>
            <a:ext cx="2286000" cy="2133600"/>
          </a:xfrm>
          <a:prstGeom prst="wedgeEllipseCallou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bn-IN" sz="2800" dirty="0" smtClean="0">
                <a:latin typeface="NikoshBAN" pitchFamily="2" charset="0"/>
                <a:cs typeface="NikoshBAN" pitchFamily="2" charset="0"/>
              </a:rPr>
              <a:t>সময়-৫ মিঃ</a:t>
            </a:r>
            <a:endParaRPr lang="en-US" sz="2800" dirty="0">
              <a:latin typeface="NikoshBAN" pitchFamily="2" charset="0"/>
              <a:cs typeface="NikoshBAN" pitchFamily="2" charset="0"/>
            </a:endParaRPr>
          </a:p>
        </p:txBody>
      </p:sp>
    </p:spTree>
    <p:extLst>
      <p:ext uri="{BB962C8B-B14F-4D97-AF65-F5344CB8AC3E}">
        <p14:creationId xmlns:p14="http://schemas.microsoft.com/office/powerpoint/2010/main" val="39299399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459192" y="396815"/>
            <a:ext cx="2691442" cy="12853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a:rPr>
              <a:t>মূল্যায়ন</a:t>
            </a:r>
            <a:endParaRPr lang="en-US" sz="3200" dirty="0">
              <a:solidFill>
                <a:schemeClr val="tx1"/>
              </a:solidFill>
              <a:latin typeface="NikoshBAN"/>
            </a:endParaRPr>
          </a:p>
        </p:txBody>
      </p:sp>
      <p:sp>
        <p:nvSpPr>
          <p:cNvPr id="3" name="Rectangle 2"/>
          <p:cNvSpPr/>
          <p:nvPr/>
        </p:nvSpPr>
        <p:spPr>
          <a:xfrm>
            <a:off x="2234242" y="2122098"/>
            <a:ext cx="6935637" cy="3269411"/>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US" sz="2800" dirty="0" err="1" smtClean="0">
                <a:solidFill>
                  <a:schemeClr val="tx1"/>
                </a:solidFill>
                <a:latin typeface="NikoshBAN"/>
              </a:rPr>
              <a:t>জান্নাত</a:t>
            </a:r>
            <a:r>
              <a:rPr lang="en-US" sz="2800" dirty="0" smtClean="0">
                <a:solidFill>
                  <a:schemeClr val="tx1"/>
                </a:solidFill>
                <a:latin typeface="NikoshBAN"/>
              </a:rPr>
              <a:t> ও </a:t>
            </a:r>
            <a:r>
              <a:rPr lang="en-US" sz="2800" dirty="0" err="1" smtClean="0">
                <a:solidFill>
                  <a:schemeClr val="tx1"/>
                </a:solidFill>
                <a:latin typeface="NikoshBAN"/>
              </a:rPr>
              <a:t>জাহান্নাম</a:t>
            </a:r>
            <a:r>
              <a:rPr lang="en-US" sz="2800" dirty="0" smtClean="0">
                <a:solidFill>
                  <a:schemeClr val="tx1"/>
                </a:solidFill>
                <a:latin typeface="NikoshBAN"/>
              </a:rPr>
              <a:t> </a:t>
            </a:r>
            <a:r>
              <a:rPr lang="en-US" sz="2800" dirty="0" err="1" smtClean="0">
                <a:solidFill>
                  <a:schemeClr val="tx1"/>
                </a:solidFill>
                <a:latin typeface="NikoshBAN"/>
              </a:rPr>
              <a:t>কোন</a:t>
            </a:r>
            <a:r>
              <a:rPr lang="en-US" sz="2800" dirty="0" smtClean="0">
                <a:solidFill>
                  <a:schemeClr val="tx1"/>
                </a:solidFill>
                <a:latin typeface="NikoshBAN"/>
              </a:rPr>
              <a:t> </a:t>
            </a:r>
            <a:r>
              <a:rPr lang="en-US" sz="2800" dirty="0" err="1" smtClean="0">
                <a:solidFill>
                  <a:schemeClr val="tx1"/>
                </a:solidFill>
                <a:latin typeface="NikoshBAN"/>
              </a:rPr>
              <a:t>ভাষার</a:t>
            </a:r>
            <a:r>
              <a:rPr lang="en-US" sz="2800" dirty="0" smtClean="0">
                <a:solidFill>
                  <a:schemeClr val="tx1"/>
                </a:solidFill>
                <a:latin typeface="NikoshBAN"/>
              </a:rPr>
              <a:t> </a:t>
            </a:r>
            <a:r>
              <a:rPr lang="en-US" sz="2800" dirty="0" err="1" smtClean="0">
                <a:solidFill>
                  <a:schemeClr val="tx1"/>
                </a:solidFill>
                <a:latin typeface="NikoshBAN"/>
              </a:rPr>
              <a:t>শব্দ</a:t>
            </a:r>
            <a:r>
              <a:rPr lang="en-US" sz="2800" dirty="0" smtClean="0">
                <a:solidFill>
                  <a:schemeClr val="tx1"/>
                </a:solidFill>
                <a:latin typeface="NikoshBAN"/>
              </a:rPr>
              <a:t>?</a:t>
            </a:r>
          </a:p>
          <a:p>
            <a:pPr marL="285750" indent="-285750">
              <a:buFont typeface="Wingdings" panose="05000000000000000000" pitchFamily="2" charset="2"/>
              <a:buChar char="Ø"/>
            </a:pPr>
            <a:r>
              <a:rPr lang="en-US" sz="2800" dirty="0" err="1" smtClean="0">
                <a:solidFill>
                  <a:schemeClr val="tx1"/>
                </a:solidFill>
                <a:latin typeface="NikoshBAN"/>
              </a:rPr>
              <a:t>জান্নাত</a:t>
            </a:r>
            <a:r>
              <a:rPr lang="en-US" sz="2800" dirty="0" smtClean="0">
                <a:solidFill>
                  <a:schemeClr val="tx1"/>
                </a:solidFill>
                <a:latin typeface="NikoshBAN"/>
              </a:rPr>
              <a:t> ও </a:t>
            </a:r>
            <a:r>
              <a:rPr lang="en-US" sz="2800" dirty="0" err="1" smtClean="0">
                <a:solidFill>
                  <a:schemeClr val="tx1"/>
                </a:solidFill>
                <a:latin typeface="NikoshBAN"/>
              </a:rPr>
              <a:t>জাহান্নামের</a:t>
            </a:r>
            <a:r>
              <a:rPr lang="en-US" sz="2800" dirty="0" smtClean="0">
                <a:solidFill>
                  <a:schemeClr val="tx1"/>
                </a:solidFill>
                <a:latin typeface="NikoshBAN"/>
              </a:rPr>
              <a:t> </a:t>
            </a:r>
            <a:r>
              <a:rPr lang="en-US" sz="2800" dirty="0" err="1" smtClean="0">
                <a:solidFill>
                  <a:schemeClr val="tx1"/>
                </a:solidFill>
                <a:latin typeface="NikoshBAN"/>
              </a:rPr>
              <a:t>সংখ্যা</a:t>
            </a:r>
            <a:r>
              <a:rPr lang="en-US" sz="2800" dirty="0" smtClean="0">
                <a:solidFill>
                  <a:schemeClr val="tx1"/>
                </a:solidFill>
                <a:latin typeface="NikoshBAN"/>
              </a:rPr>
              <a:t> </a:t>
            </a:r>
            <a:r>
              <a:rPr lang="en-US" sz="2800" dirty="0" err="1" smtClean="0">
                <a:solidFill>
                  <a:schemeClr val="tx1"/>
                </a:solidFill>
                <a:latin typeface="NikoshBAN"/>
              </a:rPr>
              <a:t>কত</a:t>
            </a:r>
            <a:r>
              <a:rPr lang="en-US" sz="2800" dirty="0" smtClean="0">
                <a:solidFill>
                  <a:schemeClr val="tx1"/>
                </a:solidFill>
                <a:latin typeface="NikoshBAN"/>
              </a:rPr>
              <a:t> </a:t>
            </a:r>
            <a:r>
              <a:rPr lang="en-US" sz="2800" dirty="0" err="1" smtClean="0">
                <a:solidFill>
                  <a:schemeClr val="tx1"/>
                </a:solidFill>
                <a:latin typeface="NikoshBAN"/>
              </a:rPr>
              <a:t>টি</a:t>
            </a:r>
            <a:r>
              <a:rPr lang="en-US" sz="2800" dirty="0" smtClean="0">
                <a:solidFill>
                  <a:schemeClr val="tx1"/>
                </a:solidFill>
                <a:latin typeface="NikoshBAN"/>
              </a:rPr>
              <a:t>?</a:t>
            </a:r>
          </a:p>
          <a:p>
            <a:pPr marL="285750" indent="-285750">
              <a:buFont typeface="Wingdings" panose="05000000000000000000" pitchFamily="2" charset="2"/>
              <a:buChar char="Ø"/>
            </a:pPr>
            <a:r>
              <a:rPr lang="en-US" sz="2800" dirty="0" err="1" smtClean="0">
                <a:solidFill>
                  <a:schemeClr val="tx1"/>
                </a:solidFill>
                <a:latin typeface="NikoshBAN"/>
              </a:rPr>
              <a:t>জান্নাতের</a:t>
            </a:r>
            <a:r>
              <a:rPr lang="en-US" sz="2800" dirty="0" smtClean="0">
                <a:solidFill>
                  <a:schemeClr val="tx1"/>
                </a:solidFill>
                <a:latin typeface="NikoshBAN"/>
              </a:rPr>
              <a:t> ২ </a:t>
            </a:r>
            <a:r>
              <a:rPr lang="en-US" sz="2800" dirty="0" err="1" smtClean="0">
                <a:solidFill>
                  <a:schemeClr val="tx1"/>
                </a:solidFill>
                <a:latin typeface="NikoshBAN"/>
              </a:rPr>
              <a:t>টি</a:t>
            </a:r>
            <a:r>
              <a:rPr lang="en-US" sz="2800" dirty="0" smtClean="0">
                <a:solidFill>
                  <a:schemeClr val="tx1"/>
                </a:solidFill>
                <a:latin typeface="NikoshBAN"/>
              </a:rPr>
              <a:t> </a:t>
            </a:r>
            <a:r>
              <a:rPr lang="en-US" sz="2800" dirty="0" err="1" smtClean="0">
                <a:solidFill>
                  <a:schemeClr val="tx1"/>
                </a:solidFill>
                <a:latin typeface="NikoshBAN"/>
              </a:rPr>
              <a:t>নিয়ামতের</a:t>
            </a:r>
            <a:r>
              <a:rPr lang="en-US" sz="2800" dirty="0" smtClean="0">
                <a:solidFill>
                  <a:schemeClr val="tx1"/>
                </a:solidFill>
                <a:latin typeface="NikoshBAN"/>
              </a:rPr>
              <a:t> </a:t>
            </a:r>
            <a:r>
              <a:rPr lang="en-US" sz="2800" dirty="0" err="1" smtClean="0">
                <a:solidFill>
                  <a:schemeClr val="tx1"/>
                </a:solidFill>
                <a:latin typeface="NikoshBAN"/>
              </a:rPr>
              <a:t>নাম</a:t>
            </a:r>
            <a:r>
              <a:rPr lang="en-US" sz="2800" dirty="0" smtClean="0">
                <a:solidFill>
                  <a:schemeClr val="tx1"/>
                </a:solidFill>
                <a:latin typeface="NikoshBAN"/>
              </a:rPr>
              <a:t> </a:t>
            </a:r>
            <a:r>
              <a:rPr lang="en-US" sz="2800" dirty="0" err="1" smtClean="0">
                <a:solidFill>
                  <a:schemeClr val="tx1"/>
                </a:solidFill>
                <a:latin typeface="NikoshBAN"/>
              </a:rPr>
              <a:t>বলো</a:t>
            </a:r>
            <a:r>
              <a:rPr lang="en-US" sz="2800" dirty="0" smtClean="0">
                <a:solidFill>
                  <a:schemeClr val="tx1"/>
                </a:solidFill>
                <a:latin typeface="NikoshBAN"/>
              </a:rPr>
              <a:t>?</a:t>
            </a:r>
          </a:p>
          <a:p>
            <a:pPr marL="285750" indent="-285750">
              <a:buFont typeface="Wingdings" panose="05000000000000000000" pitchFamily="2" charset="2"/>
              <a:buChar char="Ø"/>
            </a:pPr>
            <a:r>
              <a:rPr lang="en-US" sz="2800" dirty="0" err="1" smtClean="0">
                <a:solidFill>
                  <a:schemeClr val="tx1"/>
                </a:solidFill>
                <a:latin typeface="NikoshBAN"/>
              </a:rPr>
              <a:t>জাহান্নামের</a:t>
            </a:r>
            <a:r>
              <a:rPr lang="en-US" sz="2800" dirty="0" smtClean="0">
                <a:solidFill>
                  <a:schemeClr val="tx1"/>
                </a:solidFill>
                <a:latin typeface="NikoshBAN"/>
              </a:rPr>
              <a:t> ২ </a:t>
            </a:r>
            <a:r>
              <a:rPr lang="en-US" sz="2800" dirty="0" err="1" smtClean="0">
                <a:solidFill>
                  <a:schemeClr val="tx1"/>
                </a:solidFill>
                <a:latin typeface="NikoshBAN"/>
              </a:rPr>
              <a:t>টি</a:t>
            </a:r>
            <a:r>
              <a:rPr lang="en-US" sz="2800" dirty="0" smtClean="0">
                <a:solidFill>
                  <a:schemeClr val="tx1"/>
                </a:solidFill>
                <a:latin typeface="NikoshBAN"/>
              </a:rPr>
              <a:t> </a:t>
            </a:r>
            <a:r>
              <a:rPr lang="en-US" sz="2800" dirty="0" err="1" smtClean="0">
                <a:solidFill>
                  <a:schemeClr val="tx1"/>
                </a:solidFill>
                <a:latin typeface="NikoshBAN"/>
              </a:rPr>
              <a:t>শাস্তির</a:t>
            </a:r>
            <a:r>
              <a:rPr lang="en-US" sz="2800" dirty="0" smtClean="0">
                <a:solidFill>
                  <a:schemeClr val="tx1"/>
                </a:solidFill>
                <a:latin typeface="NikoshBAN"/>
              </a:rPr>
              <a:t> </a:t>
            </a:r>
            <a:r>
              <a:rPr lang="en-US" sz="2800" dirty="0" err="1" smtClean="0">
                <a:solidFill>
                  <a:schemeClr val="tx1"/>
                </a:solidFill>
                <a:latin typeface="NikoshBAN"/>
              </a:rPr>
              <a:t>কথা</a:t>
            </a:r>
            <a:r>
              <a:rPr lang="en-US" sz="2800" dirty="0">
                <a:solidFill>
                  <a:schemeClr val="tx1"/>
                </a:solidFill>
                <a:latin typeface="NikoshBAN"/>
              </a:rPr>
              <a:t> </a:t>
            </a:r>
            <a:r>
              <a:rPr lang="en-US" sz="2800" dirty="0" err="1">
                <a:solidFill>
                  <a:schemeClr val="tx1"/>
                </a:solidFill>
                <a:latin typeface="NikoshBAN"/>
              </a:rPr>
              <a:t>বলো</a:t>
            </a:r>
            <a:r>
              <a:rPr lang="en-US" sz="2800" dirty="0" smtClean="0">
                <a:solidFill>
                  <a:schemeClr val="tx1"/>
                </a:solidFill>
                <a:latin typeface="NikoshBAN"/>
              </a:rPr>
              <a:t>?  </a:t>
            </a:r>
          </a:p>
          <a:p>
            <a:pPr marL="285750" indent="-285750">
              <a:buFont typeface="Wingdings" panose="05000000000000000000" pitchFamily="2" charset="2"/>
              <a:buChar char="Ø"/>
            </a:pPr>
            <a:endParaRPr lang="en-US" sz="2800" dirty="0">
              <a:solidFill>
                <a:schemeClr val="tx1"/>
              </a:solidFill>
              <a:latin typeface="NikoshBAN"/>
            </a:endParaRPr>
          </a:p>
        </p:txBody>
      </p:sp>
    </p:spTree>
    <p:extLst>
      <p:ext uri="{BB962C8B-B14F-4D97-AF65-F5344CB8AC3E}">
        <p14:creationId xmlns:p14="http://schemas.microsoft.com/office/powerpoint/2010/main" val="3059218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mph" presetSubtype="0" fill="hold" grpId="0" nodeType="clickEffect">
                                  <p:stCondLst>
                                    <p:cond delay="0"/>
                                  </p:stCondLst>
                                  <p:childTnLst>
                                    <p:animScale>
                                      <p:cBhvr>
                                        <p:cTn id="10"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slkdhsl.jpg"/>
          <p:cNvPicPr>
            <a:picLocks noChangeAspect="1"/>
          </p:cNvPicPr>
          <p:nvPr/>
        </p:nvPicPr>
        <p:blipFill>
          <a:blip r:embed="rId2"/>
          <a:stretch>
            <a:fillRect/>
          </a:stretch>
        </p:blipFill>
        <p:spPr>
          <a:xfrm>
            <a:off x="3061447" y="1917295"/>
            <a:ext cx="4419600" cy="2754469"/>
          </a:xfrm>
          <a:prstGeom prst="rect">
            <a:avLst/>
          </a:prstGeom>
        </p:spPr>
      </p:pic>
      <p:sp>
        <p:nvSpPr>
          <p:cNvPr id="3" name="Oval 2"/>
          <p:cNvSpPr/>
          <p:nvPr/>
        </p:nvSpPr>
        <p:spPr>
          <a:xfrm>
            <a:off x="3778708" y="52266"/>
            <a:ext cx="2527540" cy="147511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BAN"/>
              </a:rPr>
              <a:t>বাড়ির</a:t>
            </a:r>
            <a:r>
              <a:rPr lang="en-US" sz="3200" dirty="0" smtClean="0">
                <a:solidFill>
                  <a:schemeClr val="tx1"/>
                </a:solidFill>
                <a:latin typeface="NikoshBAN"/>
              </a:rPr>
              <a:t> </a:t>
            </a:r>
            <a:r>
              <a:rPr lang="en-US" sz="3200" dirty="0" err="1" smtClean="0">
                <a:solidFill>
                  <a:schemeClr val="tx1"/>
                </a:solidFill>
                <a:latin typeface="NikoshBAN"/>
              </a:rPr>
              <a:t>কাজ</a:t>
            </a:r>
            <a:endParaRPr lang="en-US" sz="3200" dirty="0">
              <a:solidFill>
                <a:schemeClr val="tx1"/>
              </a:solidFill>
              <a:latin typeface="NikoshBAN"/>
            </a:endParaRPr>
          </a:p>
        </p:txBody>
      </p:sp>
      <p:sp>
        <p:nvSpPr>
          <p:cNvPr id="4" name="Rectangle 3"/>
          <p:cNvSpPr/>
          <p:nvPr/>
        </p:nvSpPr>
        <p:spPr>
          <a:xfrm>
            <a:off x="1516220" y="5061676"/>
            <a:ext cx="7228935" cy="15009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solidFill>
                  <a:schemeClr val="tx1"/>
                </a:solidFill>
                <a:latin typeface="NikoshBAN"/>
                <a:cs typeface="NikoshBAN" pitchFamily="2" charset="0"/>
              </a:rPr>
              <a:t>জাহান্নামের ভয়াবহতা বিষয়ে একটি অনুচ্ছেদ লিখে আনবে। </a:t>
            </a:r>
            <a:endParaRPr lang="en-US" sz="2800" dirty="0">
              <a:solidFill>
                <a:schemeClr val="tx1"/>
              </a:solidFill>
              <a:latin typeface="NikoshBAN"/>
              <a:cs typeface="NikoshBAN" pitchFamily="2" charset="0"/>
            </a:endParaRPr>
          </a:p>
          <a:p>
            <a:pPr algn="ctr"/>
            <a:endParaRPr lang="en-US" sz="2800" dirty="0">
              <a:solidFill>
                <a:schemeClr val="tx1"/>
              </a:solidFill>
              <a:latin typeface="NikoshBAN"/>
            </a:endParaRPr>
          </a:p>
        </p:txBody>
      </p:sp>
    </p:spTree>
    <p:extLst>
      <p:ext uri="{BB962C8B-B14F-4D97-AF65-F5344CB8AC3E}">
        <p14:creationId xmlns:p14="http://schemas.microsoft.com/office/powerpoint/2010/main" val="3484980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3"/>
                                        </p:tgtEl>
                                      </p:cBhvr>
                                    </p:animEffect>
                                    <p:anim calcmode="lin" valueType="num">
                                      <p:cBhvr>
                                        <p:cTn id="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14" dur="26">
                                          <p:stCondLst>
                                            <p:cond delay="620"/>
                                          </p:stCondLst>
                                        </p:cTn>
                                        <p:tgtEl>
                                          <p:spTgt spid="3"/>
                                        </p:tgtEl>
                                      </p:cBhvr>
                                      <p:to x="100000" y="60000"/>
                                    </p:animScale>
                                    <p:animScale>
                                      <p:cBhvr>
                                        <p:cTn id="15" dur="166" decel="50000">
                                          <p:stCondLst>
                                            <p:cond delay="64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set>
                                      <p:cBhvr>
                                        <p:cTn id="22" dur="1" fill="hold">
                                          <p:stCondLst>
                                            <p:cond delay="19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1" presetClass="exit" presetSubtype="1" fill="hold" nodeType="clickEffect">
                                  <p:stCondLst>
                                    <p:cond delay="0"/>
                                  </p:stCondLst>
                                  <p:childTnLst>
                                    <p:animEffect transition="out" filter="wheel(1)">
                                      <p:cBhvr>
                                        <p:cTn id="26" dur="2000"/>
                                        <p:tgtEl>
                                          <p:spTgt spid="2"/>
                                        </p:tgtEl>
                                      </p:cBhvr>
                                    </p:animEffect>
                                    <p:set>
                                      <p:cBhvr>
                                        <p:cTn id="27" dur="1" fill="hold">
                                          <p:stCondLst>
                                            <p:cond delay="1999"/>
                                          </p:stCondLst>
                                        </p:cTn>
                                        <p:tgtEl>
                                          <p:spTgt spid="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xit" presetSubtype="4" fill="hold" grpId="0" nodeType="clickEffect">
                                  <p:stCondLst>
                                    <p:cond delay="0"/>
                                  </p:stCondLst>
                                  <p:childTnLst>
                                    <p:animEffect transition="out" filter="wipe(down)">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110753" y="609600"/>
            <a:ext cx="2581835" cy="172122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 panose="02000000000000000000" pitchFamily="2" charset="0"/>
                <a:cs typeface="Nikosh" panose="02000000000000000000" pitchFamily="2" charset="0"/>
              </a:rPr>
              <a:t>আল্লাহ</a:t>
            </a:r>
            <a:r>
              <a:rPr lang="en-US" sz="4000" dirty="0" smtClean="0">
                <a:solidFill>
                  <a:schemeClr val="tx1"/>
                </a:solidFill>
                <a:latin typeface="Nikosh" panose="02000000000000000000" pitchFamily="2" charset="0"/>
                <a:cs typeface="Nikosh" panose="02000000000000000000" pitchFamily="2" charset="0"/>
              </a:rPr>
              <a:t> </a:t>
            </a:r>
            <a:r>
              <a:rPr lang="en-US" sz="4000" dirty="0" err="1" smtClean="0">
                <a:solidFill>
                  <a:schemeClr val="tx1"/>
                </a:solidFill>
                <a:latin typeface="Nikosh" panose="02000000000000000000" pitchFamily="2" charset="0"/>
                <a:cs typeface="Nikosh" panose="02000000000000000000" pitchFamily="2" charset="0"/>
              </a:rPr>
              <a:t>হাফেজ</a:t>
            </a:r>
            <a:endParaRPr lang="en-US" sz="4000" dirty="0">
              <a:solidFill>
                <a:schemeClr val="tx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170290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0332" y="2078966"/>
            <a:ext cx="4658264" cy="3234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smtClean="0">
              <a:solidFill>
                <a:schemeClr val="tx1"/>
              </a:solidFill>
              <a:latin typeface="NikoshBAN"/>
              <a:cs typeface="Nikosh" panose="02000000000000000000" pitchFamily="2" charset="0"/>
            </a:endParaRPr>
          </a:p>
          <a:p>
            <a:pPr algn="ctr"/>
            <a:r>
              <a:rPr lang="en-US" sz="3200" dirty="0" err="1" smtClean="0">
                <a:solidFill>
                  <a:schemeClr val="tx1"/>
                </a:solidFill>
                <a:latin typeface="NikoshBAN"/>
                <a:cs typeface="Nikosh" panose="02000000000000000000" pitchFamily="2" charset="0"/>
              </a:rPr>
              <a:t>নোমান</a:t>
            </a:r>
            <a:r>
              <a:rPr lang="en-US" sz="3200" dirty="0" smtClean="0">
                <a:solidFill>
                  <a:schemeClr val="tx1"/>
                </a:solidFill>
                <a:latin typeface="NikoshBAN"/>
                <a:cs typeface="Nikosh" panose="02000000000000000000" pitchFamily="2" charset="0"/>
              </a:rPr>
              <a:t> </a:t>
            </a:r>
            <a:r>
              <a:rPr lang="en-US" sz="3200" dirty="0" err="1" smtClean="0">
                <a:solidFill>
                  <a:schemeClr val="tx1"/>
                </a:solidFill>
                <a:latin typeface="NikoshBAN"/>
                <a:cs typeface="Nikosh" panose="02000000000000000000" pitchFamily="2" charset="0"/>
              </a:rPr>
              <a:t>আহমেদ</a:t>
            </a:r>
            <a:endParaRPr lang="en-US" sz="3200" dirty="0" smtClean="0">
              <a:solidFill>
                <a:schemeClr val="tx1"/>
              </a:solidFill>
              <a:latin typeface="NikoshBAN"/>
              <a:cs typeface="Nikosh" panose="02000000000000000000" pitchFamily="2" charset="0"/>
            </a:endParaRPr>
          </a:p>
          <a:p>
            <a:pPr algn="ctr"/>
            <a:r>
              <a:rPr lang="en-US" sz="3200" dirty="0" err="1" smtClean="0">
                <a:solidFill>
                  <a:schemeClr val="tx1"/>
                </a:solidFill>
                <a:latin typeface="NikoshBAN"/>
                <a:cs typeface="Nikosh" panose="02000000000000000000" pitchFamily="2" charset="0"/>
              </a:rPr>
              <a:t>প্রভাষক</a:t>
            </a:r>
            <a:r>
              <a:rPr lang="en-US" sz="3200" dirty="0" smtClean="0">
                <a:solidFill>
                  <a:schemeClr val="tx1"/>
                </a:solidFill>
                <a:latin typeface="NikoshBAN"/>
                <a:cs typeface="Nikosh" panose="02000000000000000000" pitchFamily="2" charset="0"/>
              </a:rPr>
              <a:t> (</a:t>
            </a:r>
            <a:r>
              <a:rPr lang="en-US" sz="3200" dirty="0" err="1" smtClean="0">
                <a:solidFill>
                  <a:schemeClr val="tx1"/>
                </a:solidFill>
                <a:latin typeface="NikoshBAN"/>
                <a:cs typeface="Nikosh" panose="02000000000000000000" pitchFamily="2" charset="0"/>
              </a:rPr>
              <a:t>আরবি</a:t>
            </a:r>
            <a:r>
              <a:rPr lang="en-US" sz="3200" dirty="0" smtClean="0">
                <a:solidFill>
                  <a:schemeClr val="tx1"/>
                </a:solidFill>
                <a:latin typeface="NikoshBAN"/>
                <a:cs typeface="Nikosh" panose="02000000000000000000" pitchFamily="2" charset="0"/>
              </a:rPr>
              <a:t>)</a:t>
            </a:r>
          </a:p>
          <a:p>
            <a:pPr algn="ctr"/>
            <a:r>
              <a:rPr lang="en-US" sz="3200" dirty="0" err="1" smtClean="0">
                <a:solidFill>
                  <a:schemeClr val="tx1"/>
                </a:solidFill>
                <a:latin typeface="NikoshBAN"/>
                <a:cs typeface="Nikosh" panose="02000000000000000000" pitchFamily="2" charset="0"/>
              </a:rPr>
              <a:t>মনসুর</a:t>
            </a:r>
            <a:r>
              <a:rPr lang="en-US" sz="3200" dirty="0" smtClean="0">
                <a:solidFill>
                  <a:schemeClr val="tx1"/>
                </a:solidFill>
                <a:latin typeface="NikoshBAN"/>
                <a:cs typeface="Nikosh" panose="02000000000000000000" pitchFamily="2" charset="0"/>
              </a:rPr>
              <a:t> </a:t>
            </a:r>
            <a:r>
              <a:rPr lang="en-US" sz="3200" dirty="0" err="1" smtClean="0">
                <a:solidFill>
                  <a:schemeClr val="tx1"/>
                </a:solidFill>
                <a:latin typeface="NikoshBAN"/>
                <a:cs typeface="Nikosh" panose="02000000000000000000" pitchFamily="2" charset="0"/>
              </a:rPr>
              <a:t>মোহাম্মদিয়া</a:t>
            </a:r>
            <a:r>
              <a:rPr lang="en-US" sz="3200" dirty="0" smtClean="0">
                <a:solidFill>
                  <a:schemeClr val="tx1"/>
                </a:solidFill>
                <a:latin typeface="NikoshBAN"/>
                <a:cs typeface="Nikosh" panose="02000000000000000000" pitchFamily="2" charset="0"/>
              </a:rPr>
              <a:t> </a:t>
            </a:r>
            <a:r>
              <a:rPr lang="en-US" sz="3200" dirty="0" err="1" smtClean="0">
                <a:solidFill>
                  <a:schemeClr val="tx1"/>
                </a:solidFill>
                <a:latin typeface="NikoshBAN"/>
                <a:cs typeface="Nikosh" panose="02000000000000000000" pitchFamily="2" charset="0"/>
              </a:rPr>
              <a:t>সিনিয়র</a:t>
            </a:r>
            <a:r>
              <a:rPr lang="en-US" sz="3200" dirty="0" smtClean="0">
                <a:solidFill>
                  <a:schemeClr val="tx1"/>
                </a:solidFill>
                <a:latin typeface="NikoshBAN"/>
                <a:cs typeface="Nikosh" panose="02000000000000000000" pitchFamily="2" charset="0"/>
              </a:rPr>
              <a:t> </a:t>
            </a:r>
            <a:r>
              <a:rPr lang="en-US" sz="3200" dirty="0" err="1" smtClean="0">
                <a:solidFill>
                  <a:schemeClr val="tx1"/>
                </a:solidFill>
                <a:latin typeface="NikoshBAN"/>
                <a:cs typeface="Nikosh" panose="02000000000000000000" pitchFamily="2" charset="0"/>
              </a:rPr>
              <a:t>ফাযিল</a:t>
            </a:r>
            <a:r>
              <a:rPr lang="en-US" sz="3200" dirty="0" smtClean="0">
                <a:solidFill>
                  <a:schemeClr val="tx1"/>
                </a:solidFill>
                <a:latin typeface="NikoshBAN"/>
                <a:cs typeface="Nikosh" panose="02000000000000000000" pitchFamily="2" charset="0"/>
              </a:rPr>
              <a:t> </a:t>
            </a:r>
            <a:r>
              <a:rPr lang="en-US" sz="3200" dirty="0" err="1" smtClean="0">
                <a:solidFill>
                  <a:schemeClr val="tx1"/>
                </a:solidFill>
                <a:latin typeface="NikoshBAN"/>
                <a:cs typeface="Nikosh" panose="02000000000000000000" pitchFamily="2" charset="0"/>
              </a:rPr>
              <a:t>মাদ্রাসা</a:t>
            </a:r>
            <a:r>
              <a:rPr lang="en-US" sz="3200" dirty="0" smtClean="0">
                <a:solidFill>
                  <a:schemeClr val="tx1"/>
                </a:solidFill>
                <a:latin typeface="NikoshBAN"/>
                <a:cs typeface="Nikosh" panose="02000000000000000000" pitchFamily="2" charset="0"/>
              </a:rPr>
              <a:t>।</a:t>
            </a:r>
          </a:p>
          <a:p>
            <a:pPr algn="ctr"/>
            <a:r>
              <a:rPr lang="en-US" sz="3200" dirty="0" smtClean="0">
                <a:solidFill>
                  <a:schemeClr val="tx1"/>
                </a:solidFill>
                <a:latin typeface="NikoshBAN"/>
                <a:cs typeface="Nikosh" panose="02000000000000000000" pitchFamily="2" charset="0"/>
              </a:rPr>
              <a:t>০১৭২৫৯৫৯০১৪ </a:t>
            </a:r>
          </a:p>
          <a:p>
            <a:pPr algn="ctr"/>
            <a:r>
              <a:rPr lang="en-US" sz="3200" dirty="0" smtClean="0">
                <a:solidFill>
                  <a:schemeClr val="tx1"/>
                </a:solidFill>
                <a:latin typeface="NikoshBAN"/>
                <a:cs typeface="Nikosh" panose="02000000000000000000" pitchFamily="2" charset="0"/>
              </a:rPr>
              <a:t>numan.pad@gmail.com</a:t>
            </a:r>
          </a:p>
        </p:txBody>
      </p:sp>
      <p:sp>
        <p:nvSpPr>
          <p:cNvPr id="4" name="Rectangle 3"/>
          <p:cNvSpPr/>
          <p:nvPr/>
        </p:nvSpPr>
        <p:spPr>
          <a:xfrm>
            <a:off x="3334406" y="567560"/>
            <a:ext cx="3113689"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rgbClr val="C00000"/>
                </a:solidFill>
                <a:latin typeface="Nikosh" panose="02000000000000000000" pitchFamily="2" charset="0"/>
                <a:cs typeface="Nikosh" panose="02000000000000000000" pitchFamily="2" charset="0"/>
              </a:rPr>
              <a:t>শিক্ষক</a:t>
            </a:r>
            <a:r>
              <a:rPr lang="en-US" sz="4000" dirty="0" smtClean="0">
                <a:solidFill>
                  <a:srgbClr val="C00000"/>
                </a:solidFill>
                <a:latin typeface="Nikosh" panose="02000000000000000000" pitchFamily="2" charset="0"/>
                <a:cs typeface="Nikosh" panose="02000000000000000000" pitchFamily="2" charset="0"/>
              </a:rPr>
              <a:t> </a:t>
            </a:r>
            <a:r>
              <a:rPr lang="en-US" sz="4000" dirty="0" err="1" smtClean="0">
                <a:solidFill>
                  <a:srgbClr val="C00000"/>
                </a:solidFill>
                <a:latin typeface="Nikosh" panose="02000000000000000000" pitchFamily="2" charset="0"/>
                <a:cs typeface="Nikosh" panose="02000000000000000000" pitchFamily="2" charset="0"/>
              </a:rPr>
              <a:t>পরিচিতি</a:t>
            </a:r>
            <a:r>
              <a:rPr lang="en-US" sz="4000" dirty="0" smtClean="0">
                <a:solidFill>
                  <a:srgbClr val="C00000"/>
                </a:solidFill>
                <a:latin typeface="Nikosh" panose="02000000000000000000" pitchFamily="2" charset="0"/>
                <a:cs typeface="Nikosh" panose="02000000000000000000" pitchFamily="2" charset="0"/>
              </a:rPr>
              <a:t> </a:t>
            </a:r>
            <a:endParaRPr lang="en-US" sz="4000" dirty="0">
              <a:solidFill>
                <a:srgbClr val="C00000"/>
              </a:solidFill>
              <a:latin typeface="Nikosh" panose="02000000000000000000" pitchFamily="2" charset="0"/>
              <a:cs typeface="Nikosh" panose="02000000000000000000" pitchFamily="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56120" y="2078966"/>
            <a:ext cx="2743200" cy="2743200"/>
          </a:xfrm>
          <a:prstGeom prst="rect">
            <a:avLst/>
          </a:prstGeom>
          <a:ln>
            <a:solidFill>
              <a:schemeClr val="tx1"/>
            </a:solidFill>
          </a:ln>
          <a:effectLst>
            <a:glow rad="228600">
              <a:schemeClr val="accent2">
                <a:satMod val="175000"/>
                <a:alpha val="40000"/>
              </a:schemeClr>
            </a:glow>
          </a:effectLst>
        </p:spPr>
      </p:pic>
    </p:spTree>
    <p:extLst>
      <p:ext uri="{BB962C8B-B14F-4D97-AF65-F5344CB8AC3E}">
        <p14:creationId xmlns:p14="http://schemas.microsoft.com/office/powerpoint/2010/main" val="4045820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3007" y="228600"/>
            <a:ext cx="2703786" cy="769441"/>
          </a:xfrm>
          <a:prstGeom prst="rect">
            <a:avLst/>
          </a:prstGeom>
          <a:noFill/>
        </p:spPr>
        <p:txBody>
          <a:bodyPr wrap="square" rtlCol="0">
            <a:spAutoFit/>
          </a:bodyPr>
          <a:lstStyle/>
          <a:p>
            <a:r>
              <a:rPr lang="en-US" sz="4400" dirty="0" err="1" smtClean="0">
                <a:solidFill>
                  <a:srgbClr val="7030A0"/>
                </a:solidFill>
                <a:latin typeface="Nikosh" panose="02000000000000000000" pitchFamily="2" charset="0"/>
                <a:cs typeface="Nikosh" panose="02000000000000000000" pitchFamily="2" charset="0"/>
              </a:rPr>
              <a:t>পাঠ</a:t>
            </a:r>
            <a:r>
              <a:rPr lang="en-US" sz="4400" dirty="0" smtClean="0">
                <a:solidFill>
                  <a:srgbClr val="7030A0"/>
                </a:solidFill>
                <a:latin typeface="Nikosh" panose="02000000000000000000" pitchFamily="2" charset="0"/>
                <a:cs typeface="Nikosh" panose="02000000000000000000" pitchFamily="2" charset="0"/>
              </a:rPr>
              <a:t> </a:t>
            </a:r>
            <a:r>
              <a:rPr lang="en-US" sz="4400" dirty="0" err="1" smtClean="0">
                <a:solidFill>
                  <a:srgbClr val="7030A0"/>
                </a:solidFill>
                <a:latin typeface="Nikosh" panose="02000000000000000000" pitchFamily="2" charset="0"/>
                <a:cs typeface="Nikosh" panose="02000000000000000000" pitchFamily="2" charset="0"/>
              </a:rPr>
              <a:t>পরিচিতি</a:t>
            </a:r>
            <a:endParaRPr lang="en-US" sz="4400" dirty="0">
              <a:solidFill>
                <a:srgbClr val="7030A0"/>
              </a:solidFill>
              <a:latin typeface="Nikosh" panose="02000000000000000000" pitchFamily="2" charset="0"/>
              <a:cs typeface="Nikosh" panose="02000000000000000000" pitchFamily="2" charset="0"/>
            </a:endParaRPr>
          </a:p>
        </p:txBody>
      </p:sp>
      <p:sp>
        <p:nvSpPr>
          <p:cNvPr id="3" name="Rectangle 2"/>
          <p:cNvSpPr/>
          <p:nvPr/>
        </p:nvSpPr>
        <p:spPr>
          <a:xfrm>
            <a:off x="456891" y="1416425"/>
            <a:ext cx="5691351" cy="37122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 panose="02000000000000000000" pitchFamily="2" charset="0"/>
                <a:cs typeface="Nikosh" panose="02000000000000000000" pitchFamily="2" charset="0"/>
              </a:rPr>
              <a:t>দাখিল</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অষ্টম</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শ্রেণি</a:t>
            </a:r>
            <a:endParaRPr lang="en-US" sz="3200" dirty="0" smtClean="0">
              <a:solidFill>
                <a:schemeClr val="tx1"/>
              </a:solidFill>
              <a:latin typeface="Nikosh" panose="02000000000000000000" pitchFamily="2" charset="0"/>
              <a:cs typeface="Nikosh" panose="02000000000000000000" pitchFamily="2" charset="0"/>
            </a:endParaRPr>
          </a:p>
          <a:p>
            <a:pPr algn="ctr"/>
            <a:r>
              <a:rPr lang="en-US" sz="3200" dirty="0" err="1" smtClean="0">
                <a:solidFill>
                  <a:schemeClr val="tx1"/>
                </a:solidFill>
                <a:latin typeface="Nikosh" panose="02000000000000000000" pitchFamily="2" charset="0"/>
                <a:cs typeface="Nikosh" panose="02000000000000000000" pitchFamily="2" charset="0"/>
              </a:rPr>
              <a:t>বিষয়ঃ</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কোরআন</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মাজিদ</a:t>
            </a:r>
            <a:r>
              <a:rPr lang="en-US" sz="3200" dirty="0" smtClean="0">
                <a:solidFill>
                  <a:schemeClr val="tx1"/>
                </a:solidFill>
                <a:latin typeface="Nikosh" panose="02000000000000000000" pitchFamily="2" charset="0"/>
                <a:cs typeface="Nikosh" panose="02000000000000000000" pitchFamily="2" charset="0"/>
              </a:rPr>
              <a:t> ও </a:t>
            </a:r>
            <a:r>
              <a:rPr lang="en-US" sz="3200" dirty="0" err="1" smtClean="0">
                <a:solidFill>
                  <a:schemeClr val="tx1"/>
                </a:solidFill>
                <a:latin typeface="Nikosh" panose="02000000000000000000" pitchFamily="2" charset="0"/>
                <a:cs typeface="Nikosh" panose="02000000000000000000" pitchFamily="2" charset="0"/>
              </a:rPr>
              <a:t>তাজভিদ</a:t>
            </a:r>
            <a:endParaRPr lang="en-US" sz="3200" dirty="0">
              <a:solidFill>
                <a:schemeClr val="tx1"/>
              </a:solidFill>
              <a:latin typeface="Nikosh" panose="02000000000000000000" pitchFamily="2" charset="0"/>
              <a:cs typeface="Nikosh" panose="02000000000000000000" pitchFamily="2" charset="0"/>
            </a:endParaRPr>
          </a:p>
          <a:p>
            <a:pPr algn="ct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অধ্যায়ঃ</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তৃতীয়</a:t>
            </a:r>
            <a:endParaRPr lang="en-US" sz="3200" dirty="0" smtClean="0">
              <a:solidFill>
                <a:schemeClr val="tx1"/>
              </a:solidFill>
              <a:latin typeface="Nikosh" panose="02000000000000000000" pitchFamily="2" charset="0"/>
              <a:cs typeface="Nikosh" panose="02000000000000000000" pitchFamily="2" charset="0"/>
            </a:endParaRPr>
          </a:p>
          <a:p>
            <a:pPr algn="ctr"/>
            <a:r>
              <a:rPr lang="en-US" sz="3200" dirty="0" err="1" smtClean="0">
                <a:solidFill>
                  <a:schemeClr val="tx1"/>
                </a:solidFill>
                <a:latin typeface="Nikosh" panose="02000000000000000000" pitchFamily="2" charset="0"/>
                <a:cs typeface="Nikosh" panose="02000000000000000000" pitchFamily="2" charset="0"/>
              </a:rPr>
              <a:t>পরিচ্ছেদঃ</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প্রথম</a:t>
            </a:r>
            <a:r>
              <a:rPr lang="en-US" sz="3200" dirty="0" smtClean="0">
                <a:solidFill>
                  <a:schemeClr val="tx1"/>
                </a:solidFill>
                <a:latin typeface="Nikosh" panose="02000000000000000000" pitchFamily="2" charset="0"/>
                <a:cs typeface="Nikosh" panose="02000000000000000000" pitchFamily="2" charset="0"/>
              </a:rPr>
              <a:t> </a:t>
            </a:r>
          </a:p>
          <a:p>
            <a:pPr algn="ctr"/>
            <a:r>
              <a:rPr lang="en-US" sz="3200" dirty="0" err="1" smtClean="0">
                <a:solidFill>
                  <a:schemeClr val="tx1"/>
                </a:solidFill>
                <a:latin typeface="Nikosh" panose="02000000000000000000" pitchFamily="2" charset="0"/>
                <a:cs typeface="Nikosh" panose="02000000000000000000" pitchFamily="2" charset="0"/>
              </a:rPr>
              <a:t>পাঠঃ</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দ্বিতীয়</a:t>
            </a:r>
            <a:endParaRPr lang="en-US" sz="3200" dirty="0" smtClean="0">
              <a:solidFill>
                <a:schemeClr val="tx1"/>
              </a:solidFill>
              <a:latin typeface="Nikosh" panose="02000000000000000000" pitchFamily="2" charset="0"/>
              <a:cs typeface="Nikosh" panose="02000000000000000000" pitchFamily="2" charset="0"/>
            </a:endParaRPr>
          </a:p>
          <a:p>
            <a:pPr algn="ctr"/>
            <a:r>
              <a:rPr lang="en-US" sz="3200" dirty="0" err="1" smtClean="0">
                <a:solidFill>
                  <a:schemeClr val="tx1"/>
                </a:solidFill>
                <a:latin typeface="Nikosh" panose="02000000000000000000" pitchFamily="2" charset="0"/>
                <a:cs typeface="Nikosh" panose="02000000000000000000" pitchFamily="2" charset="0"/>
              </a:rPr>
              <a:t>সময়ঃ</a:t>
            </a:r>
            <a:r>
              <a:rPr lang="en-US" sz="3200" dirty="0" smtClean="0">
                <a:solidFill>
                  <a:schemeClr val="tx1"/>
                </a:solidFill>
                <a:latin typeface="Nikosh" panose="02000000000000000000" pitchFamily="2" charset="0"/>
                <a:cs typeface="Nikosh" panose="02000000000000000000" pitchFamily="2" charset="0"/>
              </a:rPr>
              <a:t> ৪৫ </a:t>
            </a:r>
            <a:r>
              <a:rPr lang="en-US" sz="3200" dirty="0" err="1" smtClean="0">
                <a:solidFill>
                  <a:schemeClr val="tx1"/>
                </a:solidFill>
                <a:latin typeface="Nikosh" panose="02000000000000000000" pitchFamily="2" charset="0"/>
                <a:cs typeface="Nikosh" panose="02000000000000000000" pitchFamily="2" charset="0"/>
              </a:rPr>
              <a:t>মিনিট</a:t>
            </a:r>
            <a:r>
              <a:rPr lang="en-US" sz="3200" dirty="0" smtClean="0">
                <a:solidFill>
                  <a:schemeClr val="tx1"/>
                </a:solidFill>
                <a:latin typeface="Nikosh" panose="02000000000000000000" pitchFamily="2" charset="0"/>
                <a:cs typeface="Nikosh" panose="02000000000000000000" pitchFamily="2" charset="0"/>
              </a:rPr>
              <a:t> </a:t>
            </a:r>
          </a:p>
          <a:p>
            <a:pPr algn="ctr"/>
            <a:r>
              <a:rPr lang="en-US" sz="3200" dirty="0" err="1" smtClean="0">
                <a:solidFill>
                  <a:schemeClr val="tx1"/>
                </a:solidFill>
                <a:latin typeface="Nikosh" panose="02000000000000000000" pitchFamily="2" charset="0"/>
                <a:cs typeface="Nikosh" panose="02000000000000000000" pitchFamily="2" charset="0"/>
              </a:rPr>
              <a:t>তারিখঃ</a:t>
            </a:r>
            <a:r>
              <a:rPr lang="en-US" sz="3200" dirty="0" smtClean="0">
                <a:solidFill>
                  <a:schemeClr val="tx1"/>
                </a:solidFill>
                <a:latin typeface="Nikosh" panose="02000000000000000000" pitchFamily="2" charset="0"/>
                <a:cs typeface="Nikosh" panose="02000000000000000000" pitchFamily="2" charset="0"/>
              </a:rPr>
              <a:t> ১৮/০৬/২০২৬  </a:t>
            </a:r>
          </a:p>
          <a:p>
            <a:pPr algn="ctr"/>
            <a:endParaRPr lang="en-US" dirty="0">
              <a:solidFill>
                <a:schemeClr val="tx1"/>
              </a:solidFill>
              <a:latin typeface="Nikosh" panose="02000000000000000000" pitchFamily="2" charset="0"/>
              <a:cs typeface="Nikosh" panose="020000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24934" y="1300091"/>
            <a:ext cx="3251071" cy="3918296"/>
          </a:xfrm>
          <a:prstGeom prst="rect">
            <a:avLst/>
          </a:prstGeom>
        </p:spPr>
      </p:pic>
    </p:spTree>
    <p:extLst>
      <p:ext uri="{BB962C8B-B14F-4D97-AF65-F5344CB8AC3E}">
        <p14:creationId xmlns:p14="http://schemas.microsoft.com/office/powerpoint/2010/main" val="48359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1)">
                                      <p:cBhvr>
                                        <p:cTn id="25"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5627" y="3032126"/>
            <a:ext cx="3401518" cy="175270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9420" y="2910709"/>
            <a:ext cx="3561027" cy="18741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9420" y="677918"/>
            <a:ext cx="3285132" cy="1726324"/>
          </a:xfrm>
          <a:prstGeom prst="rect">
            <a:avLst/>
          </a:prstGeom>
        </p:spPr>
      </p:pic>
      <p:pic>
        <p:nvPicPr>
          <p:cNvPr id="10" name="Picture 9" descr="bj.jpg"/>
          <p:cNvPicPr>
            <a:picLocks noChangeAspect="1"/>
          </p:cNvPicPr>
          <p:nvPr/>
        </p:nvPicPr>
        <p:blipFill>
          <a:blip r:embed="rId5"/>
          <a:stretch>
            <a:fillRect/>
          </a:stretch>
        </p:blipFill>
        <p:spPr>
          <a:xfrm>
            <a:off x="555627" y="321583"/>
            <a:ext cx="3346339" cy="2173883"/>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3782310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par>
                                <p:cTn id="11" presetID="3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1000" fill="hold"/>
                                        <p:tgtEl>
                                          <p:spTgt spid="2"/>
                                        </p:tgtEl>
                                        <p:attrNameLst>
                                          <p:attrName>ppt_w</p:attrName>
                                        </p:attrNameLst>
                                      </p:cBhvr>
                                      <p:tavLst>
                                        <p:tav tm="0">
                                          <p:val>
                                            <p:fltVal val="0"/>
                                          </p:val>
                                        </p:tav>
                                        <p:tav tm="100000">
                                          <p:val>
                                            <p:strVal val="#ppt_w"/>
                                          </p:val>
                                        </p:tav>
                                      </p:tavLst>
                                    </p:anim>
                                    <p:anim calcmode="lin" valueType="num">
                                      <p:cBhvr>
                                        <p:cTn id="14" dur="1000" fill="hold"/>
                                        <p:tgtEl>
                                          <p:spTgt spid="2"/>
                                        </p:tgtEl>
                                        <p:attrNameLst>
                                          <p:attrName>ppt_h</p:attrName>
                                        </p:attrNameLst>
                                      </p:cBhvr>
                                      <p:tavLst>
                                        <p:tav tm="0">
                                          <p:val>
                                            <p:fltVal val="0"/>
                                          </p:val>
                                        </p:tav>
                                        <p:tav tm="100000">
                                          <p:val>
                                            <p:strVal val="#ppt_h"/>
                                          </p:val>
                                        </p:tav>
                                      </p:tavLst>
                                    </p:anim>
                                    <p:anim calcmode="lin" valueType="num">
                                      <p:cBhvr>
                                        <p:cTn id="15" dur="1000" fill="hold"/>
                                        <p:tgtEl>
                                          <p:spTgt spid="2"/>
                                        </p:tgtEl>
                                        <p:attrNameLst>
                                          <p:attrName>style.rotation</p:attrName>
                                        </p:attrNameLst>
                                      </p:cBhvr>
                                      <p:tavLst>
                                        <p:tav tm="0">
                                          <p:val>
                                            <p:fltVal val="90"/>
                                          </p:val>
                                        </p:tav>
                                        <p:tav tm="100000">
                                          <p:val>
                                            <p:fltVal val="0"/>
                                          </p:val>
                                        </p:tav>
                                      </p:tavLst>
                                    </p:anim>
                                    <p:animEffect transition="in" filter="fade">
                                      <p:cBhvr>
                                        <p:cTn id="16" dur="1000"/>
                                        <p:tgtEl>
                                          <p:spTgt spid="2"/>
                                        </p:tgtEl>
                                      </p:cBhvr>
                                    </p:animEffect>
                                  </p:childTnLst>
                                </p:cTn>
                              </p:par>
                              <p:par>
                                <p:cTn id="17" presetID="3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1000" fill="hold"/>
                                        <p:tgtEl>
                                          <p:spTgt spid="8"/>
                                        </p:tgtEl>
                                        <p:attrNameLst>
                                          <p:attrName>ppt_w</p:attrName>
                                        </p:attrNameLst>
                                      </p:cBhvr>
                                      <p:tavLst>
                                        <p:tav tm="0">
                                          <p:val>
                                            <p:fltVal val="0"/>
                                          </p:val>
                                        </p:tav>
                                        <p:tav tm="100000">
                                          <p:val>
                                            <p:strVal val="#ppt_w"/>
                                          </p:val>
                                        </p:tav>
                                      </p:tavLst>
                                    </p:anim>
                                    <p:anim calcmode="lin" valueType="num">
                                      <p:cBhvr>
                                        <p:cTn id="20" dur="1000" fill="hold"/>
                                        <p:tgtEl>
                                          <p:spTgt spid="8"/>
                                        </p:tgtEl>
                                        <p:attrNameLst>
                                          <p:attrName>ppt_h</p:attrName>
                                        </p:attrNameLst>
                                      </p:cBhvr>
                                      <p:tavLst>
                                        <p:tav tm="0">
                                          <p:val>
                                            <p:fltVal val="0"/>
                                          </p:val>
                                        </p:tav>
                                        <p:tav tm="100000">
                                          <p:val>
                                            <p:strVal val="#ppt_h"/>
                                          </p:val>
                                        </p:tav>
                                      </p:tavLst>
                                    </p:anim>
                                    <p:anim calcmode="lin" valueType="num">
                                      <p:cBhvr>
                                        <p:cTn id="21" dur="1000" fill="hold"/>
                                        <p:tgtEl>
                                          <p:spTgt spid="8"/>
                                        </p:tgtEl>
                                        <p:attrNameLst>
                                          <p:attrName>style.rotation</p:attrName>
                                        </p:attrNameLst>
                                      </p:cBhvr>
                                      <p:tavLst>
                                        <p:tav tm="0">
                                          <p:val>
                                            <p:fltVal val="90"/>
                                          </p:val>
                                        </p:tav>
                                        <p:tav tm="100000">
                                          <p:val>
                                            <p:fltVal val="0"/>
                                          </p:val>
                                        </p:tav>
                                      </p:tavLst>
                                    </p:anim>
                                    <p:animEffect transition="in" filter="fade">
                                      <p:cBhvr>
                                        <p:cTn id="22" dur="1000"/>
                                        <p:tgtEl>
                                          <p:spTgt spid="8"/>
                                        </p:tgtEl>
                                      </p:cBhvr>
                                    </p:animEffect>
                                  </p:childTnLst>
                                </p:cTn>
                              </p:par>
                              <p:par>
                                <p:cTn id="23" presetID="3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79228" y="242048"/>
            <a:ext cx="2727434" cy="121023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smtClean="0">
                <a:solidFill>
                  <a:schemeClr val="tx1"/>
                </a:solidFill>
                <a:latin typeface="Nikosh" panose="02000000000000000000" pitchFamily="2" charset="0"/>
                <a:cs typeface="Nikosh" panose="02000000000000000000" pitchFamily="2" charset="0"/>
              </a:rPr>
              <a:t>শিখন</a:t>
            </a:r>
            <a:r>
              <a:rPr lang="en-US" sz="3200" dirty="0" smtClean="0">
                <a:solidFill>
                  <a:schemeClr val="tx1"/>
                </a:solidFill>
                <a:latin typeface="Nikosh" panose="02000000000000000000" pitchFamily="2" charset="0"/>
                <a:cs typeface="Nikosh" panose="02000000000000000000" pitchFamily="2" charset="0"/>
              </a:rPr>
              <a:t> </a:t>
            </a:r>
            <a:r>
              <a:rPr lang="en-US" sz="3200" dirty="0" err="1" smtClean="0">
                <a:solidFill>
                  <a:schemeClr val="tx1"/>
                </a:solidFill>
                <a:latin typeface="Nikosh" panose="02000000000000000000" pitchFamily="2" charset="0"/>
                <a:cs typeface="Nikosh" panose="02000000000000000000" pitchFamily="2" charset="0"/>
              </a:rPr>
              <a:t>ফল</a:t>
            </a:r>
            <a:r>
              <a:rPr lang="en-US" sz="3200" dirty="0" smtClean="0">
                <a:solidFill>
                  <a:schemeClr val="tx1"/>
                </a:solidFill>
                <a:latin typeface="Nikosh" panose="02000000000000000000" pitchFamily="2" charset="0"/>
                <a:cs typeface="Nikosh" panose="02000000000000000000" pitchFamily="2" charset="0"/>
              </a:rPr>
              <a:t> </a:t>
            </a:r>
            <a:endParaRPr lang="en-US" sz="3200" dirty="0">
              <a:solidFill>
                <a:schemeClr val="tx1"/>
              </a:solidFill>
              <a:latin typeface="Nikosh" panose="02000000000000000000" pitchFamily="2" charset="0"/>
              <a:cs typeface="Nikosh" panose="02000000000000000000" pitchFamily="2" charset="0"/>
            </a:endParaRPr>
          </a:p>
        </p:txBody>
      </p:sp>
      <p:sp>
        <p:nvSpPr>
          <p:cNvPr id="3" name="Rectangle 2"/>
          <p:cNvSpPr/>
          <p:nvPr/>
        </p:nvSpPr>
        <p:spPr>
          <a:xfrm>
            <a:off x="1667203" y="1671145"/>
            <a:ext cx="5951483" cy="303486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accent5"/>
                </a:solidFill>
              </a:rPr>
              <a:t>এই</a:t>
            </a:r>
            <a:r>
              <a:rPr lang="en-US" sz="4000" dirty="0" smtClean="0">
                <a:solidFill>
                  <a:schemeClr val="accent5"/>
                </a:solidFill>
              </a:rPr>
              <a:t> </a:t>
            </a:r>
            <a:r>
              <a:rPr lang="en-US" sz="4000" dirty="0" err="1" smtClean="0">
                <a:solidFill>
                  <a:schemeClr val="accent5"/>
                </a:solidFill>
              </a:rPr>
              <a:t>পাঠ</a:t>
            </a:r>
            <a:r>
              <a:rPr lang="en-US" sz="4000" dirty="0" smtClean="0">
                <a:solidFill>
                  <a:schemeClr val="accent5"/>
                </a:solidFill>
              </a:rPr>
              <a:t> </a:t>
            </a:r>
            <a:r>
              <a:rPr lang="en-US" sz="4000" dirty="0" err="1" smtClean="0">
                <a:solidFill>
                  <a:schemeClr val="accent5"/>
                </a:solidFill>
              </a:rPr>
              <a:t>শেষে</a:t>
            </a:r>
            <a:r>
              <a:rPr lang="en-US" sz="4000" dirty="0" smtClean="0">
                <a:solidFill>
                  <a:schemeClr val="accent5"/>
                </a:solidFill>
              </a:rPr>
              <a:t> </a:t>
            </a:r>
            <a:r>
              <a:rPr lang="en-US" sz="4000" dirty="0" err="1" smtClean="0">
                <a:solidFill>
                  <a:schemeClr val="accent5"/>
                </a:solidFill>
              </a:rPr>
              <a:t>শিক্ষার্থীরা</a:t>
            </a:r>
            <a:r>
              <a:rPr lang="en-US" sz="4000" dirty="0" smtClean="0">
                <a:solidFill>
                  <a:schemeClr val="accent5"/>
                </a:solidFill>
              </a:rPr>
              <a:t>-</a:t>
            </a:r>
          </a:p>
          <a:p>
            <a:pPr algn="just"/>
            <a:r>
              <a:rPr lang="en-US" sz="2400" dirty="0" smtClean="0">
                <a:solidFill>
                  <a:schemeClr val="tx1"/>
                </a:solidFill>
                <a:latin typeface="Nikosh" panose="02000000000000000000" pitchFamily="2" charset="0"/>
                <a:cs typeface="Nikosh" panose="02000000000000000000" pitchFamily="2" charset="0"/>
              </a:rPr>
              <a:t>১। </a:t>
            </a:r>
            <a:r>
              <a:rPr lang="en-US" sz="2400" dirty="0" err="1" smtClean="0">
                <a:solidFill>
                  <a:schemeClr val="tx1"/>
                </a:solidFill>
                <a:latin typeface="Nikosh" panose="02000000000000000000" pitchFamily="2" charset="0"/>
                <a:cs typeface="Nikosh" panose="02000000000000000000" pitchFamily="2" charset="0"/>
              </a:rPr>
              <a:t>জান্নাত</a:t>
            </a:r>
            <a:r>
              <a:rPr lang="en-US" sz="2400" dirty="0" smtClean="0">
                <a:solidFill>
                  <a:schemeClr val="tx1"/>
                </a:solidFill>
                <a:latin typeface="Nikosh" panose="02000000000000000000" pitchFamily="2" charset="0"/>
                <a:cs typeface="Nikosh" panose="02000000000000000000" pitchFamily="2" charset="0"/>
              </a:rPr>
              <a:t> ও </a:t>
            </a:r>
            <a:r>
              <a:rPr lang="en-US" sz="2400" dirty="0" err="1" smtClean="0">
                <a:solidFill>
                  <a:schemeClr val="tx1"/>
                </a:solidFill>
                <a:latin typeface="Nikosh" panose="02000000000000000000" pitchFamily="2" charset="0"/>
                <a:cs typeface="Nikosh" panose="02000000000000000000" pitchFamily="2" charset="0"/>
              </a:rPr>
              <a:t>জাহান্নামের</a:t>
            </a:r>
            <a:r>
              <a:rPr lang="en-US" sz="2400" dirty="0" smtClean="0">
                <a:solidFill>
                  <a:schemeClr val="tx1"/>
                </a:solidFill>
                <a:latin typeface="Nikosh" panose="02000000000000000000" pitchFamily="2" charset="0"/>
                <a:cs typeface="Nikosh" panose="02000000000000000000" pitchFamily="2" charset="0"/>
              </a:rPr>
              <a:t> </a:t>
            </a:r>
            <a:r>
              <a:rPr lang="en-US" sz="2400" dirty="0" err="1" smtClean="0">
                <a:solidFill>
                  <a:schemeClr val="tx1"/>
                </a:solidFill>
                <a:latin typeface="Nikosh" panose="02000000000000000000" pitchFamily="2" charset="0"/>
                <a:cs typeface="Nikosh" panose="02000000000000000000" pitchFamily="2" charset="0"/>
              </a:rPr>
              <a:t>পরিচয়</a:t>
            </a:r>
            <a:r>
              <a:rPr lang="en-US" sz="2400" dirty="0" smtClean="0">
                <a:solidFill>
                  <a:schemeClr val="tx1"/>
                </a:solidFill>
                <a:latin typeface="Nikosh" panose="02000000000000000000" pitchFamily="2" charset="0"/>
                <a:cs typeface="Nikosh" panose="02000000000000000000" pitchFamily="2" charset="0"/>
              </a:rPr>
              <a:t> </a:t>
            </a:r>
            <a:r>
              <a:rPr lang="en-US" sz="2400" dirty="0" err="1" smtClean="0">
                <a:solidFill>
                  <a:schemeClr val="tx1"/>
                </a:solidFill>
                <a:latin typeface="Nikosh" panose="02000000000000000000" pitchFamily="2" charset="0"/>
                <a:cs typeface="Nikosh" panose="02000000000000000000" pitchFamily="2" charset="0"/>
              </a:rPr>
              <a:t>সম্পর্কে</a:t>
            </a:r>
            <a:r>
              <a:rPr lang="en-US" sz="2400" dirty="0" smtClean="0">
                <a:solidFill>
                  <a:schemeClr val="tx1"/>
                </a:solidFill>
                <a:latin typeface="Nikosh" panose="02000000000000000000" pitchFamily="2" charset="0"/>
                <a:cs typeface="Nikosh" panose="02000000000000000000" pitchFamily="2" charset="0"/>
              </a:rPr>
              <a:t> </a:t>
            </a:r>
            <a:r>
              <a:rPr lang="en-US" sz="2400" dirty="0" err="1" smtClean="0">
                <a:solidFill>
                  <a:schemeClr val="tx1"/>
                </a:solidFill>
                <a:latin typeface="Nikosh" panose="02000000000000000000" pitchFamily="2" charset="0"/>
                <a:cs typeface="Nikosh" panose="02000000000000000000" pitchFamily="2" charset="0"/>
              </a:rPr>
              <a:t>জানতে</a:t>
            </a:r>
            <a:r>
              <a:rPr lang="en-US" sz="2400" dirty="0" smtClean="0">
                <a:solidFill>
                  <a:schemeClr val="tx1"/>
                </a:solidFill>
                <a:latin typeface="Nikosh" panose="02000000000000000000" pitchFamily="2" charset="0"/>
                <a:cs typeface="Nikosh" panose="02000000000000000000" pitchFamily="2" charset="0"/>
              </a:rPr>
              <a:t> </a:t>
            </a:r>
            <a:r>
              <a:rPr lang="en-US" sz="2400" dirty="0" err="1" smtClean="0">
                <a:solidFill>
                  <a:schemeClr val="tx1"/>
                </a:solidFill>
                <a:latin typeface="Nikosh" panose="02000000000000000000" pitchFamily="2" charset="0"/>
                <a:cs typeface="Nikosh" panose="02000000000000000000" pitchFamily="2" charset="0"/>
              </a:rPr>
              <a:t>পারবে</a:t>
            </a:r>
            <a:r>
              <a:rPr lang="en-US" sz="2400" dirty="0" smtClean="0">
                <a:solidFill>
                  <a:schemeClr val="tx1"/>
                </a:solidFill>
                <a:latin typeface="Nikosh" panose="02000000000000000000" pitchFamily="2" charset="0"/>
                <a:cs typeface="Nikosh" panose="02000000000000000000" pitchFamily="2" charset="0"/>
              </a:rPr>
              <a:t>।</a:t>
            </a:r>
          </a:p>
          <a:p>
            <a:pPr algn="just"/>
            <a:r>
              <a:rPr lang="en-US" sz="2400" dirty="0" smtClean="0">
                <a:solidFill>
                  <a:schemeClr val="tx1"/>
                </a:solidFill>
                <a:latin typeface="Nikosh" panose="02000000000000000000" pitchFamily="2" charset="0"/>
                <a:cs typeface="Nikosh" panose="02000000000000000000" pitchFamily="2" charset="0"/>
              </a:rPr>
              <a:t>২। </a:t>
            </a:r>
            <a:r>
              <a:rPr lang="en-US" sz="2400" dirty="0" err="1" smtClean="0">
                <a:solidFill>
                  <a:schemeClr val="tx1"/>
                </a:solidFill>
                <a:latin typeface="Nikosh" panose="02000000000000000000" pitchFamily="2" charset="0"/>
                <a:cs typeface="Nikosh" panose="02000000000000000000" pitchFamily="2" charset="0"/>
              </a:rPr>
              <a:t>জান্নাত</a:t>
            </a:r>
            <a:r>
              <a:rPr lang="en-US" sz="2400" dirty="0" smtClean="0">
                <a:solidFill>
                  <a:schemeClr val="tx1"/>
                </a:solidFill>
                <a:latin typeface="Nikosh" panose="02000000000000000000" pitchFamily="2" charset="0"/>
                <a:cs typeface="Nikosh" panose="02000000000000000000" pitchFamily="2" charset="0"/>
              </a:rPr>
              <a:t> ও </a:t>
            </a:r>
            <a:r>
              <a:rPr lang="en-US" sz="2400" dirty="0" err="1" smtClean="0">
                <a:solidFill>
                  <a:schemeClr val="tx1"/>
                </a:solidFill>
                <a:latin typeface="Nikosh" panose="02000000000000000000" pitchFamily="2" charset="0"/>
                <a:cs typeface="Nikosh" panose="02000000000000000000" pitchFamily="2" charset="0"/>
              </a:rPr>
              <a:t>জাহান্নামের</a:t>
            </a:r>
            <a:r>
              <a:rPr lang="en-US" sz="2400" dirty="0" smtClean="0">
                <a:solidFill>
                  <a:schemeClr val="tx1"/>
                </a:solidFill>
                <a:latin typeface="Nikosh" panose="02000000000000000000" pitchFamily="2" charset="0"/>
                <a:cs typeface="Nikosh" panose="02000000000000000000" pitchFamily="2" charset="0"/>
              </a:rPr>
              <a:t> </a:t>
            </a:r>
            <a:r>
              <a:rPr lang="en-US" sz="2400" dirty="0" err="1" smtClean="0">
                <a:solidFill>
                  <a:schemeClr val="tx1"/>
                </a:solidFill>
                <a:latin typeface="Nikosh" panose="02000000000000000000" pitchFamily="2" charset="0"/>
                <a:cs typeface="Nikosh" panose="02000000000000000000" pitchFamily="2" charset="0"/>
              </a:rPr>
              <a:t>সংখ্যা</a:t>
            </a:r>
            <a:r>
              <a:rPr lang="en-US" sz="2400" dirty="0" smtClean="0">
                <a:solidFill>
                  <a:schemeClr val="tx1"/>
                </a:solidFill>
                <a:latin typeface="Nikosh" panose="02000000000000000000" pitchFamily="2" charset="0"/>
                <a:cs typeface="Nikosh" panose="02000000000000000000" pitchFamily="2" charset="0"/>
              </a:rPr>
              <a:t> </a:t>
            </a:r>
            <a:r>
              <a:rPr lang="en-US" sz="2400" dirty="0" err="1" smtClean="0">
                <a:solidFill>
                  <a:schemeClr val="tx1"/>
                </a:solidFill>
                <a:latin typeface="Nikosh" panose="02000000000000000000" pitchFamily="2" charset="0"/>
                <a:cs typeface="Nikosh" panose="02000000000000000000" pitchFamily="2" charset="0"/>
              </a:rPr>
              <a:t>কয়টি</a:t>
            </a:r>
            <a:r>
              <a:rPr lang="en-US" sz="2400" dirty="0" smtClean="0">
                <a:solidFill>
                  <a:schemeClr val="tx1"/>
                </a:solidFill>
                <a:latin typeface="Nikosh" panose="02000000000000000000" pitchFamily="2" charset="0"/>
                <a:cs typeface="Nikosh" panose="02000000000000000000" pitchFamily="2" charset="0"/>
              </a:rPr>
              <a:t> </a:t>
            </a:r>
            <a:r>
              <a:rPr lang="en-US" sz="2400" dirty="0" err="1" smtClean="0">
                <a:solidFill>
                  <a:schemeClr val="tx1"/>
                </a:solidFill>
                <a:latin typeface="Nikosh" panose="02000000000000000000" pitchFamily="2" charset="0"/>
                <a:cs typeface="Nikosh" panose="02000000000000000000" pitchFamily="2" charset="0"/>
              </a:rPr>
              <a:t>নামসহ</a:t>
            </a:r>
            <a:r>
              <a:rPr lang="en-US" sz="2400" dirty="0" smtClean="0">
                <a:solidFill>
                  <a:schemeClr val="tx1"/>
                </a:solidFill>
                <a:latin typeface="Nikosh" panose="02000000000000000000" pitchFamily="2" charset="0"/>
                <a:cs typeface="Nikosh" panose="02000000000000000000" pitchFamily="2" charset="0"/>
              </a:rPr>
              <a:t> </a:t>
            </a:r>
            <a:r>
              <a:rPr lang="en-US" sz="2400" dirty="0" err="1" smtClean="0">
                <a:solidFill>
                  <a:schemeClr val="tx1"/>
                </a:solidFill>
                <a:latin typeface="Nikosh" panose="02000000000000000000" pitchFamily="2" charset="0"/>
                <a:cs typeface="Nikosh" panose="02000000000000000000" pitchFamily="2" charset="0"/>
              </a:rPr>
              <a:t>বলতে</a:t>
            </a:r>
            <a:r>
              <a:rPr lang="en-US" sz="2400" dirty="0" smtClean="0">
                <a:solidFill>
                  <a:schemeClr val="tx1"/>
                </a:solidFill>
                <a:latin typeface="Nikosh" panose="02000000000000000000" pitchFamily="2" charset="0"/>
                <a:cs typeface="Nikosh" panose="02000000000000000000" pitchFamily="2" charset="0"/>
              </a:rPr>
              <a:t> </a:t>
            </a:r>
            <a:r>
              <a:rPr lang="en-US" sz="2400" dirty="0" err="1" smtClean="0">
                <a:solidFill>
                  <a:schemeClr val="tx1"/>
                </a:solidFill>
                <a:latin typeface="Nikosh" panose="02000000000000000000" pitchFamily="2" charset="0"/>
                <a:cs typeface="Nikosh" panose="02000000000000000000" pitchFamily="2" charset="0"/>
              </a:rPr>
              <a:t>পারবে</a:t>
            </a:r>
            <a:r>
              <a:rPr lang="en-US" sz="2400" dirty="0" smtClean="0">
                <a:solidFill>
                  <a:schemeClr val="tx1"/>
                </a:solidFill>
                <a:latin typeface="Nikosh" panose="02000000000000000000" pitchFamily="2" charset="0"/>
                <a:cs typeface="Nikosh" panose="02000000000000000000" pitchFamily="2" charset="0"/>
              </a:rPr>
              <a:t>।</a:t>
            </a:r>
          </a:p>
          <a:p>
            <a:pPr algn="just"/>
            <a:r>
              <a:rPr lang="en-US" sz="2400" dirty="0" smtClean="0">
                <a:solidFill>
                  <a:schemeClr val="tx1"/>
                </a:solidFill>
                <a:latin typeface="Nikosh" panose="02000000000000000000" pitchFamily="2" charset="0"/>
                <a:cs typeface="Nikosh" panose="02000000000000000000" pitchFamily="2" charset="0"/>
              </a:rPr>
              <a:t>৩। </a:t>
            </a:r>
            <a:r>
              <a:rPr lang="en-US" sz="2400" dirty="0" err="1" smtClean="0">
                <a:solidFill>
                  <a:schemeClr val="tx1"/>
                </a:solidFill>
                <a:latin typeface="Nikosh" panose="02000000000000000000" pitchFamily="2" charset="0"/>
                <a:cs typeface="Nikosh" panose="02000000000000000000" pitchFamily="2" charset="0"/>
              </a:rPr>
              <a:t>জান্নাত</a:t>
            </a:r>
            <a:r>
              <a:rPr lang="en-US" sz="2400" dirty="0" smtClean="0">
                <a:solidFill>
                  <a:schemeClr val="tx1"/>
                </a:solidFill>
                <a:latin typeface="Nikosh" panose="02000000000000000000" pitchFamily="2" charset="0"/>
                <a:cs typeface="Nikosh" panose="02000000000000000000" pitchFamily="2" charset="0"/>
              </a:rPr>
              <a:t> ও </a:t>
            </a:r>
            <a:r>
              <a:rPr lang="en-US" sz="2400" dirty="0" err="1" smtClean="0">
                <a:solidFill>
                  <a:schemeClr val="tx1"/>
                </a:solidFill>
                <a:latin typeface="Nikosh" panose="02000000000000000000" pitchFamily="2" charset="0"/>
                <a:cs typeface="Nikosh" panose="02000000000000000000" pitchFamily="2" charset="0"/>
              </a:rPr>
              <a:t>জাহান্নামীদের</a:t>
            </a:r>
            <a:r>
              <a:rPr lang="en-US" sz="2400" dirty="0" smtClean="0">
                <a:solidFill>
                  <a:schemeClr val="tx1"/>
                </a:solidFill>
                <a:latin typeface="Nikosh" panose="02000000000000000000" pitchFamily="2" charset="0"/>
                <a:cs typeface="Nikosh" panose="02000000000000000000" pitchFamily="2" charset="0"/>
              </a:rPr>
              <a:t> </a:t>
            </a:r>
            <a:r>
              <a:rPr lang="en-US" sz="2400" dirty="0" err="1" smtClean="0">
                <a:solidFill>
                  <a:schemeClr val="tx1"/>
                </a:solidFill>
                <a:latin typeface="Nikosh" panose="02000000000000000000" pitchFamily="2" charset="0"/>
                <a:cs typeface="Nikosh" panose="02000000000000000000" pitchFamily="2" charset="0"/>
              </a:rPr>
              <a:t>অবস্থা</a:t>
            </a:r>
            <a:r>
              <a:rPr lang="en-US" sz="2400" dirty="0" smtClean="0">
                <a:solidFill>
                  <a:schemeClr val="tx1"/>
                </a:solidFill>
                <a:latin typeface="Nikosh" panose="02000000000000000000" pitchFamily="2" charset="0"/>
                <a:cs typeface="Nikosh" panose="02000000000000000000" pitchFamily="2" charset="0"/>
              </a:rPr>
              <a:t> </a:t>
            </a:r>
            <a:r>
              <a:rPr lang="en-US" sz="2400" dirty="0" err="1" smtClean="0">
                <a:solidFill>
                  <a:schemeClr val="tx1"/>
                </a:solidFill>
                <a:latin typeface="Nikosh" panose="02000000000000000000" pitchFamily="2" charset="0"/>
                <a:cs typeface="Nikosh" panose="02000000000000000000" pitchFamily="2" charset="0"/>
              </a:rPr>
              <a:t>সম্পর্কে</a:t>
            </a:r>
            <a:r>
              <a:rPr lang="en-US" sz="2400" dirty="0" smtClean="0">
                <a:solidFill>
                  <a:schemeClr val="tx1"/>
                </a:solidFill>
                <a:latin typeface="Nikosh" panose="02000000000000000000" pitchFamily="2" charset="0"/>
                <a:cs typeface="Nikosh" panose="02000000000000000000" pitchFamily="2" charset="0"/>
              </a:rPr>
              <a:t> </a:t>
            </a:r>
            <a:r>
              <a:rPr lang="en-US" sz="2400" dirty="0" err="1" smtClean="0">
                <a:solidFill>
                  <a:schemeClr val="tx1"/>
                </a:solidFill>
                <a:latin typeface="Nikosh" panose="02000000000000000000" pitchFamily="2" charset="0"/>
                <a:cs typeface="Nikosh" panose="02000000000000000000" pitchFamily="2" charset="0"/>
              </a:rPr>
              <a:t>জানতে</a:t>
            </a:r>
            <a:r>
              <a:rPr lang="en-US" sz="2400" dirty="0" smtClean="0">
                <a:solidFill>
                  <a:schemeClr val="tx1"/>
                </a:solidFill>
                <a:latin typeface="Nikosh" panose="02000000000000000000" pitchFamily="2" charset="0"/>
                <a:cs typeface="Nikosh" panose="02000000000000000000" pitchFamily="2" charset="0"/>
              </a:rPr>
              <a:t> </a:t>
            </a:r>
            <a:r>
              <a:rPr lang="en-US" sz="2400" dirty="0" err="1" smtClean="0">
                <a:solidFill>
                  <a:schemeClr val="tx1"/>
                </a:solidFill>
                <a:latin typeface="Nikosh" panose="02000000000000000000" pitchFamily="2" charset="0"/>
                <a:cs typeface="Nikosh" panose="02000000000000000000" pitchFamily="2" charset="0"/>
              </a:rPr>
              <a:t>পারবে</a:t>
            </a:r>
            <a:r>
              <a:rPr lang="en-US" sz="2400" dirty="0" smtClean="0">
                <a:solidFill>
                  <a:schemeClr val="tx1"/>
                </a:solidFill>
                <a:latin typeface="Nikosh" panose="02000000000000000000" pitchFamily="2" charset="0"/>
                <a:cs typeface="Nikosh" panose="02000000000000000000" pitchFamily="2" charset="0"/>
              </a:rPr>
              <a:t>। </a:t>
            </a:r>
            <a:endParaRPr lang="en-US" sz="2400" dirty="0">
              <a:solidFill>
                <a:schemeClr val="tx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170394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vhi.jpg"/>
          <p:cNvPicPr>
            <a:picLocks noChangeAspect="1"/>
          </p:cNvPicPr>
          <p:nvPr/>
        </p:nvPicPr>
        <p:blipFill>
          <a:blip r:embed="rId2"/>
          <a:stretch>
            <a:fillRect/>
          </a:stretch>
        </p:blipFill>
        <p:spPr>
          <a:xfrm>
            <a:off x="7187762" y="4133193"/>
            <a:ext cx="2752725" cy="2133600"/>
          </a:xfrm>
          <a:prstGeom prst="rect">
            <a:avLst/>
          </a:prstGeom>
        </p:spPr>
      </p:pic>
      <p:pic>
        <p:nvPicPr>
          <p:cNvPr id="3" name="Picture 2" descr="bj.jpg"/>
          <p:cNvPicPr>
            <a:picLocks noChangeAspect="1"/>
          </p:cNvPicPr>
          <p:nvPr/>
        </p:nvPicPr>
        <p:blipFill>
          <a:blip r:embed="rId3"/>
          <a:stretch>
            <a:fillRect/>
          </a:stretch>
        </p:blipFill>
        <p:spPr>
          <a:xfrm>
            <a:off x="7187762" y="1552903"/>
            <a:ext cx="2752725" cy="2115207"/>
          </a:xfrm>
          <a:prstGeom prst="rect">
            <a:avLst/>
          </a:prstGeom>
        </p:spPr>
      </p:pic>
      <p:pic>
        <p:nvPicPr>
          <p:cNvPr id="4" name="Picture 3" descr="index  m.jpg"/>
          <p:cNvPicPr>
            <a:picLocks noChangeAspect="1"/>
          </p:cNvPicPr>
          <p:nvPr/>
        </p:nvPicPr>
        <p:blipFill>
          <a:blip r:embed="rId4"/>
          <a:stretch>
            <a:fillRect/>
          </a:stretch>
        </p:blipFill>
        <p:spPr>
          <a:xfrm>
            <a:off x="865790" y="4046483"/>
            <a:ext cx="2667000" cy="2133600"/>
          </a:xfrm>
          <a:prstGeom prst="rect">
            <a:avLst/>
          </a:prstGeom>
        </p:spPr>
      </p:pic>
      <p:pic>
        <p:nvPicPr>
          <p:cNvPr id="5" name="Picture 4" descr="jnlkj.jpg"/>
          <p:cNvPicPr>
            <a:picLocks noChangeAspect="1"/>
          </p:cNvPicPr>
          <p:nvPr/>
        </p:nvPicPr>
        <p:blipFill>
          <a:blip r:embed="rId5"/>
          <a:stretch>
            <a:fillRect/>
          </a:stretch>
        </p:blipFill>
        <p:spPr>
          <a:xfrm>
            <a:off x="3890141" y="4133193"/>
            <a:ext cx="3047999" cy="2133600"/>
          </a:xfrm>
          <a:prstGeom prst="rect">
            <a:avLst/>
          </a:prstGeom>
        </p:spPr>
      </p:pic>
      <p:pic>
        <p:nvPicPr>
          <p:cNvPr id="6" name="Picture 5" descr="hhgk.jpg"/>
          <p:cNvPicPr>
            <a:picLocks noChangeAspect="1"/>
          </p:cNvPicPr>
          <p:nvPr/>
        </p:nvPicPr>
        <p:blipFill>
          <a:blip r:embed="rId6"/>
          <a:stretch>
            <a:fillRect/>
          </a:stretch>
        </p:blipFill>
        <p:spPr>
          <a:xfrm>
            <a:off x="4139104" y="1552903"/>
            <a:ext cx="2734057" cy="1981201"/>
          </a:xfrm>
          <a:prstGeom prst="rect">
            <a:avLst/>
          </a:prstGeom>
        </p:spPr>
      </p:pic>
      <p:pic>
        <p:nvPicPr>
          <p:cNvPr id="7" name="Picture 6" descr="ifyuuiy.jpg"/>
          <p:cNvPicPr>
            <a:picLocks noChangeAspect="1"/>
          </p:cNvPicPr>
          <p:nvPr/>
        </p:nvPicPr>
        <p:blipFill>
          <a:blip r:embed="rId7"/>
          <a:stretch>
            <a:fillRect/>
          </a:stretch>
        </p:blipFill>
        <p:spPr>
          <a:xfrm>
            <a:off x="865790" y="1552903"/>
            <a:ext cx="2800350" cy="1981200"/>
          </a:xfrm>
          <a:prstGeom prst="rect">
            <a:avLst/>
          </a:prstGeom>
        </p:spPr>
      </p:pic>
      <p:sp>
        <p:nvSpPr>
          <p:cNvPr id="8" name="TextBox 7"/>
          <p:cNvSpPr txBox="1"/>
          <p:nvPr/>
        </p:nvSpPr>
        <p:spPr>
          <a:xfrm>
            <a:off x="1016876" y="748135"/>
            <a:ext cx="6408682" cy="523220"/>
          </a:xfrm>
          <a:prstGeom prst="rect">
            <a:avLst/>
          </a:prstGeom>
          <a:noFill/>
        </p:spPr>
        <p:txBody>
          <a:bodyPr wrap="square" rtlCol="0">
            <a:spAutoFit/>
          </a:bodyPr>
          <a:lstStyle/>
          <a:p>
            <a:r>
              <a:rPr lang="en-US" sz="2800" dirty="0" err="1" smtClean="0">
                <a:latin typeface="Nikosh" panose="02000000000000000000" pitchFamily="2" charset="0"/>
                <a:cs typeface="Nikosh" panose="02000000000000000000" pitchFamily="2" charset="0"/>
              </a:rPr>
              <a:t>নিচের</a:t>
            </a:r>
            <a:r>
              <a:rPr lang="en-US" sz="2800" dirty="0" smtClean="0">
                <a:latin typeface="Nikosh" panose="02000000000000000000" pitchFamily="2" charset="0"/>
                <a:cs typeface="Nikosh" panose="02000000000000000000" pitchFamily="2" charset="0"/>
              </a:rPr>
              <a:t> </a:t>
            </a:r>
            <a:r>
              <a:rPr lang="en-US" sz="2800" dirty="0" err="1" smtClean="0">
                <a:latin typeface="Nikosh" panose="02000000000000000000" pitchFamily="2" charset="0"/>
                <a:cs typeface="Nikosh" panose="02000000000000000000" pitchFamily="2" charset="0"/>
              </a:rPr>
              <a:t>ছবিগুলো</a:t>
            </a:r>
            <a:r>
              <a:rPr lang="en-US" sz="2800" dirty="0" smtClean="0">
                <a:latin typeface="Nikosh" panose="02000000000000000000" pitchFamily="2" charset="0"/>
                <a:cs typeface="Nikosh" panose="02000000000000000000" pitchFamily="2" charset="0"/>
              </a:rPr>
              <a:t> </a:t>
            </a:r>
            <a:r>
              <a:rPr lang="en-US" sz="2800" dirty="0" err="1" smtClean="0">
                <a:latin typeface="Nikosh" panose="02000000000000000000" pitchFamily="2" charset="0"/>
                <a:cs typeface="Nikosh" panose="02000000000000000000" pitchFamily="2" charset="0"/>
              </a:rPr>
              <a:t>দেখে</a:t>
            </a:r>
            <a:r>
              <a:rPr lang="en-US" sz="2800" dirty="0" smtClean="0">
                <a:latin typeface="Nikosh" panose="02000000000000000000" pitchFamily="2" charset="0"/>
                <a:cs typeface="Nikosh" panose="02000000000000000000" pitchFamily="2" charset="0"/>
              </a:rPr>
              <a:t> </a:t>
            </a:r>
            <a:r>
              <a:rPr lang="en-US" sz="2800" dirty="0" err="1" smtClean="0">
                <a:latin typeface="Nikosh" panose="02000000000000000000" pitchFamily="2" charset="0"/>
                <a:cs typeface="Nikosh" panose="02000000000000000000" pitchFamily="2" charset="0"/>
              </a:rPr>
              <a:t>বলত</a:t>
            </a:r>
            <a:r>
              <a:rPr lang="en-US" sz="2800" dirty="0" smtClean="0">
                <a:latin typeface="Nikosh" panose="02000000000000000000" pitchFamily="2" charset="0"/>
                <a:cs typeface="Nikosh" panose="02000000000000000000" pitchFamily="2" charset="0"/>
              </a:rPr>
              <a:t> </a:t>
            </a:r>
            <a:r>
              <a:rPr lang="en-US" sz="2800" dirty="0" err="1" smtClean="0">
                <a:latin typeface="Nikosh" panose="02000000000000000000" pitchFamily="2" charset="0"/>
                <a:cs typeface="Nikosh" panose="02000000000000000000" pitchFamily="2" charset="0"/>
              </a:rPr>
              <a:t>এগুলো</a:t>
            </a:r>
            <a:r>
              <a:rPr lang="en-US" sz="2800" dirty="0">
                <a:latin typeface="Nikosh" panose="02000000000000000000" pitchFamily="2" charset="0"/>
                <a:cs typeface="Nikosh" panose="02000000000000000000" pitchFamily="2" charset="0"/>
              </a:rPr>
              <a:t> </a:t>
            </a:r>
            <a:r>
              <a:rPr lang="en-US" sz="2800" dirty="0" err="1" smtClean="0">
                <a:latin typeface="Nikosh" panose="02000000000000000000" pitchFamily="2" charset="0"/>
                <a:cs typeface="Nikosh" panose="02000000000000000000" pitchFamily="2" charset="0"/>
              </a:rPr>
              <a:t>কিসের</a:t>
            </a:r>
            <a:r>
              <a:rPr lang="en-US" sz="2800" dirty="0" smtClean="0">
                <a:latin typeface="Nikosh" panose="02000000000000000000" pitchFamily="2" charset="0"/>
                <a:cs typeface="Nikosh" panose="02000000000000000000" pitchFamily="2" charset="0"/>
              </a:rPr>
              <a:t> </a:t>
            </a:r>
            <a:r>
              <a:rPr lang="en-US" sz="2800" dirty="0" err="1" smtClean="0">
                <a:latin typeface="Nikosh" panose="02000000000000000000" pitchFamily="2" charset="0"/>
                <a:cs typeface="Nikosh" panose="02000000000000000000" pitchFamily="2" charset="0"/>
              </a:rPr>
              <a:t>নিয়ামত</a:t>
            </a:r>
            <a:r>
              <a:rPr lang="en-US" sz="2800" dirty="0">
                <a:latin typeface="Nikosh" panose="02000000000000000000" pitchFamily="2" charset="0"/>
                <a:cs typeface="Nikosh" panose="02000000000000000000" pitchFamily="2" charset="0"/>
              </a:rPr>
              <a:t>-</a:t>
            </a:r>
          </a:p>
        </p:txBody>
      </p:sp>
    </p:spTree>
    <p:extLst>
      <p:ext uri="{BB962C8B-B14F-4D97-AF65-F5344CB8AC3E}">
        <p14:creationId xmlns:p14="http://schemas.microsoft.com/office/powerpoint/2010/main" val="428204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par>
                                <p:cTn id="8" presetID="21" presetClass="entr" presetSubtype="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1)">
                                      <p:cBhvr>
                                        <p:cTn id="10" dur="2000"/>
                                        <p:tgtEl>
                                          <p:spTgt spid="6"/>
                                        </p:tgtEl>
                                      </p:cBhvr>
                                    </p:animEffect>
                                  </p:childTnLst>
                                </p:cTn>
                              </p:par>
                              <p:par>
                                <p:cTn id="11" presetID="21" presetClass="entr" presetSubtype="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1)">
                                      <p:cBhvr>
                                        <p:cTn id="13" dur="2000"/>
                                        <p:tgtEl>
                                          <p:spTgt spid="3"/>
                                        </p:tgtEl>
                                      </p:cBhvr>
                                    </p:animEffect>
                                  </p:childTnLst>
                                </p:cTn>
                              </p:par>
                              <p:par>
                                <p:cTn id="14" presetID="21" presetClass="entr" presetSubtype="1"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2000"/>
                                        <p:tgtEl>
                                          <p:spTgt spid="4"/>
                                        </p:tgtEl>
                                      </p:cBhvr>
                                    </p:animEffect>
                                  </p:childTnLst>
                                </p:cTn>
                              </p:par>
                              <p:par>
                                <p:cTn id="17" presetID="21" presetClass="entr" presetSubtype="1"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1)">
                                      <p:cBhvr>
                                        <p:cTn id="19" dur="2000"/>
                                        <p:tgtEl>
                                          <p:spTgt spid="5"/>
                                        </p:tgtEl>
                                      </p:cBhvr>
                                    </p:animEffect>
                                  </p:childTnLst>
                                </p:cTn>
                              </p:par>
                              <p:par>
                                <p:cTn id="20" presetID="21" presetClass="entr" presetSubtype="1"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3294993" y="1143000"/>
            <a:ext cx="2262352" cy="12848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smtClean="0">
                <a:solidFill>
                  <a:schemeClr val="tx1"/>
                </a:solidFill>
                <a:latin typeface="Nikosh" panose="02000000000000000000" pitchFamily="2" charset="0"/>
                <a:cs typeface="Nikosh" panose="02000000000000000000" pitchFamily="2" charset="0"/>
              </a:rPr>
              <a:t>জান্নাতের</a:t>
            </a:r>
            <a:r>
              <a:rPr lang="en-US" sz="4000" dirty="0" smtClean="0">
                <a:solidFill>
                  <a:schemeClr val="tx1"/>
                </a:solidFill>
                <a:latin typeface="Nikosh" panose="02000000000000000000" pitchFamily="2" charset="0"/>
                <a:cs typeface="Nikosh" panose="02000000000000000000" pitchFamily="2" charset="0"/>
              </a:rPr>
              <a:t> </a:t>
            </a:r>
            <a:r>
              <a:rPr lang="en-US" sz="4000" dirty="0" err="1" smtClean="0">
                <a:solidFill>
                  <a:schemeClr val="tx1"/>
                </a:solidFill>
                <a:latin typeface="Nikosh" panose="02000000000000000000" pitchFamily="2" charset="0"/>
                <a:cs typeface="Nikosh" panose="02000000000000000000" pitchFamily="2" charset="0"/>
              </a:rPr>
              <a:t>পরিচয়</a:t>
            </a:r>
            <a:r>
              <a:rPr lang="en-US" sz="4000" dirty="0" smtClean="0">
                <a:solidFill>
                  <a:schemeClr val="tx1"/>
                </a:solidFill>
                <a:latin typeface="Nikosh" panose="02000000000000000000" pitchFamily="2" charset="0"/>
                <a:cs typeface="Nikosh" panose="02000000000000000000" pitchFamily="2" charset="0"/>
              </a:rPr>
              <a:t> </a:t>
            </a:r>
            <a:endParaRPr lang="en-US" sz="4000" dirty="0">
              <a:solidFill>
                <a:schemeClr val="tx1"/>
              </a:solidFill>
              <a:latin typeface="Nikosh" panose="02000000000000000000" pitchFamily="2" charset="0"/>
              <a:cs typeface="Nikosh" panose="02000000000000000000" pitchFamily="2" charset="0"/>
            </a:endParaRPr>
          </a:p>
        </p:txBody>
      </p:sp>
      <p:sp>
        <p:nvSpPr>
          <p:cNvPr id="3" name="Rectangle 2"/>
          <p:cNvSpPr/>
          <p:nvPr/>
        </p:nvSpPr>
        <p:spPr>
          <a:xfrm>
            <a:off x="677919" y="2554013"/>
            <a:ext cx="8860220" cy="3050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Nikosh" panose="02000000000000000000" pitchFamily="2" charset="0"/>
                <a:ea typeface="Calibri" panose="020F0502020204030204" pitchFamily="34" charset="0"/>
                <a:cs typeface="Nikosh" panose="02000000000000000000" pitchFamily="2" charset="0"/>
              </a:rPr>
              <a:t> </a:t>
            </a:r>
            <a:r>
              <a:rPr lang="en-US" sz="2400" b="1" dirty="0" err="1" smtClean="0">
                <a:solidFill>
                  <a:srgbClr val="FF0000"/>
                </a:solidFill>
                <a:latin typeface="Nikosh" panose="02000000000000000000" pitchFamily="2" charset="0"/>
                <a:ea typeface="Calibri" panose="020F0502020204030204" pitchFamily="34" charset="0"/>
                <a:cs typeface="Nikosh" panose="02000000000000000000" pitchFamily="2" charset="0"/>
              </a:rPr>
              <a:t>শাব্দিক</a:t>
            </a:r>
            <a:r>
              <a:rPr lang="en-US" sz="2400" b="1" dirty="0" smtClean="0">
                <a:solidFill>
                  <a:srgbClr val="FF0000"/>
                </a:solidFill>
                <a:latin typeface="Nikosh" panose="02000000000000000000" pitchFamily="2" charset="0"/>
                <a:ea typeface="Calibri" panose="020F0502020204030204" pitchFamily="34" charset="0"/>
                <a:cs typeface="Nikosh" panose="02000000000000000000" pitchFamily="2" charset="0"/>
              </a:rPr>
              <a:t> </a:t>
            </a:r>
            <a:r>
              <a:rPr lang="en-US" sz="2400" b="1" dirty="0" err="1" smtClean="0">
                <a:solidFill>
                  <a:srgbClr val="FF0000"/>
                </a:solidFill>
                <a:latin typeface="Nikosh" panose="02000000000000000000" pitchFamily="2" charset="0"/>
                <a:ea typeface="Calibri" panose="020F0502020204030204" pitchFamily="34" charset="0"/>
                <a:cs typeface="Nikosh" panose="02000000000000000000" pitchFamily="2" charset="0"/>
              </a:rPr>
              <a:t>অর্থঃ</a:t>
            </a:r>
            <a:r>
              <a:rPr lang="en-US" sz="2400" b="1" dirty="0" smtClean="0">
                <a:solidFill>
                  <a:srgbClr val="FF0000"/>
                </a:solidFill>
                <a:latin typeface="Nikosh" panose="02000000000000000000" pitchFamily="2" charset="0"/>
                <a:ea typeface="Calibri" panose="020F0502020204030204" pitchFamily="34" charset="0"/>
                <a:cs typeface="Nikosh" panose="02000000000000000000" pitchFamily="2" charset="0"/>
              </a:rPr>
              <a:t> </a:t>
            </a:r>
            <a:r>
              <a:rPr lang="ar-EG" sz="2000" dirty="0" smtClean="0">
                <a:solidFill>
                  <a:schemeClr val="tx1"/>
                </a:solidFill>
                <a:latin typeface="Nikosh" panose="02000000000000000000" pitchFamily="2" charset="0"/>
                <a:ea typeface="Calibri" panose="020F0502020204030204" pitchFamily="34" charset="0"/>
                <a:cs typeface="Times New Roman" panose="02020603050405020304" pitchFamily="18" charset="0"/>
              </a:rPr>
              <a:t>الجنة</a:t>
            </a:r>
            <a:r>
              <a:rPr lang="bn-BD" sz="2000" dirty="0">
                <a:solidFill>
                  <a:schemeClr val="tx1"/>
                </a:solidFill>
                <a:latin typeface="Nikosh" panose="02000000000000000000" pitchFamily="2" charset="0"/>
                <a:ea typeface="Calibri" panose="020F0502020204030204" pitchFamily="34" charset="0"/>
                <a:cs typeface="Nikosh" panose="02000000000000000000" pitchFamily="2" charset="0"/>
              </a:rPr>
              <a:t>আরবি শব্দ। একবচন</a:t>
            </a:r>
            <a:r>
              <a:rPr lang="en-US" sz="2000" dirty="0">
                <a:solidFill>
                  <a:schemeClr val="tx1"/>
                </a:solidFill>
                <a:latin typeface="Nikosh" panose="02000000000000000000" pitchFamily="2" charset="0"/>
                <a:ea typeface="Calibri" panose="020F0502020204030204" pitchFamily="34" charset="0"/>
                <a:cs typeface="Nikosh" panose="02000000000000000000" pitchFamily="2" charset="0"/>
              </a:rPr>
              <a:t>, </a:t>
            </a:r>
            <a:r>
              <a:rPr lang="bn-BD" sz="2000" dirty="0">
                <a:solidFill>
                  <a:schemeClr val="tx1"/>
                </a:solidFill>
                <a:latin typeface="Nikosh" panose="02000000000000000000" pitchFamily="2" charset="0"/>
                <a:ea typeface="Calibri" panose="020F0502020204030204" pitchFamily="34" charset="0"/>
                <a:cs typeface="Nikosh" panose="02000000000000000000" pitchFamily="2" charset="0"/>
              </a:rPr>
              <a:t>বহুবচনে</a:t>
            </a:r>
            <a:r>
              <a:rPr lang="ar-EG" sz="2000" dirty="0">
                <a:solidFill>
                  <a:schemeClr val="tx1"/>
                </a:solidFill>
                <a:latin typeface="Nikosh" panose="02000000000000000000" pitchFamily="2" charset="0"/>
                <a:ea typeface="Calibri" panose="020F0502020204030204" pitchFamily="34" charset="0"/>
                <a:cs typeface="Times New Roman" panose="02020603050405020304" pitchFamily="18" charset="0"/>
              </a:rPr>
              <a:t> جنات </a:t>
            </a:r>
            <a:r>
              <a:rPr lang="bn-BD" sz="2000" dirty="0" smtClean="0">
                <a:solidFill>
                  <a:schemeClr val="tx1"/>
                </a:solidFill>
                <a:latin typeface="Nikosh" panose="02000000000000000000" pitchFamily="2" charset="0"/>
                <a:ea typeface="Calibri" panose="020F0502020204030204" pitchFamily="34" charset="0"/>
                <a:cs typeface="Nikosh" panose="02000000000000000000" pitchFamily="2" charset="0"/>
              </a:rPr>
              <a:t>অর্থঃ</a:t>
            </a:r>
            <a:r>
              <a:rPr lang="en-US" sz="2000" dirty="0" smtClean="0">
                <a:solidFill>
                  <a:schemeClr val="tx1"/>
                </a:solidFill>
                <a:latin typeface="Nikosh" panose="02000000000000000000" pitchFamily="2" charset="0"/>
                <a:ea typeface="Calibri" panose="020F0502020204030204" pitchFamily="34" charset="0"/>
                <a:cs typeface="Nikosh" panose="02000000000000000000" pitchFamily="2" charset="0"/>
              </a:rPr>
              <a:t> </a:t>
            </a:r>
            <a:r>
              <a:rPr lang="en-US" sz="2000" dirty="0" err="1" smtClean="0">
                <a:solidFill>
                  <a:schemeClr val="tx1"/>
                </a:solidFill>
                <a:latin typeface="Nikosh" panose="02000000000000000000" pitchFamily="2" charset="0"/>
                <a:ea typeface="Calibri" panose="020F0502020204030204" pitchFamily="34" charset="0"/>
                <a:cs typeface="Nikosh" panose="02000000000000000000" pitchFamily="2" charset="0"/>
              </a:rPr>
              <a:t>উদ্যান</a:t>
            </a:r>
            <a:r>
              <a:rPr lang="en-US" sz="2000" dirty="0" smtClean="0">
                <a:solidFill>
                  <a:schemeClr val="tx1"/>
                </a:solidFill>
                <a:latin typeface="Nikosh" panose="02000000000000000000" pitchFamily="2" charset="0"/>
                <a:ea typeface="Calibri" panose="020F0502020204030204" pitchFamily="34" charset="0"/>
                <a:cs typeface="Nikosh" panose="02000000000000000000" pitchFamily="2" charset="0"/>
              </a:rPr>
              <a:t>,</a:t>
            </a:r>
            <a:r>
              <a:rPr lang="bn-BD" sz="2000" dirty="0" smtClean="0">
                <a:solidFill>
                  <a:schemeClr val="tx1"/>
                </a:solidFill>
                <a:latin typeface="Nikosh" panose="02000000000000000000" pitchFamily="2" charset="0"/>
                <a:ea typeface="Calibri" panose="020F0502020204030204" pitchFamily="34" charset="0"/>
                <a:cs typeface="Nikosh" panose="02000000000000000000" pitchFamily="2" charset="0"/>
              </a:rPr>
              <a:t> </a:t>
            </a:r>
            <a:r>
              <a:rPr lang="bn-BD" sz="2000" dirty="0">
                <a:solidFill>
                  <a:schemeClr val="tx1"/>
                </a:solidFill>
                <a:latin typeface="Nikosh" panose="02000000000000000000" pitchFamily="2" charset="0"/>
                <a:ea typeface="Calibri" panose="020F0502020204030204" pitchFamily="34" charset="0"/>
                <a:cs typeface="Nikosh" panose="02000000000000000000" pitchFamily="2" charset="0"/>
              </a:rPr>
              <a:t>বাগান</a:t>
            </a:r>
            <a:r>
              <a:rPr lang="en-US" sz="2000" dirty="0">
                <a:solidFill>
                  <a:schemeClr val="tx1"/>
                </a:solidFill>
                <a:latin typeface="Nikosh" panose="02000000000000000000" pitchFamily="2" charset="0"/>
                <a:ea typeface="Calibri" panose="020F0502020204030204" pitchFamily="34" charset="0"/>
                <a:cs typeface="Nikosh" panose="02000000000000000000" pitchFamily="2" charset="0"/>
              </a:rPr>
              <a:t>,</a:t>
            </a:r>
            <a:r>
              <a:rPr lang="bn-BD" sz="2000" dirty="0">
                <a:solidFill>
                  <a:schemeClr val="tx1"/>
                </a:solidFill>
                <a:latin typeface="Nikosh" panose="02000000000000000000" pitchFamily="2" charset="0"/>
                <a:ea typeface="Calibri" panose="020F0502020204030204" pitchFamily="34" charset="0"/>
                <a:cs typeface="Nikosh" panose="02000000000000000000" pitchFamily="2" charset="0"/>
              </a:rPr>
              <a:t>আবৃত করা</a:t>
            </a:r>
            <a:r>
              <a:rPr lang="en-US" sz="2000" dirty="0">
                <a:solidFill>
                  <a:schemeClr val="tx1"/>
                </a:solidFill>
                <a:latin typeface="Nikosh" panose="02000000000000000000" pitchFamily="2" charset="0"/>
                <a:ea typeface="Calibri" panose="020F0502020204030204" pitchFamily="34" charset="0"/>
                <a:cs typeface="Nikosh" panose="02000000000000000000" pitchFamily="2" charset="0"/>
              </a:rPr>
              <a:t>, </a:t>
            </a:r>
            <a:r>
              <a:rPr lang="bn-BD" sz="2000" dirty="0">
                <a:solidFill>
                  <a:schemeClr val="tx1"/>
                </a:solidFill>
                <a:latin typeface="Nikosh" panose="02000000000000000000" pitchFamily="2" charset="0"/>
                <a:ea typeface="Calibri" panose="020F0502020204030204" pitchFamily="34" charset="0"/>
                <a:cs typeface="Nikosh" panose="02000000000000000000" pitchFamily="2" charset="0"/>
              </a:rPr>
              <a:t>ঢেকে রাখা ইত্যাদি</a:t>
            </a:r>
            <a:r>
              <a:rPr lang="bn-BD" sz="2000" dirty="0" smtClean="0">
                <a:solidFill>
                  <a:schemeClr val="tx1"/>
                </a:solidFill>
                <a:latin typeface="Nikosh" panose="02000000000000000000" pitchFamily="2" charset="0"/>
                <a:ea typeface="Calibri" panose="020F0502020204030204" pitchFamily="34" charset="0"/>
                <a:cs typeface="Nikosh" panose="02000000000000000000" pitchFamily="2" charset="0"/>
              </a:rPr>
              <a:t>।</a:t>
            </a:r>
            <a:endParaRPr lang="en-US" sz="2000" dirty="0" smtClean="0">
              <a:solidFill>
                <a:schemeClr val="tx1"/>
              </a:solidFill>
              <a:latin typeface="Nikosh" panose="02000000000000000000" pitchFamily="2" charset="0"/>
              <a:ea typeface="Calibri" panose="020F0502020204030204" pitchFamily="34" charset="0"/>
              <a:cs typeface="Nikosh" panose="02000000000000000000" pitchFamily="2" charset="0"/>
            </a:endParaRPr>
          </a:p>
          <a:p>
            <a:r>
              <a:rPr lang="ar-EG" sz="2000" dirty="0">
                <a:latin typeface="Nikosh" panose="02000000000000000000" pitchFamily="2" charset="0"/>
                <a:ea typeface="Calibri" panose="020F0502020204030204" pitchFamily="34" charset="0"/>
                <a:cs typeface="Times New Roman" panose="02020603050405020304" pitchFamily="18" charset="0"/>
              </a:rPr>
              <a:t/>
            </a:r>
            <a:br>
              <a:rPr lang="ar-EG" sz="2000" dirty="0">
                <a:latin typeface="Nikosh" panose="02000000000000000000" pitchFamily="2" charset="0"/>
                <a:ea typeface="Calibri" panose="020F0502020204030204" pitchFamily="34" charset="0"/>
                <a:cs typeface="Times New Roman" panose="02020603050405020304" pitchFamily="18" charset="0"/>
              </a:rPr>
            </a:br>
            <a:r>
              <a:rPr lang="bn-BD" sz="2000" b="1" dirty="0">
                <a:solidFill>
                  <a:srgbClr val="FF0000"/>
                </a:solidFill>
                <a:latin typeface="Nikosh" panose="02000000000000000000" pitchFamily="2" charset="0"/>
                <a:ea typeface="Calibri" panose="020F0502020204030204" pitchFamily="34" charset="0"/>
                <a:cs typeface="Nikosh" panose="02000000000000000000" pitchFamily="2" charset="0"/>
              </a:rPr>
              <a:t>পারিভাষিক </a:t>
            </a:r>
            <a:r>
              <a:rPr lang="en-US" sz="2000" b="1" dirty="0" err="1" smtClean="0">
                <a:solidFill>
                  <a:srgbClr val="FF0000"/>
                </a:solidFill>
                <a:latin typeface="Nikosh" panose="02000000000000000000" pitchFamily="2" charset="0"/>
                <a:ea typeface="Calibri" panose="020F0502020204030204" pitchFamily="34" charset="0"/>
                <a:cs typeface="Nikosh" panose="02000000000000000000" pitchFamily="2" charset="0"/>
              </a:rPr>
              <a:t>অর্থঃ</a:t>
            </a:r>
            <a:r>
              <a:rPr lang="en-US" dirty="0" smtClean="0">
                <a:latin typeface="Nikosh" panose="02000000000000000000" pitchFamily="2" charset="0"/>
                <a:ea typeface="Calibri" panose="020F0502020204030204" pitchFamily="34" charset="0"/>
                <a:cs typeface="Nikosh" panose="02000000000000000000" pitchFamily="2" charset="0"/>
              </a:rPr>
              <a:t> </a:t>
            </a:r>
            <a:r>
              <a:rPr lang="bn-BD" sz="2000" dirty="0" smtClean="0">
                <a:solidFill>
                  <a:schemeClr val="tx1"/>
                </a:solidFill>
                <a:latin typeface="Nikosh" panose="02000000000000000000" pitchFamily="2" charset="0"/>
                <a:ea typeface="Calibri" panose="020F0502020204030204" pitchFamily="34" charset="0"/>
                <a:cs typeface="Nikosh" panose="02000000000000000000" pitchFamily="2" charset="0"/>
              </a:rPr>
              <a:t>পারিভাষিক </a:t>
            </a:r>
            <a:r>
              <a:rPr lang="bn-BD" sz="2000" dirty="0">
                <a:solidFill>
                  <a:schemeClr val="tx1"/>
                </a:solidFill>
                <a:latin typeface="Nikosh" panose="02000000000000000000" pitchFamily="2" charset="0"/>
                <a:ea typeface="Calibri" panose="020F0502020204030204" pitchFamily="34" charset="0"/>
                <a:cs typeface="Nikosh" panose="02000000000000000000" pitchFamily="2" charset="0"/>
              </a:rPr>
              <a:t>অর্থে হাসরের হিসাব শেষে মহান আল্লাহপাক তাঁর প্রিয় বান্দাদেরকে যে চির শান্তি ও সুখের নিবাস প্রদান করবেন তাকে জান্নাত বলে।</a:t>
            </a:r>
            <a:br>
              <a:rPr lang="bn-BD" sz="2000" dirty="0">
                <a:solidFill>
                  <a:schemeClr val="tx1"/>
                </a:solidFill>
                <a:latin typeface="Nikosh" panose="02000000000000000000" pitchFamily="2" charset="0"/>
                <a:ea typeface="Calibri" panose="020F0502020204030204" pitchFamily="34" charset="0"/>
                <a:cs typeface="Nikosh" panose="02000000000000000000" pitchFamily="2" charset="0"/>
              </a:rPr>
            </a:br>
            <a:r>
              <a:rPr lang="bn-BD" sz="2000" dirty="0">
                <a:solidFill>
                  <a:schemeClr val="tx1"/>
                </a:solidFill>
                <a:latin typeface="Nikosh" panose="02000000000000000000" pitchFamily="2" charset="0"/>
                <a:ea typeface="Calibri" panose="020F0502020204030204" pitchFamily="34" charset="0"/>
                <a:cs typeface="Nikosh" panose="02000000000000000000" pitchFamily="2" charset="0"/>
              </a:rPr>
              <a:t>	ড.ইউসুফ আল কারযাভী বলেন জান্নাত ঐ বাগান কে বলা হয়</a:t>
            </a:r>
            <a:r>
              <a:rPr lang="en-US" sz="2000" dirty="0">
                <a:solidFill>
                  <a:schemeClr val="tx1"/>
                </a:solidFill>
                <a:latin typeface="Nikosh" panose="02000000000000000000" pitchFamily="2" charset="0"/>
                <a:ea typeface="Calibri" panose="020F0502020204030204" pitchFamily="34" charset="0"/>
                <a:cs typeface="Nikosh" panose="02000000000000000000" pitchFamily="2" charset="0"/>
              </a:rPr>
              <a:t>, </a:t>
            </a:r>
            <a:r>
              <a:rPr lang="bn-BD" sz="2000" dirty="0">
                <a:solidFill>
                  <a:schemeClr val="tx1"/>
                </a:solidFill>
                <a:latin typeface="Nikosh" panose="02000000000000000000" pitchFamily="2" charset="0"/>
                <a:ea typeface="Calibri" panose="020F0502020204030204" pitchFamily="34" charset="0"/>
                <a:cs typeface="Nikosh" panose="02000000000000000000" pitchFamily="2" charset="0"/>
              </a:rPr>
              <a:t>যা পরকালে চিরস্থায়ী শান্তির ঘর</a:t>
            </a:r>
            <a:r>
              <a:rPr lang="en-US" sz="2000" dirty="0">
                <a:solidFill>
                  <a:schemeClr val="tx1"/>
                </a:solidFill>
                <a:latin typeface="Nikosh" panose="02000000000000000000" pitchFamily="2" charset="0"/>
                <a:ea typeface="Calibri" panose="020F0502020204030204" pitchFamily="34" charset="0"/>
                <a:cs typeface="Nikosh" panose="02000000000000000000" pitchFamily="2" charset="0"/>
              </a:rPr>
              <a:t>, </a:t>
            </a:r>
            <a:r>
              <a:rPr lang="bn-BD" sz="2000" dirty="0">
                <a:solidFill>
                  <a:schemeClr val="tx1"/>
                </a:solidFill>
                <a:latin typeface="Nikosh" panose="02000000000000000000" pitchFamily="2" charset="0"/>
                <a:ea typeface="Calibri" panose="020F0502020204030204" pitchFamily="34" charset="0"/>
                <a:cs typeface="Nikosh" panose="02000000000000000000" pitchFamily="2" charset="0"/>
              </a:rPr>
              <a:t>যেখানে আল্লাহ তাঁর অনুগত বান্দাদেরকে পুরস্কার স্বরুপ শান্তিভোগ করাবেন</a:t>
            </a:r>
            <a:r>
              <a:rPr lang="bn-BD" sz="2000" dirty="0" smtClean="0">
                <a:solidFill>
                  <a:schemeClr val="tx1"/>
                </a:solidFill>
                <a:latin typeface="Nikosh" panose="02000000000000000000" pitchFamily="2" charset="0"/>
                <a:ea typeface="Calibri" panose="020F0502020204030204" pitchFamily="34" charset="0"/>
                <a:cs typeface="Nikosh" panose="02000000000000000000" pitchFamily="2" charset="0"/>
              </a:rPr>
              <a:t>।</a:t>
            </a:r>
            <a:r>
              <a:rPr lang="en-US" sz="2000" dirty="0" smtClean="0">
                <a:solidFill>
                  <a:schemeClr val="tx1"/>
                </a:solidFill>
                <a:latin typeface="Nikosh" panose="02000000000000000000" pitchFamily="2" charset="0"/>
                <a:ea typeface="Calibri" panose="020F0502020204030204" pitchFamily="34" charset="0"/>
                <a:cs typeface="Nikosh" panose="02000000000000000000" pitchFamily="2" charset="0"/>
              </a:rPr>
              <a:t>  </a:t>
            </a:r>
            <a:endParaRPr lang="en-US" sz="2000" dirty="0">
              <a:solidFill>
                <a:schemeClr val="tx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2292846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3342290" y="972363"/>
            <a:ext cx="2577662" cy="15185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smtClean="0">
                <a:solidFill>
                  <a:schemeClr val="tx1"/>
                </a:solidFill>
                <a:latin typeface="Nikosh" panose="02000000000000000000" pitchFamily="2" charset="0"/>
                <a:cs typeface="Nikosh" panose="02000000000000000000" pitchFamily="2" charset="0"/>
              </a:rPr>
              <a:t>জাহান্নামের</a:t>
            </a:r>
            <a:r>
              <a:rPr lang="en-US" sz="3600" dirty="0" smtClean="0">
                <a:solidFill>
                  <a:schemeClr val="tx1"/>
                </a:solidFill>
                <a:latin typeface="Nikosh" panose="02000000000000000000" pitchFamily="2" charset="0"/>
                <a:cs typeface="Nikosh" panose="02000000000000000000" pitchFamily="2" charset="0"/>
              </a:rPr>
              <a:t> </a:t>
            </a:r>
            <a:r>
              <a:rPr lang="en-US" sz="3600" dirty="0" err="1" smtClean="0">
                <a:solidFill>
                  <a:schemeClr val="tx1"/>
                </a:solidFill>
                <a:latin typeface="Nikosh" panose="02000000000000000000" pitchFamily="2" charset="0"/>
                <a:cs typeface="Nikosh" panose="02000000000000000000" pitchFamily="2" charset="0"/>
              </a:rPr>
              <a:t>পরিচয়</a:t>
            </a:r>
            <a:endParaRPr lang="en-US" sz="3600" dirty="0">
              <a:solidFill>
                <a:schemeClr val="tx1"/>
              </a:solidFill>
              <a:latin typeface="Nikosh" panose="02000000000000000000" pitchFamily="2" charset="0"/>
              <a:cs typeface="Nikosh" panose="02000000000000000000" pitchFamily="2" charset="0"/>
            </a:endParaRPr>
          </a:p>
        </p:txBody>
      </p:sp>
      <p:sp>
        <p:nvSpPr>
          <p:cNvPr id="6" name="Rectangle 5"/>
          <p:cNvSpPr/>
          <p:nvPr/>
        </p:nvSpPr>
        <p:spPr>
          <a:xfrm>
            <a:off x="1174531" y="3058510"/>
            <a:ext cx="8205952" cy="26486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err="1" smtClean="0">
                <a:solidFill>
                  <a:srgbClr val="FF0000"/>
                </a:solidFill>
                <a:latin typeface="Nikosh" panose="02000000000000000000" pitchFamily="2" charset="0"/>
                <a:cs typeface="Nikosh" panose="02000000000000000000" pitchFamily="2" charset="0"/>
              </a:rPr>
              <a:t>শাব্দিক</a:t>
            </a:r>
            <a:r>
              <a:rPr lang="en-US" sz="2000" b="1" dirty="0" smtClean="0">
                <a:solidFill>
                  <a:srgbClr val="FF0000"/>
                </a:solidFill>
                <a:latin typeface="Nikosh" panose="02000000000000000000" pitchFamily="2" charset="0"/>
                <a:cs typeface="Nikosh" panose="02000000000000000000" pitchFamily="2" charset="0"/>
              </a:rPr>
              <a:t> </a:t>
            </a:r>
            <a:r>
              <a:rPr lang="en-US" sz="2000" b="1" dirty="0" err="1" smtClean="0">
                <a:solidFill>
                  <a:srgbClr val="FF0000"/>
                </a:solidFill>
                <a:latin typeface="Nikosh" panose="02000000000000000000" pitchFamily="2" charset="0"/>
                <a:cs typeface="Nikosh" panose="02000000000000000000" pitchFamily="2" charset="0"/>
              </a:rPr>
              <a:t>অর্থঃ</a:t>
            </a:r>
            <a:r>
              <a:rPr lang="en-US" sz="2000" b="1" dirty="0" smtClean="0">
                <a:solidFill>
                  <a:srgbClr val="FF0000"/>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জাহান্নাম</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শব্দটি</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আরবি</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এটি</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মূলত</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ফার্সি</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দোযখ</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শব্দ</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থেকে</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এসেছে</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এর</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শাব্দিক</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অর্থ</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হলো</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অতলস্পর্শী</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কুয়া</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গভীর</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গর্ত</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অথবা</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ভয়ংকর</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দর্শনা</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অন্য</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বর্ণনায়</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বিশাল</a:t>
            </a:r>
            <a:r>
              <a:rPr lang="en-US" dirty="0" smtClean="0">
                <a:solidFill>
                  <a:schemeClr val="tx1"/>
                </a:solidFill>
                <a:latin typeface="Nikosh" panose="02000000000000000000" pitchFamily="2" charset="0"/>
                <a:cs typeface="Nikosh" panose="02000000000000000000" pitchFamily="2" charset="0"/>
              </a:rPr>
              <a:t> ও </a:t>
            </a:r>
            <a:r>
              <a:rPr lang="en-US" dirty="0" err="1" smtClean="0">
                <a:solidFill>
                  <a:schemeClr val="tx1"/>
                </a:solidFill>
                <a:latin typeface="Nikosh" panose="02000000000000000000" pitchFamily="2" charset="0"/>
                <a:cs typeface="Nikosh" panose="02000000000000000000" pitchFamily="2" charset="0"/>
              </a:rPr>
              <a:t>গভীর</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অন্ধকার</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গর্তকেও</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জাহান্নাম</a:t>
            </a:r>
            <a:r>
              <a:rPr lang="en-US" dirty="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বলা</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হয়</a:t>
            </a:r>
            <a:r>
              <a:rPr lang="en-US" dirty="0" smtClean="0">
                <a:solidFill>
                  <a:schemeClr val="tx1"/>
                </a:solidFill>
                <a:latin typeface="Nikosh" panose="02000000000000000000" pitchFamily="2" charset="0"/>
                <a:cs typeface="Nikosh" panose="02000000000000000000" pitchFamily="2" charset="0"/>
              </a:rPr>
              <a:t>।</a:t>
            </a:r>
          </a:p>
          <a:p>
            <a:pPr algn="ctr"/>
            <a:r>
              <a:rPr lang="en-US" sz="2000" b="1" dirty="0" err="1" smtClean="0">
                <a:solidFill>
                  <a:srgbClr val="FF0000"/>
                </a:solidFill>
                <a:latin typeface="Nikosh" panose="02000000000000000000" pitchFamily="2" charset="0"/>
                <a:cs typeface="Nikosh" panose="02000000000000000000" pitchFamily="2" charset="0"/>
              </a:rPr>
              <a:t>পারিভাষিক</a:t>
            </a:r>
            <a:r>
              <a:rPr lang="en-US" sz="2000" b="1" dirty="0" smtClean="0">
                <a:solidFill>
                  <a:srgbClr val="FF0000"/>
                </a:solidFill>
                <a:latin typeface="Nikosh" panose="02000000000000000000" pitchFamily="2" charset="0"/>
                <a:cs typeface="Nikosh" panose="02000000000000000000" pitchFamily="2" charset="0"/>
              </a:rPr>
              <a:t> </a:t>
            </a:r>
            <a:r>
              <a:rPr lang="en-US" sz="2000" b="1" dirty="0" err="1" smtClean="0">
                <a:solidFill>
                  <a:schemeClr val="tx1"/>
                </a:solidFill>
                <a:latin typeface="Nikosh" panose="02000000000000000000" pitchFamily="2" charset="0"/>
                <a:cs typeface="Nikosh" panose="02000000000000000000" pitchFamily="2" charset="0"/>
              </a:rPr>
              <a:t>অর্থঃ</a:t>
            </a:r>
            <a:r>
              <a:rPr lang="en-US" sz="2000" b="1"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ইসলামি</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শরিয়তের</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পরিভাষায়</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কিয়ামতের</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দিন</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হিসাব-নিকাশ</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শেষে</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আল্লাহতায়ালার</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অবাধ্য</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অবিশ্বাসী</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এবং</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পাপী</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বান্দাদের</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চিরস্থায়ী</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শাস্তি</a:t>
            </a:r>
            <a:r>
              <a:rPr lang="en-US" dirty="0" smtClean="0">
                <a:solidFill>
                  <a:schemeClr val="tx1"/>
                </a:solidFill>
                <a:latin typeface="Nikosh" panose="02000000000000000000" pitchFamily="2" charset="0"/>
                <a:cs typeface="Nikosh" panose="02000000000000000000" pitchFamily="2" charset="0"/>
              </a:rPr>
              <a:t> ও </a:t>
            </a:r>
            <a:r>
              <a:rPr lang="en-US" dirty="0" err="1" smtClean="0">
                <a:solidFill>
                  <a:schemeClr val="tx1"/>
                </a:solidFill>
                <a:latin typeface="Nikosh" panose="02000000000000000000" pitchFamily="2" charset="0"/>
                <a:cs typeface="Nikosh" panose="02000000000000000000" pitchFamily="2" charset="0"/>
              </a:rPr>
              <a:t>যন্ত্রণাদায়ক</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শাস্তির</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জন্য</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যে</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স্থানটি</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নির্ধারণ</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করা</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হয়েছে</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তাকে</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জাহান্নাম</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বলা</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হয়</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এটি</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মূলত</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নরক</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বা</a:t>
            </a:r>
            <a:r>
              <a:rPr lang="en-US" dirty="0" smtClean="0">
                <a:solidFill>
                  <a:schemeClr val="tx1"/>
                </a:solidFill>
                <a:latin typeface="Nikosh" panose="02000000000000000000" pitchFamily="2" charset="0"/>
                <a:cs typeface="Nikosh" panose="02000000000000000000" pitchFamily="2" charset="0"/>
              </a:rPr>
              <a:t> </a:t>
            </a:r>
            <a:r>
              <a:rPr lang="en-US" dirty="0" err="1" smtClean="0">
                <a:solidFill>
                  <a:schemeClr val="tx1"/>
                </a:solidFill>
                <a:latin typeface="Nikosh" panose="02000000000000000000" pitchFamily="2" charset="0"/>
                <a:cs typeface="Nikosh" panose="02000000000000000000" pitchFamily="2" charset="0"/>
              </a:rPr>
              <a:t>দোজখ</a:t>
            </a:r>
            <a:r>
              <a:rPr lang="en-US" dirty="0" smtClean="0">
                <a:solidFill>
                  <a:schemeClr val="tx1"/>
                </a:solidFill>
                <a:latin typeface="Nikosh" panose="02000000000000000000" pitchFamily="2" charset="0"/>
                <a:cs typeface="Nikosh" panose="02000000000000000000" pitchFamily="2" charset="0"/>
              </a:rPr>
              <a:t>। </a:t>
            </a:r>
            <a:endParaRPr lang="en-US" dirty="0">
              <a:solidFill>
                <a:schemeClr val="tx1"/>
              </a:solidFill>
              <a:latin typeface="Nikosh" panose="02000000000000000000" pitchFamily="2" charset="0"/>
              <a:cs typeface="Nikosh" panose="02000000000000000000" pitchFamily="2" charset="0"/>
            </a:endParaRPr>
          </a:p>
        </p:txBody>
      </p:sp>
    </p:spTree>
    <p:extLst>
      <p:ext uri="{BB962C8B-B14F-4D97-AF65-F5344CB8AC3E}">
        <p14:creationId xmlns:p14="http://schemas.microsoft.com/office/powerpoint/2010/main" val="3402822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1565" y="2106104"/>
            <a:ext cx="9301655" cy="4185761"/>
          </a:xfrm>
          <a:prstGeom prst="rect">
            <a:avLst/>
          </a:prstGeom>
        </p:spPr>
        <p:txBody>
          <a:bodyPr wrap="square">
            <a:spAutoFit/>
          </a:bodyPr>
          <a:lstStyle/>
          <a:p>
            <a:pPr algn="ctr"/>
            <a:r>
              <a:rPr lang="ar-EG" sz="1400" dirty="0">
                <a:latin typeface="Times New Roman" panose="02020603050405020304" pitchFamily="18" charset="0"/>
                <a:cs typeface="Times New Roman" panose="02020603050405020304" pitchFamily="18" charset="0"/>
              </a:rPr>
              <a:t> </a:t>
            </a:r>
            <a:endParaRPr lang="bn-BD" sz="1400" dirty="0">
              <a:latin typeface="Times New Roman" panose="02020603050405020304" pitchFamily="18" charset="0"/>
              <a:cs typeface="Times New Roman" panose="02020603050405020304" pitchFamily="18" charset="0"/>
            </a:endParaRPr>
          </a:p>
          <a:p>
            <a:pPr algn="ctr"/>
            <a:r>
              <a:rPr lang="en-US" sz="2800" dirty="0" smtClean="0">
                <a:latin typeface="Kalpurush" panose="02000600000000000000" pitchFamily="2" charset="0"/>
                <a:cs typeface="Kalpurush" panose="02000600000000000000" pitchFamily="2" charset="0"/>
              </a:rPr>
              <a:t> </a:t>
            </a:r>
            <a:endParaRPr lang="bn-BD" sz="2800" dirty="0">
              <a:latin typeface="Kalpurush" panose="02000600000000000000" pitchFamily="2" charset="0"/>
              <a:cs typeface="Kalpurush" panose="02000600000000000000" pitchFamily="2" charset="0"/>
            </a:endParaRPr>
          </a:p>
          <a:p>
            <a:r>
              <a:rPr lang="ar-EG" sz="1400" dirty="0">
                <a:latin typeface="Times New Roman" panose="02020603050405020304" pitchFamily="18" charset="0"/>
                <a:cs typeface="Times New Roman" panose="02020603050405020304" pitchFamily="18" charset="0"/>
              </a:rPr>
              <a:t> </a:t>
            </a:r>
            <a:r>
              <a:rPr lang="bn-BD" dirty="0">
                <a:latin typeface="Times New Roman" panose="02020603050405020304" pitchFamily="18" charset="0"/>
                <a:cs typeface="Times New Roman" panose="02020603050405020304" pitchFamily="18" charset="0"/>
              </a:rPr>
              <a:t>(১)</a:t>
            </a:r>
            <a:r>
              <a:rPr lang="ar-EG" dirty="0">
                <a:latin typeface="Times New Roman" panose="02020603050405020304" pitchFamily="18" charset="0"/>
                <a:cs typeface="Times New Roman" panose="02020603050405020304" pitchFamily="18" charset="0"/>
              </a:rPr>
              <a:t>دار السلام</a:t>
            </a:r>
            <a:r>
              <a:rPr lang="bn-BD" dirty="0">
                <a:latin typeface="Times New Roman" panose="02020603050405020304" pitchFamily="18" charset="0"/>
                <a:cs typeface="Times New Roman" panose="02020603050405020304" pitchFamily="18" charset="0"/>
              </a:rPr>
              <a:t> </a:t>
            </a:r>
            <a:r>
              <a:rPr lang="bn-BD" sz="2800"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Times New Roman" panose="02020603050405020304" pitchFamily="18" charset="0"/>
              </a:rPr>
              <a:t>দারুস সালাম</a:t>
            </a:r>
            <a:endParaRPr lang="bn-BD" sz="2800" dirty="0">
              <a:latin typeface="Times New Roman" panose="02020603050405020304" pitchFamily="18" charset="0"/>
              <a:cs typeface="Times New Roman" panose="02020603050405020304" pitchFamily="18" charset="0"/>
            </a:endParaRPr>
          </a:p>
          <a:p>
            <a:r>
              <a:rPr lang="bn-BD" dirty="0">
                <a:latin typeface="Times New Roman" panose="02020603050405020304" pitchFamily="18" charset="0"/>
                <a:cs typeface="Times New Roman" panose="02020603050405020304" pitchFamily="18" charset="0"/>
              </a:rPr>
              <a:t>(২)</a:t>
            </a:r>
            <a:r>
              <a:rPr lang="ar-EG" dirty="0">
                <a:latin typeface="Times New Roman" panose="02020603050405020304" pitchFamily="18" charset="0"/>
                <a:cs typeface="Times New Roman" panose="02020603050405020304" pitchFamily="18" charset="0"/>
              </a:rPr>
              <a:t> دار المقام</a:t>
            </a:r>
            <a:r>
              <a:rPr lang="bn-BD"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Times New Roman" panose="02020603050405020304" pitchFamily="18" charset="0"/>
              </a:rPr>
              <a:t>দারুল মাকাম</a:t>
            </a:r>
            <a:endParaRPr lang="bn-BD" dirty="0">
              <a:latin typeface="Times New Roman" panose="02020603050405020304" pitchFamily="18" charset="0"/>
              <a:cs typeface="Times New Roman" panose="02020603050405020304" pitchFamily="18" charset="0"/>
            </a:endParaRPr>
          </a:p>
          <a:p>
            <a:r>
              <a:rPr lang="bn-BD" dirty="0">
                <a:latin typeface="Times New Roman" panose="02020603050405020304" pitchFamily="18" charset="0"/>
                <a:cs typeface="Times New Roman" panose="02020603050405020304" pitchFamily="18" charset="0"/>
              </a:rPr>
              <a:t>(৩)</a:t>
            </a:r>
            <a:r>
              <a:rPr lang="ar-EG" dirty="0">
                <a:latin typeface="Times New Roman" panose="02020603050405020304" pitchFamily="18" charset="0"/>
                <a:cs typeface="Times New Roman" panose="02020603050405020304" pitchFamily="18" charset="0"/>
              </a:rPr>
              <a:t> دار القرار</a:t>
            </a:r>
            <a:r>
              <a:rPr lang="bn-BD"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Times New Roman" panose="02020603050405020304" pitchFamily="18" charset="0"/>
              </a:rPr>
              <a:t>দারুল কারার</a:t>
            </a:r>
          </a:p>
          <a:p>
            <a:r>
              <a:rPr lang="bn-BD" dirty="0">
                <a:latin typeface="Times New Roman" panose="02020603050405020304" pitchFamily="18" charset="0"/>
                <a:cs typeface="Times New Roman" panose="02020603050405020304" pitchFamily="18" charset="0"/>
              </a:rPr>
              <a:t>(৪)</a:t>
            </a:r>
            <a:r>
              <a:rPr lang="ar-EG" dirty="0">
                <a:latin typeface="Times New Roman" panose="02020603050405020304" pitchFamily="18" charset="0"/>
                <a:cs typeface="Times New Roman" panose="02020603050405020304" pitchFamily="18" charset="0"/>
              </a:rPr>
              <a:t> جنة الماوا</a:t>
            </a:r>
            <a:r>
              <a:rPr lang="bn-BD"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Times New Roman" panose="02020603050405020304" pitchFamily="18" charset="0"/>
              </a:rPr>
              <a:t>জান্নাতুল মাওয়া</a:t>
            </a:r>
            <a:endParaRPr lang="bn-BD" sz="2800" dirty="0">
              <a:latin typeface="Times New Roman" panose="02020603050405020304" pitchFamily="18" charset="0"/>
              <a:cs typeface="Times New Roman" panose="02020603050405020304" pitchFamily="18" charset="0"/>
            </a:endParaRPr>
          </a:p>
          <a:p>
            <a:r>
              <a:rPr lang="bn-BD" dirty="0">
                <a:latin typeface="Times New Roman" panose="02020603050405020304" pitchFamily="18" charset="0"/>
                <a:cs typeface="Times New Roman" panose="02020603050405020304" pitchFamily="18" charset="0"/>
              </a:rPr>
              <a:t>(৫)</a:t>
            </a:r>
            <a:r>
              <a:rPr lang="ar-EG" dirty="0">
                <a:latin typeface="Times New Roman" panose="02020603050405020304" pitchFamily="18" charset="0"/>
                <a:cs typeface="Times New Roman" panose="02020603050405020304" pitchFamily="18" charset="0"/>
              </a:rPr>
              <a:t>جنة النعيم</a:t>
            </a:r>
            <a:r>
              <a:rPr lang="bn-BD"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Times New Roman" panose="02020603050405020304" pitchFamily="18" charset="0"/>
              </a:rPr>
              <a:t>জান্নাতুল নাইম</a:t>
            </a:r>
            <a:endParaRPr lang="bn-BD" dirty="0">
              <a:latin typeface="Times New Roman" panose="02020603050405020304" pitchFamily="18" charset="0"/>
              <a:cs typeface="Times New Roman" panose="02020603050405020304" pitchFamily="18" charset="0"/>
            </a:endParaRPr>
          </a:p>
          <a:p>
            <a:r>
              <a:rPr lang="bn-BD" dirty="0">
                <a:latin typeface="Times New Roman" panose="02020603050405020304" pitchFamily="18" charset="0"/>
                <a:cs typeface="Times New Roman" panose="02020603050405020304" pitchFamily="18" charset="0"/>
              </a:rPr>
              <a:t>(৬)</a:t>
            </a:r>
            <a:r>
              <a:rPr lang="ar-EG" dirty="0">
                <a:latin typeface="Times New Roman" panose="02020603050405020304" pitchFamily="18" charset="0"/>
                <a:cs typeface="Times New Roman" panose="02020603050405020304" pitchFamily="18" charset="0"/>
              </a:rPr>
              <a:t> جنة العدن </a:t>
            </a:r>
            <a:r>
              <a:rPr lang="bn-BD"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Times New Roman" panose="02020603050405020304" pitchFamily="18" charset="0"/>
              </a:rPr>
              <a:t>জান্নাতুল আদন</a:t>
            </a:r>
            <a:endParaRPr lang="bn-BD" dirty="0">
              <a:latin typeface="Times New Roman" panose="02020603050405020304" pitchFamily="18" charset="0"/>
              <a:cs typeface="Times New Roman" panose="02020603050405020304" pitchFamily="18" charset="0"/>
            </a:endParaRPr>
          </a:p>
          <a:p>
            <a:r>
              <a:rPr lang="bn-BD" dirty="0">
                <a:latin typeface="Times New Roman" panose="02020603050405020304" pitchFamily="18" charset="0"/>
                <a:cs typeface="Times New Roman" panose="02020603050405020304" pitchFamily="18" charset="0"/>
              </a:rPr>
              <a:t>(৭)</a:t>
            </a:r>
            <a:r>
              <a:rPr lang="ar-EG" dirty="0">
                <a:latin typeface="Times New Roman" panose="02020603050405020304" pitchFamily="18" charset="0"/>
                <a:cs typeface="Times New Roman" panose="02020603050405020304" pitchFamily="18" charset="0"/>
              </a:rPr>
              <a:t>جنة الخلد </a:t>
            </a:r>
            <a:r>
              <a:rPr lang="bn-BD" dirty="0">
                <a:latin typeface="Times New Roman" panose="02020603050405020304" pitchFamily="18" charset="0"/>
                <a:cs typeface="Times New Roman" panose="02020603050405020304" pitchFamily="18" charset="0"/>
              </a:rPr>
              <a:t>						</a:t>
            </a:r>
            <a:r>
              <a:rPr lang="bn-BD" sz="2400" dirty="0">
                <a:latin typeface="Times New Roman" panose="02020603050405020304" pitchFamily="18" charset="0"/>
                <a:cs typeface="Times New Roman" panose="02020603050405020304" pitchFamily="18" charset="0"/>
              </a:rPr>
              <a:t>জান্নাতুল খুলুদ</a:t>
            </a:r>
            <a:endParaRPr lang="bn-BD" dirty="0">
              <a:latin typeface="Times New Roman" panose="02020603050405020304" pitchFamily="18" charset="0"/>
              <a:cs typeface="Times New Roman" panose="02020603050405020304" pitchFamily="18" charset="0"/>
            </a:endParaRPr>
          </a:p>
          <a:p>
            <a:r>
              <a:rPr lang="bn-BD" dirty="0">
                <a:latin typeface="Times New Roman" panose="02020603050405020304" pitchFamily="18" charset="0"/>
                <a:cs typeface="Times New Roman" panose="02020603050405020304" pitchFamily="18" charset="0"/>
              </a:rPr>
              <a:t>(৮)</a:t>
            </a:r>
            <a:r>
              <a:rPr lang="ar-EG" dirty="0">
                <a:latin typeface="Times New Roman" panose="02020603050405020304" pitchFamily="18" charset="0"/>
                <a:cs typeface="Times New Roman" panose="02020603050405020304" pitchFamily="18" charset="0"/>
              </a:rPr>
              <a:t>جنة الفردوس</a:t>
            </a:r>
            <a:r>
              <a:rPr lang="ar-EG" dirty="0">
                <a:latin typeface="Times New Roman" panose="02020603050405020304" pitchFamily="18" charset="0"/>
                <a:ea typeface="Verdana" panose="020B0604030504040204" pitchFamily="34" charset="0"/>
                <a:cs typeface="Times New Roman" panose="02020603050405020304" pitchFamily="18" charset="0"/>
              </a:rPr>
              <a:t> </a:t>
            </a:r>
            <a:r>
              <a:rPr lang="bn-BD" dirty="0">
                <a:latin typeface="Times New Roman" panose="02020603050405020304" pitchFamily="18" charset="0"/>
                <a:ea typeface="Verdana" panose="020B0604030504040204" pitchFamily="34" charset="0"/>
                <a:cs typeface="Times New Roman" panose="02020603050405020304" pitchFamily="18" charset="0"/>
              </a:rPr>
              <a:t>					</a:t>
            </a:r>
            <a:r>
              <a:rPr lang="en-US" dirty="0" smtClean="0">
                <a:latin typeface="Times New Roman" panose="02020603050405020304" pitchFamily="18" charset="0"/>
                <a:ea typeface="Verdana" panose="020B0604030504040204" pitchFamily="34" charset="0"/>
                <a:cs typeface="Times New Roman" panose="02020603050405020304" pitchFamily="18" charset="0"/>
              </a:rPr>
              <a:t>                </a:t>
            </a:r>
            <a:r>
              <a:rPr lang="bn-BD" sz="2400" dirty="0" smtClean="0">
                <a:latin typeface="Times New Roman" panose="02020603050405020304" pitchFamily="18" charset="0"/>
                <a:cs typeface="Times New Roman" panose="02020603050405020304" pitchFamily="18" charset="0"/>
              </a:rPr>
              <a:t>জান্নাতুল </a:t>
            </a:r>
            <a:r>
              <a:rPr lang="bn-BD" sz="2400" dirty="0">
                <a:latin typeface="Times New Roman" panose="02020603050405020304" pitchFamily="18" charset="0"/>
                <a:cs typeface="Times New Roman" panose="02020603050405020304" pitchFamily="18" charset="0"/>
              </a:rPr>
              <a:t>ফেরদাউস</a:t>
            </a:r>
            <a:endParaRPr lang="bn-BD" dirty="0">
              <a:latin typeface="Times New Roman" panose="02020603050405020304" pitchFamily="18" charset="0"/>
              <a:ea typeface="Verdana" panose="020B0604030504040204" pitchFamily="34" charset="0"/>
              <a:cs typeface="Times New Roman" panose="02020603050405020304" pitchFamily="18" charset="0"/>
            </a:endParaRPr>
          </a:p>
          <a:p>
            <a:endParaRPr lang="bn-BD" sz="1400" dirty="0">
              <a:latin typeface="Times New Roman" panose="02020603050405020304" pitchFamily="18" charset="0"/>
              <a:cs typeface="Times New Roman" panose="02020603050405020304" pitchFamily="18" charset="0"/>
            </a:endParaRPr>
          </a:p>
          <a:p>
            <a:endParaRPr lang="bn-BD" sz="1400" dirty="0">
              <a:latin typeface="Times New Roman" panose="02020603050405020304" pitchFamily="18" charset="0"/>
              <a:ea typeface="Verdana" panose="020B0604030504040204" pitchFamily="34" charset="0"/>
              <a:cs typeface="Times New Roman" panose="02020603050405020304" pitchFamily="18" charset="0"/>
            </a:endParaRPr>
          </a:p>
        </p:txBody>
      </p:sp>
      <p:sp>
        <p:nvSpPr>
          <p:cNvPr id="3" name="Oval 2"/>
          <p:cNvSpPr/>
          <p:nvPr/>
        </p:nvSpPr>
        <p:spPr>
          <a:xfrm>
            <a:off x="3957145" y="268014"/>
            <a:ext cx="2735317" cy="145042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b="1" dirty="0">
                <a:solidFill>
                  <a:schemeClr val="tx1"/>
                </a:solidFill>
                <a:latin typeface="Nikosh" panose="02000000000000000000" pitchFamily="2" charset="0"/>
                <a:cs typeface="Nikosh" panose="02000000000000000000" pitchFamily="2" charset="0"/>
              </a:rPr>
              <a:t>জান্নাত ৮ টি</a:t>
            </a:r>
          </a:p>
          <a:p>
            <a:pPr algn="ctr"/>
            <a:endParaRPr lang="en-US" dirty="0">
              <a:solidFill>
                <a:schemeClr val="tx1"/>
              </a:solidFill>
            </a:endParaRPr>
          </a:p>
        </p:txBody>
      </p:sp>
    </p:spTree>
    <p:extLst>
      <p:ext uri="{BB962C8B-B14F-4D97-AF65-F5344CB8AC3E}">
        <p14:creationId xmlns:p14="http://schemas.microsoft.com/office/powerpoint/2010/main" val="51559003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961</TotalTime>
  <Words>607</Words>
  <Application>Microsoft Office PowerPoint</Application>
  <PresentationFormat>Widescreen</PresentationFormat>
  <Paragraphs>81</Paragraphs>
  <Slides>19</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19</vt:i4>
      </vt:variant>
    </vt:vector>
  </HeadingPairs>
  <TitlesOfParts>
    <vt:vector size="33" baseType="lpstr">
      <vt:lpstr>Arial</vt:lpstr>
      <vt:lpstr>Calibri</vt:lpstr>
      <vt:lpstr>Kalpurush</vt:lpstr>
      <vt:lpstr>Nikosh</vt:lpstr>
      <vt:lpstr>NikoshBAN</vt:lpstr>
      <vt:lpstr>SutonnyOMJ</vt:lpstr>
      <vt:lpstr>Tahoma</vt:lpstr>
      <vt:lpstr>Times New Roman</vt:lpstr>
      <vt:lpstr>Trebuchet MS</vt:lpstr>
      <vt:lpstr>Verdana</vt:lpstr>
      <vt:lpstr>Vrinda</vt:lpstr>
      <vt:lpstr>Wingdings</vt:lpstr>
      <vt:lpstr>Wingdings 3</vt:lpstr>
      <vt:lpstr>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Lab PC-9</dc:creator>
  <cp:lastModifiedBy>Lab PC-9</cp:lastModifiedBy>
  <cp:revision>65</cp:revision>
  <dcterms:created xsi:type="dcterms:W3CDTF">2026-06-13T11:34:33Z</dcterms:created>
  <dcterms:modified xsi:type="dcterms:W3CDTF">2026-06-23T09:57:59Z</dcterms:modified>
</cp:coreProperties>
</file>