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32" y="5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04800" y="533400"/>
            <a:ext cx="8534400" cy="1752600"/>
          </a:xfrm>
          <a:prstGeom prst="roundRect">
            <a:avLst/>
          </a:prstGeom>
          <a:solidFill>
            <a:schemeClr val="accent2"/>
          </a:solidFill>
          <a:ln w="57150">
            <a:noFill/>
          </a:ln>
          <a:effectLst>
            <a:glow rad="228600">
              <a:schemeClr val="accent6">
                <a:satMod val="175000"/>
                <a:alpha val="40000"/>
              </a:schemeClr>
            </a:glow>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FFC000"/>
                </a:solidFill>
              </a:rPr>
              <a:t>WELCOME</a:t>
            </a:r>
            <a:r>
              <a:rPr lang="en-US" smtClean="0">
                <a:solidFill>
                  <a:schemeClr val="tx1"/>
                </a:solidFill>
              </a:rPr>
              <a:t> </a:t>
            </a: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2286000"/>
            <a:ext cx="8382000" cy="3876675"/>
          </a:xfrm>
          <a:prstGeom prst="rect">
            <a:avLst/>
          </a:prstGeom>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44901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solidFill>
            <a:schemeClr val="bg2">
              <a:lumMod val="75000"/>
            </a:schemeClr>
          </a:solidFill>
          <a:ln w="571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buFont typeface="Wingdings" pitchFamily="2" charset="2"/>
              <a:buChar char="v"/>
            </a:pPr>
            <a:r>
              <a:rPr lang="en-US" smtClean="0">
                <a:solidFill>
                  <a:srgbClr val="002060"/>
                </a:solidFill>
              </a:rPr>
              <a:t>Md. Samiul Islam </a:t>
            </a:r>
          </a:p>
          <a:p>
            <a:pPr>
              <a:buFont typeface="Wingdings" pitchFamily="2" charset="2"/>
              <a:buChar char="v"/>
            </a:pPr>
            <a:r>
              <a:rPr lang="en-US" smtClean="0">
                <a:solidFill>
                  <a:srgbClr val="002060"/>
                </a:solidFill>
              </a:rPr>
              <a:t>Assistant Teacher, English</a:t>
            </a:r>
          </a:p>
          <a:p>
            <a:pPr>
              <a:buFont typeface="Wingdings" pitchFamily="2" charset="2"/>
              <a:buChar char="v"/>
            </a:pPr>
            <a:r>
              <a:rPr lang="en-US" smtClean="0">
                <a:solidFill>
                  <a:srgbClr val="002060"/>
                </a:solidFill>
              </a:rPr>
              <a:t>Haji Jobeda Sunniya Dakhil Madrash</a:t>
            </a:r>
          </a:p>
          <a:p>
            <a:pPr>
              <a:buFont typeface="Wingdings" pitchFamily="2" charset="2"/>
              <a:buChar char="v"/>
            </a:pPr>
            <a:r>
              <a:rPr lang="en-US" smtClean="0">
                <a:solidFill>
                  <a:srgbClr val="002060"/>
                </a:solidFill>
              </a:rPr>
              <a:t>Chunarughat,Hobiganj</a:t>
            </a:r>
            <a:endParaRPr lang="en-US">
              <a:solidFill>
                <a:srgbClr val="002060"/>
              </a:solidFill>
            </a:endParaRPr>
          </a:p>
        </p:txBody>
      </p:sp>
      <p:sp>
        <p:nvSpPr>
          <p:cNvPr id="4" name="Content Placeholder 3"/>
          <p:cNvSpPr>
            <a:spLocks noGrp="1"/>
          </p:cNvSpPr>
          <p:nvPr>
            <p:ph sz="half" idx="2"/>
          </p:nvPr>
        </p:nvSpPr>
        <p:spPr>
          <a:solidFill>
            <a:schemeClr val="tx2">
              <a:lumMod val="40000"/>
              <a:lumOff val="60000"/>
            </a:schemeClr>
          </a:solidFill>
          <a:ln w="57150">
            <a:solidFill>
              <a:schemeClr val="tx1"/>
            </a:solidFill>
          </a:ln>
          <a:effectLst/>
          <a:scene3d>
            <a:camera prst="orthographicFront">
              <a:rot lat="0" lon="0" rev="0"/>
            </a:camera>
            <a:lightRig rig="chilly" dir="t">
              <a:rot lat="0" lon="0" rev="18480000"/>
            </a:lightRig>
          </a:scene3d>
          <a:sp3d prstMaterial="clear">
            <a:bevelT h="63500"/>
          </a:sp3d>
        </p:spPr>
        <p:txBody>
          <a:bodyPr/>
          <a:lstStyle/>
          <a:p>
            <a:pPr>
              <a:buFont typeface="Wingdings" pitchFamily="2" charset="2"/>
              <a:buChar char="q"/>
            </a:pPr>
            <a:r>
              <a:rPr lang="en-US" smtClean="0">
                <a:solidFill>
                  <a:schemeClr val="accent4">
                    <a:lumMod val="50000"/>
                  </a:schemeClr>
                </a:solidFill>
              </a:rPr>
              <a:t>Class: Ten</a:t>
            </a:r>
          </a:p>
          <a:p>
            <a:pPr>
              <a:buFont typeface="Wingdings" pitchFamily="2" charset="2"/>
              <a:buChar char="q"/>
            </a:pPr>
            <a:r>
              <a:rPr lang="en-US" smtClean="0">
                <a:solidFill>
                  <a:schemeClr val="accent4">
                    <a:lumMod val="50000"/>
                  </a:schemeClr>
                </a:solidFill>
              </a:rPr>
              <a:t>Subject: English </a:t>
            </a:r>
          </a:p>
          <a:p>
            <a:pPr>
              <a:buFont typeface="Wingdings" pitchFamily="2" charset="2"/>
              <a:buChar char="q"/>
            </a:pPr>
            <a:r>
              <a:rPr lang="en-US" smtClean="0">
                <a:solidFill>
                  <a:schemeClr val="accent4">
                    <a:lumMod val="50000"/>
                  </a:schemeClr>
                </a:solidFill>
              </a:rPr>
              <a:t>Unit: Two (Climate Change)</a:t>
            </a:r>
          </a:p>
          <a:p>
            <a:pPr>
              <a:buFont typeface="Wingdings" pitchFamily="2" charset="2"/>
              <a:buChar char="q"/>
            </a:pPr>
            <a:r>
              <a:rPr lang="en-US" smtClean="0">
                <a:solidFill>
                  <a:schemeClr val="accent4">
                    <a:lumMod val="50000"/>
                  </a:schemeClr>
                </a:solidFill>
              </a:rPr>
              <a:t>Lesson: 01 (The Greed of The Mighty Rivers)</a:t>
            </a:r>
          </a:p>
          <a:p>
            <a:pPr>
              <a:buFont typeface="Wingdings" pitchFamily="2" charset="2"/>
              <a:buChar char="q"/>
            </a:pPr>
            <a:r>
              <a:rPr lang="en-US" smtClean="0">
                <a:solidFill>
                  <a:schemeClr val="accent4">
                    <a:lumMod val="50000"/>
                  </a:schemeClr>
                </a:solidFill>
              </a:rPr>
              <a:t>Time: 45 Minutes</a:t>
            </a:r>
          </a:p>
          <a:p>
            <a:pPr>
              <a:buFont typeface="Wingdings" pitchFamily="2" charset="2"/>
              <a:buChar char="q"/>
            </a:pPr>
            <a:r>
              <a:rPr lang="en-US" smtClean="0">
                <a:solidFill>
                  <a:schemeClr val="accent4">
                    <a:lumMod val="50000"/>
                  </a:schemeClr>
                </a:solidFill>
              </a:rPr>
              <a:t>Date: 22 June 2026 </a:t>
            </a:r>
            <a:endParaRPr lang="en-US">
              <a:solidFill>
                <a:schemeClr val="accent4">
                  <a:lumMod val="50000"/>
                </a:schemeClr>
              </a:solidFill>
            </a:endParaRPr>
          </a:p>
        </p:txBody>
      </p:sp>
      <p:sp>
        <p:nvSpPr>
          <p:cNvPr id="5" name="Title 1"/>
          <p:cNvSpPr>
            <a:spLocks noGrp="1"/>
          </p:cNvSpPr>
          <p:nvPr>
            <p:ph type="title"/>
          </p:nvPr>
        </p:nvSpPr>
        <p:spPr>
          <a:solidFill>
            <a:schemeClr val="accent3">
              <a:lumMod val="50000"/>
            </a:schemeClr>
          </a:solidFill>
          <a:ln w="76200">
            <a:solidFill>
              <a:schemeClr val="accent2">
                <a:lumMod val="50000"/>
              </a:schemeClr>
            </a:solidFill>
          </a:ln>
          <a:effectLst>
            <a:outerShdw blurRad="50800" dist="38100" dir="13500000" algn="br" rotWithShape="0">
              <a:prstClr val="black">
                <a:alpha val="40000"/>
              </a:prstClr>
            </a:outerShdw>
            <a:reflection blurRad="6350" stA="52000" endA="300" endPos="35000" dir="5400000" sy="-100000" algn="bl" rotWithShape="0"/>
          </a:effectLst>
          <a:scene3d>
            <a:camera prst="orthographicFront">
              <a:rot lat="0" lon="0" rev="0"/>
            </a:camera>
            <a:lightRig rig="balanced" dir="t">
              <a:rot lat="0" lon="0" rev="8700000"/>
            </a:lightRig>
          </a:scene3d>
          <a:sp3d>
            <a:bevelT w="190500" h="38100"/>
          </a:sp3d>
        </p:spPr>
        <p:txBody>
          <a:bodyPr>
            <a:normAutofit/>
          </a:bodyPr>
          <a:lstStyle/>
          <a:p>
            <a:r>
              <a:rPr lang="en-US" sz="3600" b="1" smtClean="0">
                <a:solidFill>
                  <a:schemeClr val="accent2"/>
                </a:solidFill>
              </a:rPr>
              <a:t>INTRODUCTION</a:t>
            </a:r>
            <a:endParaRPr lang="en-US" sz="3600" b="1">
              <a:solidFill>
                <a:schemeClr val="accent2"/>
              </a:solidFill>
            </a:endParaRPr>
          </a:p>
        </p:txBody>
      </p:sp>
    </p:spTree>
    <p:extLst>
      <p:ext uri="{BB962C8B-B14F-4D97-AF65-F5344CB8AC3E}">
        <p14:creationId xmlns:p14="http://schemas.microsoft.com/office/powerpoint/2010/main" val="50315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arn(inVertical)">
                                      <p:cBhvr>
                                        <p:cTn id="19" dur="500"/>
                                        <p:tgtEl>
                                          <p:spTgt spid="3">
                                            <p:txEl>
                                              <p:pRg st="0" end="0"/>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barn(inVertical)">
                                      <p:cBhvr>
                                        <p:cTn id="25" dur="500"/>
                                        <p:tgtEl>
                                          <p:spTgt spid="3">
                                            <p:txEl>
                                              <p:pRg st="2" end="2"/>
                                            </p:tx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arn(inVertic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bg/>
                                          </p:spTgt>
                                        </p:tgtEl>
                                        <p:attrNameLst>
                                          <p:attrName>style.visibility</p:attrName>
                                        </p:attrNameLst>
                                      </p:cBhvr>
                                      <p:to>
                                        <p:strVal val="visible"/>
                                      </p:to>
                                    </p:set>
                                    <p:anim calcmode="lin" valueType="num">
                                      <p:cBhvr additive="base">
                                        <p:cTn id="3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34"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Effect transition="in" filter="circle(in)">
                                      <p:cBhvr>
                                        <p:cTn id="39" dur="2000"/>
                                        <p:tgtEl>
                                          <p:spTgt spid="4">
                                            <p:txEl>
                                              <p:pRg st="0" end="0"/>
                                            </p:txEl>
                                          </p:spTgt>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circle(in)">
                                      <p:cBhvr>
                                        <p:cTn id="42" dur="2000"/>
                                        <p:tgtEl>
                                          <p:spTgt spid="4">
                                            <p:txEl>
                                              <p:pRg st="1" end="1"/>
                                            </p:txEl>
                                          </p:spTgt>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animEffect transition="in" filter="circle(in)">
                                      <p:cBhvr>
                                        <p:cTn id="45" dur="2000"/>
                                        <p:tgtEl>
                                          <p:spTgt spid="4">
                                            <p:txEl>
                                              <p:pRg st="2" end="2"/>
                                            </p:txEl>
                                          </p:spTgt>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4">
                                            <p:txEl>
                                              <p:pRg st="3" end="3"/>
                                            </p:txEl>
                                          </p:spTgt>
                                        </p:tgtEl>
                                        <p:attrNameLst>
                                          <p:attrName>style.visibility</p:attrName>
                                        </p:attrNameLst>
                                      </p:cBhvr>
                                      <p:to>
                                        <p:strVal val="visible"/>
                                      </p:to>
                                    </p:set>
                                    <p:animEffect transition="in" filter="circle(in)">
                                      <p:cBhvr>
                                        <p:cTn id="48" dur="2000"/>
                                        <p:tgtEl>
                                          <p:spTgt spid="4">
                                            <p:txEl>
                                              <p:pRg st="3" end="3"/>
                                            </p:txEl>
                                          </p:spTgt>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animEffect transition="in" filter="circle(in)">
                                      <p:cBhvr>
                                        <p:cTn id="51" dur="2000"/>
                                        <p:tgtEl>
                                          <p:spTgt spid="4">
                                            <p:txEl>
                                              <p:pRg st="4" end="4"/>
                                            </p:txEl>
                                          </p:spTgt>
                                        </p:tgtEl>
                                      </p:cBhvr>
                                    </p:animEffect>
                                  </p:childTnLst>
                                </p:cTn>
                              </p:par>
                              <p:par>
                                <p:cTn id="52" presetID="6" presetClass="entr" presetSubtype="16" fill="hold" grpId="0" nodeType="withEffect">
                                  <p:stCondLst>
                                    <p:cond delay="0"/>
                                  </p:stCondLst>
                                  <p:childTnLst>
                                    <p:set>
                                      <p:cBhvr>
                                        <p:cTn id="53" dur="1" fill="hold">
                                          <p:stCondLst>
                                            <p:cond delay="0"/>
                                          </p:stCondLst>
                                        </p:cTn>
                                        <p:tgtEl>
                                          <p:spTgt spid="4">
                                            <p:txEl>
                                              <p:pRg st="5" end="5"/>
                                            </p:txEl>
                                          </p:spTgt>
                                        </p:tgtEl>
                                        <p:attrNameLst>
                                          <p:attrName>style.visibility</p:attrName>
                                        </p:attrNameLst>
                                      </p:cBhvr>
                                      <p:to>
                                        <p:strVal val="visible"/>
                                      </p:to>
                                    </p:set>
                                    <p:animEffect transition="in" filter="circle(in)">
                                      <p:cBhvr>
                                        <p:cTn id="54"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304800" y="304800"/>
            <a:ext cx="8382000" cy="1009650"/>
          </a:xfrm>
          <a:prstGeom prst="rightArrow">
            <a:avLst/>
          </a:prstGeom>
          <a:solidFill>
            <a:schemeClr val="bg2">
              <a:lumMod val="50000"/>
            </a:schemeClr>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smtClean="0">
                <a:solidFill>
                  <a:srgbClr val="FFFF00"/>
                </a:solidFill>
              </a:rPr>
              <a:t>Notice the picture below and think what it is about….</a:t>
            </a:r>
            <a:endParaRPr lang="en-US" sz="2000" b="1">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447800"/>
            <a:ext cx="8534400" cy="3886200"/>
          </a:xfrm>
          <a:prstGeom prst="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318622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eft-Right Arrow 1"/>
          <p:cNvSpPr/>
          <p:nvPr/>
        </p:nvSpPr>
        <p:spPr>
          <a:xfrm>
            <a:off x="685800" y="438150"/>
            <a:ext cx="5638800" cy="914400"/>
          </a:xfrm>
          <a:prstGeom prst="lef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lumMod val="95000"/>
                    <a:lumOff val="5000"/>
                  </a:schemeClr>
                </a:solidFill>
              </a:rPr>
              <a:t>Learning Outcomes </a:t>
            </a:r>
            <a:endParaRPr lang="en-US" sz="2400">
              <a:solidFill>
                <a:schemeClr val="tx1">
                  <a:lumMod val="95000"/>
                  <a:lumOff val="5000"/>
                </a:schemeClr>
              </a:solidFill>
            </a:endParaRPr>
          </a:p>
        </p:txBody>
      </p:sp>
      <p:sp>
        <p:nvSpPr>
          <p:cNvPr id="3" name="TextBox 2"/>
          <p:cNvSpPr txBox="1"/>
          <p:nvPr/>
        </p:nvSpPr>
        <p:spPr>
          <a:xfrm>
            <a:off x="533400" y="1676400"/>
            <a:ext cx="7848600" cy="1938992"/>
          </a:xfrm>
          <a:prstGeom prst="rect">
            <a:avLst/>
          </a:prstGeom>
          <a:solidFill>
            <a:schemeClr val="bg2">
              <a:lumMod val="75000"/>
            </a:schemeClr>
          </a:solidFill>
          <a:ln w="28575">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tabLst>
                <a:tab pos="57150" algn="l"/>
              </a:tabLst>
            </a:pPr>
            <a:r>
              <a:rPr lang="en-US" sz="2400" smtClean="0"/>
              <a:t>After we have studies this unit , we will be able to…..</a:t>
            </a:r>
          </a:p>
          <a:p>
            <a:pPr marL="285750" indent="-285750">
              <a:buFont typeface="Wingdings" pitchFamily="2" charset="2"/>
              <a:buChar char="Ø"/>
              <a:tabLst>
                <a:tab pos="57150" algn="l"/>
              </a:tabLst>
            </a:pPr>
            <a:r>
              <a:rPr lang="en-US" sz="2400" smtClean="0"/>
              <a:t>Demonstrate understanding and summerise texts</a:t>
            </a:r>
          </a:p>
          <a:p>
            <a:pPr marL="285750" indent="-285750">
              <a:buFont typeface="Wingdings" pitchFamily="2" charset="2"/>
              <a:buChar char="Ø"/>
              <a:tabLst>
                <a:tab pos="57150" algn="l"/>
              </a:tabLst>
            </a:pPr>
            <a:r>
              <a:rPr lang="en-US" sz="2400" smtClean="0"/>
              <a:t>Ask and answer questions</a:t>
            </a:r>
          </a:p>
          <a:p>
            <a:pPr marL="285750" indent="-285750">
              <a:buFont typeface="Wingdings" pitchFamily="2" charset="2"/>
              <a:buChar char="Ø"/>
              <a:tabLst>
                <a:tab pos="57150" algn="l"/>
              </a:tabLst>
            </a:pPr>
            <a:r>
              <a:rPr lang="en-US" sz="2400" smtClean="0"/>
              <a:t>Take part in debates on given topics </a:t>
            </a:r>
          </a:p>
          <a:p>
            <a:pPr marL="285750" indent="-285750">
              <a:buFont typeface="Wingdings" pitchFamily="2" charset="2"/>
              <a:buChar char="Ø"/>
              <a:tabLst>
                <a:tab pos="57150" algn="l"/>
              </a:tabLst>
            </a:pPr>
            <a:r>
              <a:rPr lang="en-US" sz="2400" smtClean="0"/>
              <a:t>Take part in role playing and conversations </a:t>
            </a:r>
            <a:endParaRPr lang="en-US" sz="2400"/>
          </a:p>
        </p:txBody>
      </p:sp>
    </p:spTree>
    <p:extLst>
      <p:ext uri="{BB962C8B-B14F-4D97-AF65-F5344CB8AC3E}">
        <p14:creationId xmlns:p14="http://schemas.microsoft.com/office/powerpoint/2010/main" val="348305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4648200" cy="901700"/>
          </a:xfrm>
          <a:solidFill>
            <a:schemeClr val="bg2"/>
          </a:solidFill>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en-US" smtClean="0">
                <a:solidFill>
                  <a:schemeClr val="accent2">
                    <a:lumMod val="50000"/>
                  </a:schemeClr>
                </a:solidFill>
              </a:rPr>
              <a:t>Read the following text and answer the following questions </a:t>
            </a:r>
            <a:endParaRPr lang="en-US">
              <a:solidFill>
                <a:schemeClr val="accent2">
                  <a:lumMod val="50000"/>
                </a:schemeClr>
              </a:solidFill>
            </a:endParaRPr>
          </a:p>
        </p:txBody>
      </p:sp>
      <p:sp>
        <p:nvSpPr>
          <p:cNvPr id="4" name="Text Placeholder 3"/>
          <p:cNvSpPr>
            <a:spLocks noGrp="1"/>
          </p:cNvSpPr>
          <p:nvPr>
            <p:ph type="body" sz="half" idx="2"/>
          </p:nvPr>
        </p:nvSpPr>
        <p:spPr>
          <a:xfrm>
            <a:off x="457200" y="1435100"/>
            <a:ext cx="4876800" cy="4889500"/>
          </a:xfrm>
          <a:solidFill>
            <a:schemeClr val="bg1"/>
          </a:solidFill>
          <a:ln w="57150">
            <a:noFill/>
          </a:ln>
          <a:effectLst>
            <a:outerShdw blurRad="50800" dist="38100" dir="13500000" algn="br"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en-US" sz="1200" b="1"/>
              <a:t>Meherjan lives in a slum on the Sirajganj Town Protection Embankment. Her polythene roofed shelter looks like a cage. She is nearly 45 but looks more than her age. In front of her shelter, she is trying to make a fire to cook the day's only meal. Her weak hands tremble as she adds some fallen leaves and straw to the fire. The whispering wind from the river Jamuna makes the fire unsteady. The dancing flames remind Meherjan of the turmoil in her life. Not long ago Meherjan had everything a family, cultivable land and cattle. The erosion of the Jamuna gradually consumed all her landed properly. It finally claimed her only shelter during the last monsoon. It took the river only a day to devour Meher's house, trees, vegetable garden and the bamboo bush. She had a happy family once. Over the years, she lost her husband and her family to diseases that cruel hunger and poverty brought to the family. Now, she is the only one left to live on with the loss and the pain. The greedy Jamuna has shattered her dreams and happiness. There are thousand others waiting to share the same fate like Meherjan. Bangladesh is a land of rivers, some of whose banks overflow or erode during monsoon. Erosion is a harsh reality for the people living along the river banks. During each monsoon many more village are threatened by the mighty rivers like the Jamuna, the Padma and the Meghna. It is estimated that river erosion makes at least 1,00,000 people homeless every year in Bangladesh. Infact, river erosion is one of the main dangers caused by climate change. If we can't take prompt actions to adapt to climate change, there will be thousand of more Meherjans in our towns and villages every year.</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62600" y="838200"/>
            <a:ext cx="3429000" cy="3505200"/>
          </a:xfrm>
          <a:ln w="38100">
            <a:solidFill>
              <a:schemeClr val="tx1"/>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softRound"/>
          </a:sp3d>
        </p:spPr>
      </p:pic>
    </p:spTree>
    <p:extLst>
      <p:ext uri="{BB962C8B-B14F-4D97-AF65-F5344CB8AC3E}">
        <p14:creationId xmlns:p14="http://schemas.microsoft.com/office/powerpoint/2010/main" val="346756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bg/>
                                          </p:spTgt>
                                        </p:tgtEl>
                                        <p:attrNameLst>
                                          <p:attrName>style.visibility</p:attrName>
                                        </p:attrNameLst>
                                      </p:cBhvr>
                                      <p:to>
                                        <p:strVal val="visible"/>
                                      </p:to>
                                    </p:set>
                                    <p:animEffect transition="in" filter="barn(inVertical)">
                                      <p:cBhvr>
                                        <p:cTn id="17" dur="500"/>
                                        <p:tgtEl>
                                          <p:spTgt spid="4">
                                            <p:bg/>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arn(inVertical)">
                                      <p:cBhvr>
                                        <p:cTn id="2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166843"/>
            <a:ext cx="8686800" cy="3662541"/>
          </a:xfrm>
          <a:prstGeom prst="rect">
            <a:avLst/>
          </a:prstGeom>
          <a:solidFill>
            <a:schemeClr val="bg2"/>
          </a:solidFill>
          <a:ln w="38100">
            <a:noFill/>
          </a:ln>
          <a:effectLst/>
          <a:scene3d>
            <a:camera prst="orthographicFront">
              <a:rot lat="0" lon="0" rev="0"/>
            </a:camera>
            <a:lightRig rig="chilly" dir="t">
              <a:rot lat="0" lon="0" rev="18480000"/>
            </a:lightRig>
          </a:scene3d>
          <a:sp3d prstMaterial="clear">
            <a:bevelT h="63500"/>
          </a:sp3d>
        </p:spPr>
        <p:txBody>
          <a:bodyPr wrap="square">
            <a:spAutoFit/>
          </a:bodyPr>
          <a:lstStyle/>
          <a:p>
            <a:r>
              <a:rPr lang="en-US" sz="2000" b="1" u="sng"/>
              <a:t>Choose the correct answer from the following alternatives: </a:t>
            </a:r>
            <a:endParaRPr lang="en-US" sz="2000" b="1" u="sng" smtClean="0"/>
          </a:p>
          <a:p>
            <a:pPr>
              <a:tabLst>
                <a:tab pos="971550" algn="l"/>
              </a:tabLst>
            </a:pPr>
            <a:endParaRPr lang="en-US" b="1" u="sng" smtClean="0"/>
          </a:p>
          <a:p>
            <a:pPr marL="342900" indent="-342900">
              <a:buAutoNum type="alphaLcParenR"/>
            </a:pPr>
            <a:r>
              <a:rPr lang="en-US" b="1" smtClean="0"/>
              <a:t>What </a:t>
            </a:r>
            <a:r>
              <a:rPr lang="en-US" b="1"/>
              <a:t>does the expression 'the turmoil in her life' in the first paragraph mean</a:t>
            </a:r>
            <a:r>
              <a:rPr lang="en-US" b="1" smtClean="0"/>
              <a:t>?</a:t>
            </a:r>
          </a:p>
          <a:p>
            <a:r>
              <a:rPr lang="en-US" sz="1600" smtClean="0"/>
              <a:t> </a:t>
            </a:r>
            <a:r>
              <a:rPr lang="en-US" sz="1600"/>
              <a:t>(i) The happiness of her life </a:t>
            </a:r>
            <a:r>
              <a:rPr lang="en-US" sz="1600" smtClean="0"/>
              <a:t>		(</a:t>
            </a:r>
            <a:r>
              <a:rPr lang="en-US" sz="1600"/>
              <a:t>ii) The memorable events of her life </a:t>
            </a:r>
          </a:p>
          <a:p>
            <a:r>
              <a:rPr lang="en-US" sz="1600" smtClean="0"/>
              <a:t>(</a:t>
            </a:r>
            <a:r>
              <a:rPr lang="en-US" sz="1600"/>
              <a:t>iii) The plans of her life </a:t>
            </a:r>
            <a:r>
              <a:rPr lang="en-US" sz="1600" smtClean="0"/>
              <a:t>		(</a:t>
            </a:r>
            <a:r>
              <a:rPr lang="en-US" sz="1600"/>
              <a:t>iv) The anxiety and confusion of her life. </a:t>
            </a:r>
            <a:endParaRPr lang="en-US" sz="1600" smtClean="0"/>
          </a:p>
          <a:p>
            <a:r>
              <a:rPr lang="en-US" b="1" smtClean="0"/>
              <a:t>b</a:t>
            </a:r>
            <a:r>
              <a:rPr lang="en-US" b="1"/>
              <a:t>) How many rivers are mentioned in the passage? </a:t>
            </a:r>
            <a:endParaRPr lang="en-US" b="1" smtClean="0"/>
          </a:p>
          <a:p>
            <a:r>
              <a:rPr lang="en-US" smtClean="0"/>
              <a:t>(i) one 		(</a:t>
            </a:r>
            <a:r>
              <a:rPr lang="en-US"/>
              <a:t>ii) </a:t>
            </a:r>
            <a:r>
              <a:rPr lang="en-US" smtClean="0"/>
              <a:t>two		 </a:t>
            </a:r>
            <a:r>
              <a:rPr lang="en-US"/>
              <a:t>(iii) </a:t>
            </a:r>
            <a:r>
              <a:rPr lang="en-US" smtClean="0"/>
              <a:t>three		 </a:t>
            </a:r>
            <a:r>
              <a:rPr lang="en-US"/>
              <a:t>(iv) four </a:t>
            </a:r>
            <a:endParaRPr lang="en-US" smtClean="0"/>
          </a:p>
          <a:p>
            <a:r>
              <a:rPr lang="en-US" b="1" smtClean="0"/>
              <a:t>c</a:t>
            </a:r>
            <a:r>
              <a:rPr lang="en-US" b="1"/>
              <a:t>) What was Meherjan's previous family condition? </a:t>
            </a:r>
            <a:endParaRPr lang="en-US" b="1" smtClean="0"/>
          </a:p>
          <a:p>
            <a:r>
              <a:rPr lang="en-US" smtClean="0"/>
              <a:t>(i) very </a:t>
            </a:r>
            <a:r>
              <a:rPr lang="en-US"/>
              <a:t>luxurious </a:t>
            </a:r>
            <a:r>
              <a:rPr lang="en-US" smtClean="0"/>
              <a:t>		(</a:t>
            </a:r>
            <a:r>
              <a:rPr lang="en-US"/>
              <a:t>ii) </a:t>
            </a:r>
            <a:r>
              <a:rPr lang="en-US" smtClean="0"/>
              <a:t>pathetic	 </a:t>
            </a:r>
            <a:r>
              <a:rPr lang="en-US"/>
              <a:t>(iii) impoverished </a:t>
            </a:r>
            <a:r>
              <a:rPr lang="en-US" smtClean="0"/>
              <a:t>		(</a:t>
            </a:r>
            <a:r>
              <a:rPr lang="en-US"/>
              <a:t>iv) solvent </a:t>
            </a:r>
            <a:endParaRPr lang="en-US" smtClean="0"/>
          </a:p>
          <a:p>
            <a:r>
              <a:rPr lang="en-US" b="1" smtClean="0"/>
              <a:t>d</a:t>
            </a:r>
            <a:r>
              <a:rPr lang="en-US" b="1"/>
              <a:t>) Meherjan lost her permanent shelter due </a:t>
            </a:r>
            <a:r>
              <a:rPr lang="en-US" b="1" smtClean="0"/>
              <a:t>to? </a:t>
            </a:r>
          </a:p>
          <a:p>
            <a:r>
              <a:rPr lang="en-US" smtClean="0"/>
              <a:t>(i) cyclone 	(</a:t>
            </a:r>
            <a:r>
              <a:rPr lang="en-US"/>
              <a:t>ii) river erosion </a:t>
            </a:r>
            <a:r>
              <a:rPr lang="en-US" smtClean="0"/>
              <a:t>		(</a:t>
            </a:r>
            <a:r>
              <a:rPr lang="en-US"/>
              <a:t>iii) poverty </a:t>
            </a:r>
            <a:r>
              <a:rPr lang="en-US" smtClean="0"/>
              <a:t>		(</a:t>
            </a:r>
            <a:r>
              <a:rPr lang="en-US"/>
              <a:t>iv) flood </a:t>
            </a:r>
            <a:endParaRPr lang="en-US" smtClean="0"/>
          </a:p>
          <a:p>
            <a:r>
              <a:rPr lang="en-US" b="1" smtClean="0"/>
              <a:t>e</a:t>
            </a:r>
            <a:r>
              <a:rPr lang="en-US" b="1"/>
              <a:t>) Meherjan looks older than her age because of </a:t>
            </a:r>
            <a:r>
              <a:rPr lang="en-US" b="1" smtClean="0"/>
              <a:t>?</a:t>
            </a:r>
          </a:p>
          <a:p>
            <a:r>
              <a:rPr lang="en-US" smtClean="0"/>
              <a:t>(</a:t>
            </a:r>
            <a:r>
              <a:rPr lang="en-US"/>
              <a:t>i) poverty </a:t>
            </a:r>
            <a:r>
              <a:rPr lang="en-US" smtClean="0"/>
              <a:t>	(</a:t>
            </a:r>
            <a:r>
              <a:rPr lang="en-US"/>
              <a:t>ii) poverty and malnutrition </a:t>
            </a:r>
            <a:r>
              <a:rPr lang="en-US" smtClean="0"/>
              <a:t>	(</a:t>
            </a:r>
            <a:r>
              <a:rPr lang="en-US"/>
              <a:t>iii) tension </a:t>
            </a:r>
            <a:r>
              <a:rPr lang="en-US" smtClean="0"/>
              <a:t>	(</a:t>
            </a:r>
            <a:r>
              <a:rPr lang="en-US"/>
              <a:t>iv) working hard</a:t>
            </a:r>
          </a:p>
        </p:txBody>
      </p:sp>
      <p:sp>
        <p:nvSpPr>
          <p:cNvPr id="10" name="Half Frame 9"/>
          <p:cNvSpPr/>
          <p:nvPr/>
        </p:nvSpPr>
        <p:spPr>
          <a:xfrm rot="13247913">
            <a:off x="7897415" y="3152171"/>
            <a:ext cx="144430" cy="549994"/>
          </a:xfrm>
          <a:prstGeom prst="halfFram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Half Frame 11"/>
          <p:cNvSpPr/>
          <p:nvPr/>
        </p:nvSpPr>
        <p:spPr>
          <a:xfrm rot="13247913">
            <a:off x="4314200" y="2615950"/>
            <a:ext cx="144430" cy="549994"/>
          </a:xfrm>
          <a:prstGeom prst="halfFram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Half Frame 12"/>
          <p:cNvSpPr/>
          <p:nvPr/>
        </p:nvSpPr>
        <p:spPr>
          <a:xfrm rot="13247913">
            <a:off x="4265433" y="2037765"/>
            <a:ext cx="144430" cy="549994"/>
          </a:xfrm>
          <a:prstGeom prst="halfFram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Half Frame 13"/>
          <p:cNvSpPr/>
          <p:nvPr/>
        </p:nvSpPr>
        <p:spPr>
          <a:xfrm rot="13247913">
            <a:off x="2436633" y="3714165"/>
            <a:ext cx="144430" cy="549994"/>
          </a:xfrm>
          <a:prstGeom prst="halfFram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Half Frame 14"/>
          <p:cNvSpPr/>
          <p:nvPr/>
        </p:nvSpPr>
        <p:spPr>
          <a:xfrm rot="13247913">
            <a:off x="2436634" y="4224888"/>
            <a:ext cx="144430" cy="549994"/>
          </a:xfrm>
          <a:prstGeom prst="halfFram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930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ppt_x"/>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ppt_x"/>
                                          </p:val>
                                        </p:tav>
                                        <p:tav tm="100000">
                                          <p:val>
                                            <p:strVal val="#ppt_x"/>
                                          </p:val>
                                        </p:tav>
                                      </p:tavLst>
                                    </p:anim>
                                    <p:anim calcmode="lin" valueType="num">
                                      <p:cBhvr additive="base">
                                        <p:cTn id="1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down)">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down)">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2" grpId="0" animBg="1"/>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50000"/>
            </a:schemeClr>
          </a:solidFill>
          <a:ln w="38100">
            <a:noFill/>
          </a:ln>
          <a:effectLst>
            <a:outerShdw blurRad="76200" dir="13500000" sy="23000" kx="1200000" algn="br" rotWithShape="0">
              <a:prstClr val="black">
                <a:alpha val="20000"/>
              </a:prstClr>
            </a:outerShdw>
          </a:effectLst>
          <a:scene3d>
            <a:camera prst="orthographicFront">
              <a:rot lat="0" lon="0" rev="0"/>
            </a:camera>
            <a:lightRig rig="glow" dir="t">
              <a:rot lat="0" lon="0" rev="14100000"/>
            </a:lightRig>
          </a:scene3d>
          <a:sp3d prstMaterial="softEdge">
            <a:bevelT w="127000" prst="artDeco"/>
          </a:sp3d>
        </p:spPr>
        <p:txBody>
          <a:bodyPr>
            <a:normAutofit fontScale="90000"/>
          </a:bodyPr>
          <a:lstStyle/>
          <a:p>
            <a:r>
              <a:rPr lang="en-US" smtClean="0"/>
              <a:t>Answer the following question in pairs</a:t>
            </a:r>
            <a:endParaRPr lang="en-US"/>
          </a:p>
        </p:txBody>
      </p:sp>
      <p:sp>
        <p:nvSpPr>
          <p:cNvPr id="3" name="Content Placeholder 2"/>
          <p:cNvSpPr>
            <a:spLocks noGrp="1"/>
          </p:cNvSpPr>
          <p:nvPr>
            <p:ph sz="half" idx="1"/>
          </p:nvPr>
        </p:nvSpPr>
        <p:spPr>
          <a:xfrm>
            <a:off x="457200" y="1600200"/>
            <a:ext cx="4038600" cy="4876800"/>
          </a:xfrm>
          <a:solidFill>
            <a:schemeClr val="accent2">
              <a:lumMod val="60000"/>
              <a:lumOff val="40000"/>
            </a:schemeClr>
          </a:solidFill>
          <a:ln w="38100">
            <a:noFill/>
          </a:ln>
          <a:effectLst/>
          <a:scene3d>
            <a:camera prst="orthographicFront">
              <a:rot lat="0" lon="0" rev="0"/>
            </a:camera>
            <a:lightRig rig="glow" dir="t">
              <a:rot lat="0" lon="0" rev="14100000"/>
            </a:lightRig>
          </a:scene3d>
          <a:sp3d prstMaterial="softEdge">
            <a:bevelT w="127000" prst="artDeco"/>
          </a:sp3d>
        </p:spPr>
        <p:txBody>
          <a:bodyPr>
            <a:normAutofit/>
          </a:bodyPr>
          <a:lstStyle/>
          <a:p>
            <a:pPr marL="514350" indent="-514350">
              <a:buAutoNum type="alphaLcParenR"/>
            </a:pPr>
            <a:r>
              <a:rPr lang="en-US" sz="2400" smtClean="0"/>
              <a:t>Where </a:t>
            </a:r>
            <a:r>
              <a:rPr lang="en-US" sz="2400"/>
              <a:t>does Meherjan </a:t>
            </a:r>
            <a:r>
              <a:rPr lang="en-US" sz="2400" smtClean="0"/>
              <a:t>live?</a:t>
            </a:r>
          </a:p>
          <a:p>
            <a:pPr marL="514350" indent="-514350">
              <a:buAutoNum type="alphaLcParenR"/>
            </a:pPr>
            <a:r>
              <a:rPr lang="en-US" sz="2400"/>
              <a:t>What makes the fire unsteady</a:t>
            </a:r>
            <a:r>
              <a:rPr lang="en-US" sz="2400" smtClean="0"/>
              <a:t>? </a:t>
            </a:r>
          </a:p>
          <a:p>
            <a:pPr marL="514350" indent="-514350">
              <a:buAutoNum type="alphaLcParenR"/>
            </a:pPr>
            <a:r>
              <a:rPr lang="en-US" sz="2400"/>
              <a:t>What does the dancing of the flames remind Meherjan</a:t>
            </a:r>
            <a:r>
              <a:rPr lang="en-US" sz="2400" smtClean="0"/>
              <a:t>?  </a:t>
            </a:r>
          </a:p>
          <a:p>
            <a:pPr marL="514350" indent="-514350">
              <a:buAutoNum type="alphaLcParenR"/>
            </a:pPr>
            <a:r>
              <a:rPr lang="en-US" sz="2400" smtClean="0"/>
              <a:t>In </a:t>
            </a:r>
            <a:r>
              <a:rPr lang="en-US" sz="2400"/>
              <a:t>which season does river erosion take a devastating turn</a:t>
            </a:r>
            <a:r>
              <a:rPr lang="en-US" sz="2400" smtClean="0"/>
              <a:t>? </a:t>
            </a:r>
          </a:p>
          <a:p>
            <a:pPr marL="514350" indent="-514350">
              <a:buAutoNum type="alphaLcParenR"/>
            </a:pPr>
            <a:r>
              <a:rPr lang="en-US" sz="2400"/>
              <a:t>What is river erosion caused by</a:t>
            </a:r>
            <a:r>
              <a:rPr lang="en-US" sz="2400" smtClean="0"/>
              <a:t>? </a:t>
            </a:r>
          </a:p>
        </p:txBody>
      </p:sp>
      <p:sp>
        <p:nvSpPr>
          <p:cNvPr id="4" name="Content Placeholder 3"/>
          <p:cNvSpPr>
            <a:spLocks noGrp="1"/>
          </p:cNvSpPr>
          <p:nvPr>
            <p:ph sz="half" idx="2"/>
          </p:nvPr>
        </p:nvSpPr>
        <p:spPr>
          <a:xfrm>
            <a:off x="4648200" y="1600200"/>
            <a:ext cx="4038600" cy="4876800"/>
          </a:xfrm>
          <a:solidFill>
            <a:schemeClr val="accent3">
              <a:lumMod val="20000"/>
              <a:lumOff val="80000"/>
            </a:schemeClr>
          </a:solidFill>
          <a:ln>
            <a:noFill/>
            <a:prstDash val="dash"/>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marL="228600" indent="-228600">
              <a:buAutoNum type="alphaLcParenR"/>
            </a:pPr>
            <a:r>
              <a:rPr lang="en-US" sz="2000" b="1" smtClean="0"/>
              <a:t>Meherjan </a:t>
            </a:r>
            <a:r>
              <a:rPr lang="en-US" sz="2000" b="1"/>
              <a:t>lives in a slum on the Town Protection Embankment in </a:t>
            </a:r>
            <a:r>
              <a:rPr lang="en-US" sz="2000" b="1" smtClean="0"/>
              <a:t>Sirajganj. </a:t>
            </a:r>
          </a:p>
          <a:p>
            <a:pPr marL="228600" indent="-228600">
              <a:buAutoNum type="alphaLcParenR"/>
            </a:pPr>
            <a:r>
              <a:rPr lang="en-US" sz="2000" b="1" smtClean="0"/>
              <a:t>The </a:t>
            </a:r>
            <a:r>
              <a:rPr lang="en-US" sz="2000" b="1"/>
              <a:t>whispering wind from the river Jamuna makes the fire </a:t>
            </a:r>
            <a:r>
              <a:rPr lang="en-US" sz="2000" b="1" smtClean="0"/>
              <a:t>unsteady .</a:t>
            </a:r>
          </a:p>
          <a:p>
            <a:pPr marL="228600" indent="-228600">
              <a:buAutoNum type="alphaLcParenR"/>
            </a:pPr>
            <a:r>
              <a:rPr lang="en-US" sz="2000" b="1"/>
              <a:t>The dancing of the flames reminds Meherjan of the turmoil in her life</a:t>
            </a:r>
            <a:r>
              <a:rPr lang="en-US" sz="2000" b="1" smtClean="0"/>
              <a:t>. </a:t>
            </a:r>
          </a:p>
          <a:p>
            <a:pPr marL="228600" indent="-228600">
              <a:buAutoNum type="alphaLcParenR"/>
            </a:pPr>
            <a:r>
              <a:rPr lang="en-US" sz="2000" b="1"/>
              <a:t>River erosion takes a devastating turn in the rainy </a:t>
            </a:r>
            <a:r>
              <a:rPr lang="en-US" sz="2000" b="1" smtClean="0"/>
              <a:t>season. </a:t>
            </a:r>
          </a:p>
          <a:p>
            <a:pPr marL="228600" indent="-228600">
              <a:buAutoNum type="alphaLcParenR"/>
            </a:pPr>
            <a:r>
              <a:rPr lang="en-US" sz="2000" b="1"/>
              <a:t>River erosion is caused by unusual climate change</a:t>
            </a:r>
            <a:r>
              <a:rPr lang="en-US" sz="2000" b="1" smtClean="0"/>
              <a:t>. </a:t>
            </a:r>
            <a:endParaRPr lang="en-US" sz="2000" b="1"/>
          </a:p>
        </p:txBody>
      </p:sp>
    </p:spTree>
    <p:extLst>
      <p:ext uri="{BB962C8B-B14F-4D97-AF65-F5344CB8AC3E}">
        <p14:creationId xmlns:p14="http://schemas.microsoft.com/office/powerpoint/2010/main" val="1801795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4">
                                            <p:bg/>
                                          </p:spTgt>
                                        </p:tgtEl>
                                        <p:attrNameLst>
                                          <p:attrName>style.visibility</p:attrName>
                                        </p:attrNameLst>
                                      </p:cBhvr>
                                      <p:to>
                                        <p:strVal val="visible"/>
                                      </p:to>
                                    </p:set>
                                    <p:animEffect transition="in" filter="barn(inVertical)">
                                      <p:cBhvr>
                                        <p:cTn id="40" dur="500"/>
                                        <p:tgtEl>
                                          <p:spTgt spid="4">
                                            <p:bg/>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4">
                                            <p:txEl>
                                              <p:pRg st="0" end="0"/>
                                            </p:txEl>
                                          </p:spTgt>
                                        </p:tgtEl>
                                        <p:attrNameLst>
                                          <p:attrName>style.visibility</p:attrName>
                                        </p:attrNameLst>
                                      </p:cBhvr>
                                      <p:to>
                                        <p:strVal val="visible"/>
                                      </p:to>
                                    </p:set>
                                    <p:animEffect transition="in" filter="barn(inVertical)">
                                      <p:cBhvr>
                                        <p:cTn id="45" dur="500"/>
                                        <p:tgtEl>
                                          <p:spTgt spid="4">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4">
                                            <p:txEl>
                                              <p:pRg st="1" end="1"/>
                                            </p:txEl>
                                          </p:spTgt>
                                        </p:tgtEl>
                                        <p:attrNameLst>
                                          <p:attrName>style.visibility</p:attrName>
                                        </p:attrNameLst>
                                      </p:cBhvr>
                                      <p:to>
                                        <p:strVal val="visible"/>
                                      </p:to>
                                    </p:set>
                                    <p:animEffect transition="in" filter="barn(inVertical)">
                                      <p:cBhvr>
                                        <p:cTn id="50" dur="500"/>
                                        <p:tgtEl>
                                          <p:spTgt spid="4">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animEffect transition="in" filter="barn(inVertical)">
                                      <p:cBhvr>
                                        <p:cTn id="55" dur="500"/>
                                        <p:tgtEl>
                                          <p:spTgt spid="4">
                                            <p:txEl>
                                              <p:pRg st="2" end="2"/>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4">
                                            <p:txEl>
                                              <p:pRg st="3" end="3"/>
                                            </p:txEl>
                                          </p:spTgt>
                                        </p:tgtEl>
                                        <p:attrNameLst>
                                          <p:attrName>style.visibility</p:attrName>
                                        </p:attrNameLst>
                                      </p:cBhvr>
                                      <p:to>
                                        <p:strVal val="visible"/>
                                      </p:to>
                                    </p:set>
                                    <p:animEffect transition="in" filter="barn(inVertical)">
                                      <p:cBhvr>
                                        <p:cTn id="60" dur="500"/>
                                        <p:tgtEl>
                                          <p:spTgt spid="4">
                                            <p:txEl>
                                              <p:pRg st="3" end="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grpId="0" nodeType="clickEffect">
                                  <p:stCondLst>
                                    <p:cond delay="0"/>
                                  </p:stCondLst>
                                  <p:childTnLst>
                                    <p:set>
                                      <p:cBhvr>
                                        <p:cTn id="64" dur="1" fill="hold">
                                          <p:stCondLst>
                                            <p:cond delay="0"/>
                                          </p:stCondLst>
                                        </p:cTn>
                                        <p:tgtEl>
                                          <p:spTgt spid="4">
                                            <p:txEl>
                                              <p:pRg st="4" end="4"/>
                                            </p:txEl>
                                          </p:spTgt>
                                        </p:tgtEl>
                                        <p:attrNameLst>
                                          <p:attrName>style.visibility</p:attrName>
                                        </p:attrNameLst>
                                      </p:cBhvr>
                                      <p:to>
                                        <p:strVal val="visible"/>
                                      </p:to>
                                    </p:set>
                                    <p:anim calcmode="lin" valueType="num">
                                      <p:cBhvr>
                                        <p:cTn id="65"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66"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67"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68"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P spid="4"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ular Callout 2"/>
          <p:cNvSpPr/>
          <p:nvPr/>
        </p:nvSpPr>
        <p:spPr>
          <a:xfrm>
            <a:off x="390525" y="304800"/>
            <a:ext cx="2819400" cy="1295400"/>
          </a:xfrm>
          <a:prstGeom prst="wedgeRoundRectCallou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rgbClr val="FF0000"/>
                </a:solidFill>
              </a:rPr>
              <a:t>Homework</a:t>
            </a:r>
          </a:p>
        </p:txBody>
      </p:sp>
      <p:sp>
        <p:nvSpPr>
          <p:cNvPr id="5" name="Horizontal Scroll 4"/>
          <p:cNvSpPr/>
          <p:nvPr/>
        </p:nvSpPr>
        <p:spPr>
          <a:xfrm>
            <a:off x="390525" y="1828800"/>
            <a:ext cx="6934200" cy="1033272"/>
          </a:xfrm>
          <a:prstGeom prst="horizontalScroll">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smtClean="0">
                <a:solidFill>
                  <a:schemeClr val="accent1">
                    <a:lumMod val="20000"/>
                    <a:lumOff val="80000"/>
                  </a:schemeClr>
                </a:solidFill>
              </a:rPr>
              <a:t>Write a dialogue about the effects of climate change in our life </a:t>
            </a:r>
            <a:r>
              <a:rPr lang="en-US" smtClean="0"/>
              <a:t>.</a:t>
            </a:r>
            <a:endParaRPr lang="en-US"/>
          </a:p>
        </p:txBody>
      </p:sp>
    </p:spTree>
    <p:extLst>
      <p:ext uri="{BB962C8B-B14F-4D97-AF65-F5344CB8AC3E}">
        <p14:creationId xmlns:p14="http://schemas.microsoft.com/office/powerpoint/2010/main" val="1031483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1"/>
          <p:cNvSpPr/>
          <p:nvPr/>
        </p:nvSpPr>
        <p:spPr>
          <a:xfrm>
            <a:off x="4419600" y="914400"/>
            <a:ext cx="3048000" cy="2667000"/>
          </a:xfrm>
          <a:prstGeom prst="wedgeEllipseCallou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smtClean="0">
                <a:solidFill>
                  <a:srgbClr val="FF0000"/>
                </a:solidFill>
              </a:rPr>
              <a:t>Thank you </a:t>
            </a:r>
            <a:endParaRPr lang="en-US" sz="3600">
              <a:solidFill>
                <a:srgbClr val="FF000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1066800"/>
            <a:ext cx="3505200" cy="4445402"/>
          </a:xfrm>
          <a:prstGeom prst="rect">
            <a:avLst/>
          </a:prstGeom>
          <a:ln w="38100">
            <a:noFill/>
          </a:ln>
          <a:effectLst>
            <a:outerShdw blurRad="76200" dir="18900000" sy="23000" kx="-1200000" algn="bl" rotWithShape="0">
              <a:prstClr val="black">
                <a:alpha val="20000"/>
              </a:prst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spTree>
    <p:extLst>
      <p:ext uri="{BB962C8B-B14F-4D97-AF65-F5344CB8AC3E}">
        <p14:creationId xmlns:p14="http://schemas.microsoft.com/office/powerpoint/2010/main" val="237039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387</TotalTime>
  <Words>594</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INTRODUCTION</vt:lpstr>
      <vt:lpstr>PowerPoint Presentation</vt:lpstr>
      <vt:lpstr>PowerPoint Presentation</vt:lpstr>
      <vt:lpstr>Read the following text and answer the following questions </vt:lpstr>
      <vt:lpstr>PowerPoint Presentation</vt:lpstr>
      <vt:lpstr>Answer the following question in pairs</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Lab 20</dc:creator>
  <cp:lastModifiedBy>Lab 20</cp:lastModifiedBy>
  <cp:revision>29</cp:revision>
  <dcterms:created xsi:type="dcterms:W3CDTF">2006-08-16T00:00:00Z</dcterms:created>
  <dcterms:modified xsi:type="dcterms:W3CDTF">2026-06-24T11:45:57Z</dcterms:modified>
</cp:coreProperties>
</file>