
<file path=[Content_Types].xml><?xml version="1.0" encoding="utf-8"?>
<Types xmlns="http://schemas.openxmlformats.org/package/2006/content-types">
  <Default Extension="jfif" ContentType="image/jpeg"/>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68" r:id="rId10"/>
    <p:sldId id="269" r:id="rId11"/>
    <p:sldId id="265" r:id="rId12"/>
    <p:sldId id="266"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3.jfif"/><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9.jfif"/><Relationship Id="rId2" Type="http://schemas.openxmlformats.org/officeDocument/2006/relationships/image" Target="../media/image8.jf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1.jfif"/><Relationship Id="rId2" Type="http://schemas.openxmlformats.org/officeDocument/2006/relationships/image" Target="../media/image10.jf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orizontal Scroll 1"/>
          <p:cNvSpPr/>
          <p:nvPr/>
        </p:nvSpPr>
        <p:spPr>
          <a:xfrm>
            <a:off x="2057400" y="304800"/>
            <a:ext cx="4876800" cy="838200"/>
          </a:xfrm>
          <a:prstGeom prst="horizontalScroll">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smtClean="0">
                <a:solidFill>
                  <a:srgbClr val="7030A0"/>
                </a:solidFill>
                <a:latin typeface="NikoshBAN" pitchFamily="2" charset="0"/>
                <a:cs typeface="NikoshBAN" pitchFamily="2" charset="0"/>
              </a:rPr>
              <a:t>বিসমিল্লাহির</a:t>
            </a:r>
            <a:r>
              <a:rPr lang="en-US" sz="2400" dirty="0" smtClean="0">
                <a:solidFill>
                  <a:srgbClr val="7030A0"/>
                </a:solidFill>
                <a:latin typeface="NikoshBAN" pitchFamily="2" charset="0"/>
                <a:cs typeface="NikoshBAN" pitchFamily="2" charset="0"/>
              </a:rPr>
              <a:t> </a:t>
            </a:r>
            <a:r>
              <a:rPr lang="en-US" sz="2400" dirty="0" err="1" smtClean="0">
                <a:solidFill>
                  <a:srgbClr val="7030A0"/>
                </a:solidFill>
                <a:latin typeface="NikoshBAN" pitchFamily="2" charset="0"/>
                <a:cs typeface="NikoshBAN" pitchFamily="2" charset="0"/>
              </a:rPr>
              <a:t>রাহমানির</a:t>
            </a:r>
            <a:r>
              <a:rPr lang="en-US" sz="2400" dirty="0" smtClean="0">
                <a:solidFill>
                  <a:srgbClr val="7030A0"/>
                </a:solidFill>
                <a:latin typeface="NikoshBAN" pitchFamily="2" charset="0"/>
                <a:cs typeface="NikoshBAN" pitchFamily="2" charset="0"/>
              </a:rPr>
              <a:t> </a:t>
            </a:r>
            <a:r>
              <a:rPr lang="en-US" sz="2400" dirty="0" err="1" smtClean="0">
                <a:solidFill>
                  <a:srgbClr val="7030A0"/>
                </a:solidFill>
                <a:latin typeface="NikoshBAN" pitchFamily="2" charset="0"/>
                <a:cs typeface="NikoshBAN" pitchFamily="2" charset="0"/>
              </a:rPr>
              <a:t>রাহিম</a:t>
            </a:r>
            <a:endParaRPr lang="en-US" sz="2400" dirty="0">
              <a:solidFill>
                <a:srgbClr val="7030A0"/>
              </a:solidFill>
              <a:latin typeface="NikoshBAN" pitchFamily="2" charset="0"/>
              <a:cs typeface="NikoshBAN" pitchFamily="2" charset="0"/>
            </a:endParaRPr>
          </a:p>
        </p:txBody>
      </p:sp>
      <p:sp>
        <p:nvSpPr>
          <p:cNvPr id="3" name="Flowchart: Terminator 2"/>
          <p:cNvSpPr/>
          <p:nvPr/>
        </p:nvSpPr>
        <p:spPr>
          <a:xfrm>
            <a:off x="2362200" y="1143000"/>
            <a:ext cx="4267200" cy="609600"/>
          </a:xfrm>
          <a:prstGeom prst="flowChartTermina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solidFill>
                  <a:srgbClr val="C00000"/>
                </a:solidFill>
                <a:latin typeface="NikoshBAN" pitchFamily="2" charset="0"/>
                <a:cs typeface="NikoshBAN" pitchFamily="2" charset="0"/>
              </a:rPr>
              <a:t>আসসালামু</a:t>
            </a:r>
            <a:r>
              <a:rPr lang="en-US" sz="2800" b="1" dirty="0" smtClean="0">
                <a:solidFill>
                  <a:srgbClr val="C00000"/>
                </a:solidFill>
                <a:latin typeface="NikoshBAN" pitchFamily="2" charset="0"/>
                <a:cs typeface="NikoshBAN" pitchFamily="2" charset="0"/>
              </a:rPr>
              <a:t> </a:t>
            </a:r>
            <a:r>
              <a:rPr lang="en-US" sz="2800" b="1" dirty="0" err="1" smtClean="0">
                <a:solidFill>
                  <a:srgbClr val="C00000"/>
                </a:solidFill>
                <a:latin typeface="NikoshBAN" pitchFamily="2" charset="0"/>
                <a:cs typeface="NikoshBAN" pitchFamily="2" charset="0"/>
              </a:rPr>
              <a:t>আলাইকুম</a:t>
            </a:r>
            <a:endParaRPr lang="en-US" sz="2800" b="1" dirty="0" smtClean="0">
              <a:solidFill>
                <a:srgbClr val="C00000"/>
              </a:solidFill>
              <a:latin typeface="NikoshBAN" pitchFamily="2" charset="0"/>
              <a:cs typeface="NikoshBAN" pitchFamily="2"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4600" y="1905000"/>
            <a:ext cx="3962400" cy="3840748"/>
          </a:xfrm>
          <a:prstGeom prst="rect">
            <a:avLst/>
          </a:prstGeom>
        </p:spPr>
      </p:pic>
      <p:sp>
        <p:nvSpPr>
          <p:cNvPr id="5" name="TextBox 4"/>
          <p:cNvSpPr txBox="1"/>
          <p:nvPr/>
        </p:nvSpPr>
        <p:spPr>
          <a:xfrm>
            <a:off x="3352800" y="5745748"/>
            <a:ext cx="4267200" cy="1569660"/>
          </a:xfrm>
          <a:prstGeom prst="rect">
            <a:avLst/>
          </a:prstGeom>
          <a:noFill/>
        </p:spPr>
        <p:txBody>
          <a:bodyPr wrap="square" rtlCol="0">
            <a:spAutoFit/>
          </a:bodyPr>
          <a:lstStyle/>
          <a:p>
            <a:r>
              <a:rPr lang="en-US" sz="4800" b="1" dirty="0" err="1" smtClean="0">
                <a:ln w="18000">
                  <a:solidFill>
                    <a:schemeClr val="accent2">
                      <a:satMod val="140000"/>
                    </a:schemeClr>
                  </a:solidFill>
                  <a:prstDash val="solid"/>
                  <a:miter lim="800000"/>
                </a:ln>
                <a:solidFill>
                  <a:schemeClr val="accent3">
                    <a:lumMod val="60000"/>
                    <a:lumOff val="40000"/>
                  </a:schemeClr>
                </a:solidFill>
                <a:effectLst>
                  <a:outerShdw blurRad="25500" dist="23000" dir="7020000" algn="tl">
                    <a:srgbClr val="000000">
                      <a:alpha val="50000"/>
                    </a:srgbClr>
                  </a:outerShdw>
                </a:effectLst>
                <a:latin typeface="NikoshBAN" pitchFamily="2" charset="0"/>
                <a:cs typeface="NikoshBAN" pitchFamily="2" charset="0"/>
              </a:rPr>
              <a:t>স্বাগতম</a:t>
            </a:r>
            <a:endParaRPr lang="en-US" sz="4800" b="1" dirty="0" smtClean="0">
              <a:solidFill>
                <a:schemeClr val="accent3">
                  <a:lumMod val="60000"/>
                  <a:lumOff val="40000"/>
                </a:schemeClr>
              </a:solidFill>
              <a:effectLst>
                <a:outerShdw blurRad="38100" dist="38100" dir="2700000" algn="tl">
                  <a:srgbClr val="000000">
                    <a:alpha val="43137"/>
                  </a:srgbClr>
                </a:outerShdw>
              </a:effectLst>
              <a:latin typeface="NikoshBAN" pitchFamily="2" charset="0"/>
              <a:cs typeface="NikoshBAN" pitchFamily="2" charset="0"/>
            </a:endParaRPr>
          </a:p>
          <a:p>
            <a:endParaRPr lang="en-US" sz="4800" dirty="0"/>
          </a:p>
        </p:txBody>
      </p:sp>
    </p:spTree>
    <p:extLst>
      <p:ext uri="{BB962C8B-B14F-4D97-AF65-F5344CB8AC3E}">
        <p14:creationId xmlns:p14="http://schemas.microsoft.com/office/powerpoint/2010/main" val="2218212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8)">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fltVal val="0"/>
                                          </p:val>
                                        </p:tav>
                                        <p:tav tm="100000">
                                          <p:val>
                                            <p:strVal val="#ppt_w"/>
                                          </p:val>
                                        </p:tav>
                                      </p:tavLst>
                                    </p:anim>
                                    <p:anim calcmode="lin" valueType="num">
                                      <p:cBhvr>
                                        <p:cTn id="13" dur="1000" fill="hold"/>
                                        <p:tgtEl>
                                          <p:spTgt spid="5"/>
                                        </p:tgtEl>
                                        <p:attrNameLst>
                                          <p:attrName>ppt_h</p:attrName>
                                        </p:attrNameLst>
                                      </p:cBhvr>
                                      <p:tavLst>
                                        <p:tav tm="0">
                                          <p:val>
                                            <p:fltVal val="0"/>
                                          </p:val>
                                        </p:tav>
                                        <p:tav tm="100000">
                                          <p:val>
                                            <p:strVal val="#ppt_h"/>
                                          </p:val>
                                        </p:tav>
                                      </p:tavLst>
                                    </p:anim>
                                    <p:anim calcmode="lin" valueType="num">
                                      <p:cBhvr>
                                        <p:cTn id="14" dur="1000" fill="hold"/>
                                        <p:tgtEl>
                                          <p:spTgt spid="5"/>
                                        </p:tgtEl>
                                        <p:attrNameLst>
                                          <p:attrName>style.rotation</p:attrName>
                                        </p:attrNameLst>
                                      </p:cBhvr>
                                      <p:tavLst>
                                        <p:tav tm="0">
                                          <p:val>
                                            <p:fltVal val="90"/>
                                          </p:val>
                                        </p:tav>
                                        <p:tav tm="100000">
                                          <p:val>
                                            <p:fltVal val="0"/>
                                          </p:val>
                                        </p:tav>
                                      </p:tavLst>
                                    </p:anim>
                                    <p:animEffect transition="in" filter="fade">
                                      <p:cBhvr>
                                        <p:cTn id="15"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66278" y="3733800"/>
            <a:ext cx="3114955" cy="1323439"/>
          </a:xfrm>
          <a:prstGeom prst="rect">
            <a:avLst/>
          </a:prstGeom>
          <a:noFill/>
        </p:spPr>
        <p:txBody>
          <a:bodyPr wrap="none" rtlCol="0">
            <a:spAutoFit/>
          </a:bodyPr>
          <a:lstStyle/>
          <a:p>
            <a:pPr algn="ctr"/>
            <a:r>
              <a:rPr lang="as-IN" sz="2000" dirty="0" smtClean="0">
                <a:latin typeface="NikoshBAN" pitchFamily="2" charset="0"/>
                <a:cs typeface="NikoshBAN" pitchFamily="2" charset="0"/>
              </a:rPr>
              <a:t> </a:t>
            </a:r>
            <a:r>
              <a:rPr lang="as-IN" sz="2000" b="1" dirty="0">
                <a:solidFill>
                  <a:srgbClr val="7030A0"/>
                </a:solidFill>
                <a:effectLst>
                  <a:outerShdw blurRad="38100" dist="38100" dir="2700000" algn="tl">
                    <a:srgbClr val="000000">
                      <a:alpha val="43137"/>
                    </a:srgbClr>
                  </a:outerShdw>
                </a:effectLst>
                <a:latin typeface="NikoshBAN" pitchFamily="2" charset="0"/>
                <a:cs typeface="NikoshBAN" pitchFamily="2" charset="0"/>
              </a:rPr>
              <a:t>পরকালের প্রতি বিশ্বাস</a:t>
            </a:r>
            <a:endParaRPr lang="en-US" sz="2000" b="1" dirty="0">
              <a:solidFill>
                <a:srgbClr val="7030A0"/>
              </a:solidFill>
              <a:effectLst>
                <a:outerShdw blurRad="38100" dist="38100" dir="2700000" algn="tl">
                  <a:srgbClr val="000000">
                    <a:alpha val="43137"/>
                  </a:srgbClr>
                </a:outerShdw>
              </a:effectLst>
              <a:latin typeface="NikoshBAN" pitchFamily="2" charset="0"/>
              <a:cs typeface="NikoshBAN" pitchFamily="2" charset="0"/>
            </a:endParaRPr>
          </a:p>
          <a:p>
            <a:endParaRPr lang="en-US" sz="2000" b="1" dirty="0" smtClean="0">
              <a:solidFill>
                <a:srgbClr val="7030A0"/>
              </a:solidFill>
              <a:effectLst>
                <a:outerShdw blurRad="38100" dist="38100" dir="2700000" algn="tl">
                  <a:srgbClr val="000000">
                    <a:alpha val="43137"/>
                  </a:srgbClr>
                </a:outerShdw>
              </a:effectLst>
              <a:latin typeface="NikoshBAN" pitchFamily="2" charset="0"/>
              <a:cs typeface="NikoshBAN" pitchFamily="2" charset="0"/>
            </a:endParaRPr>
          </a:p>
          <a:p>
            <a:r>
              <a:rPr lang="as-IN" sz="2000" dirty="0">
                <a:latin typeface="NikoshBAN" pitchFamily="2" charset="0"/>
                <a:cs typeface="NikoshBAN" pitchFamily="2" charset="0"/>
              </a:rPr>
              <a:t>মৃত্যুর পরের জীবন, হাশর, বেহেশত </a:t>
            </a:r>
            <a:r>
              <a:rPr lang="en-US" sz="2000" dirty="0" smtClean="0">
                <a:latin typeface="NikoshBAN" pitchFamily="2" charset="0"/>
                <a:cs typeface="NikoshBAN" pitchFamily="2" charset="0"/>
              </a:rPr>
              <a:t>ও</a:t>
            </a:r>
          </a:p>
          <a:p>
            <a:r>
              <a:rPr lang="as-IN" sz="2000" dirty="0" smtClean="0">
                <a:latin typeface="NikoshBAN" pitchFamily="2" charset="0"/>
                <a:cs typeface="NikoshBAN" pitchFamily="2" charset="0"/>
              </a:rPr>
              <a:t> </a:t>
            </a:r>
            <a:r>
              <a:rPr lang="as-IN" sz="2000" dirty="0">
                <a:latin typeface="NikoshBAN" pitchFamily="2" charset="0"/>
                <a:cs typeface="NikoshBAN" pitchFamily="2" charset="0"/>
              </a:rPr>
              <a:t>দোজখের প্রতি দৃঢ় বিশ্বাস।</a:t>
            </a:r>
            <a:endParaRPr lang="en-US" sz="2000" b="1" dirty="0">
              <a:solidFill>
                <a:srgbClr val="7030A0"/>
              </a:solidFill>
              <a:effectLst>
                <a:outerShdw blurRad="38100" dist="38100" dir="2700000" algn="tl">
                  <a:srgbClr val="000000">
                    <a:alpha val="43137"/>
                  </a:srgbClr>
                </a:outerShdw>
              </a:effectLst>
              <a:latin typeface="NikoshBAN" pitchFamily="2" charset="0"/>
              <a:cs typeface="NikoshBAN" pitchFamily="2"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1" y="2286000"/>
            <a:ext cx="2667000" cy="1371600"/>
          </a:xfrm>
          <a:prstGeom prst="rect">
            <a:avLst/>
          </a:prstGeom>
        </p:spPr>
      </p:pic>
      <p:sp>
        <p:nvSpPr>
          <p:cNvPr id="5" name="TextBox 4"/>
          <p:cNvSpPr txBox="1"/>
          <p:nvPr/>
        </p:nvSpPr>
        <p:spPr>
          <a:xfrm>
            <a:off x="5257800" y="3693886"/>
            <a:ext cx="3352800" cy="1477328"/>
          </a:xfrm>
          <a:prstGeom prst="rect">
            <a:avLst/>
          </a:prstGeom>
          <a:noFill/>
        </p:spPr>
        <p:txBody>
          <a:bodyPr wrap="square" rtlCol="0">
            <a:spAutoFit/>
          </a:bodyPr>
          <a:lstStyle/>
          <a:p>
            <a:pPr algn="ctr"/>
            <a:r>
              <a:rPr lang="as-IN" b="1" dirty="0">
                <a:solidFill>
                  <a:srgbClr val="7030A0"/>
                </a:solidFill>
                <a:latin typeface="NikoshBAN" pitchFamily="2" charset="0"/>
                <a:cs typeface="NikoshBAN" pitchFamily="2" charset="0"/>
              </a:rPr>
              <a:t>তাকদিরের প্রতি বিশ্বাস </a:t>
            </a:r>
            <a:endParaRPr lang="en-US" b="1" dirty="0">
              <a:solidFill>
                <a:srgbClr val="7030A0"/>
              </a:solidFill>
              <a:latin typeface="NikoshBAN" pitchFamily="2" charset="0"/>
              <a:cs typeface="NikoshBAN" pitchFamily="2" charset="0"/>
            </a:endParaRPr>
          </a:p>
          <a:p>
            <a:endParaRPr lang="en-US" b="1" dirty="0" smtClean="0">
              <a:latin typeface="NikoshBAN" pitchFamily="2" charset="0"/>
              <a:cs typeface="NikoshBAN" pitchFamily="2" charset="0"/>
            </a:endParaRPr>
          </a:p>
          <a:p>
            <a:r>
              <a:rPr lang="en-US" dirty="0" smtClean="0">
                <a:latin typeface="NikoshBAN" pitchFamily="2" charset="0"/>
                <a:cs typeface="NikoshBAN" pitchFamily="2" charset="0"/>
              </a:rPr>
              <a:t> </a:t>
            </a:r>
            <a:r>
              <a:rPr lang="as-IN" dirty="0">
                <a:latin typeface="NikoshBAN" pitchFamily="2" charset="0"/>
                <a:cs typeface="NikoshBAN" pitchFamily="2" charset="0"/>
              </a:rPr>
              <a:t>ভালো বা খারাপ যা-ই ঘটুক, তা আল্লাহর নির্ধারণ ও ইচ্ছায় হয়— এই সত্যের ওপর পূর্ণ আস্থা।</a:t>
            </a:r>
            <a:endParaRPr lang="en-US" dirty="0">
              <a:latin typeface="NikoshBAN" pitchFamily="2" charset="0"/>
              <a:cs typeface="NikoshBAN" pitchFamily="2"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8794" y="2286000"/>
            <a:ext cx="2690812" cy="1371600"/>
          </a:xfrm>
          <a:prstGeom prst="rect">
            <a:avLst/>
          </a:prstGeom>
        </p:spPr>
      </p:pic>
      <p:sp>
        <p:nvSpPr>
          <p:cNvPr id="7" name="Rectangle 6"/>
          <p:cNvSpPr/>
          <p:nvPr/>
        </p:nvSpPr>
        <p:spPr>
          <a:xfrm>
            <a:off x="304800" y="1752600"/>
            <a:ext cx="4191000" cy="3657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5083629" y="1752600"/>
            <a:ext cx="3962400" cy="3657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044860" y="1263134"/>
            <a:ext cx="357790" cy="369332"/>
          </a:xfrm>
          <a:prstGeom prst="rect">
            <a:avLst/>
          </a:prstGeom>
          <a:noFill/>
        </p:spPr>
        <p:txBody>
          <a:bodyPr wrap="none" rtlCol="0">
            <a:spAutoFit/>
          </a:bodyPr>
          <a:lstStyle/>
          <a:p>
            <a:r>
              <a:rPr lang="en-US" dirty="0" smtClean="0"/>
              <a:t>৫</a:t>
            </a:r>
            <a:endParaRPr lang="en-US" dirty="0"/>
          </a:p>
        </p:txBody>
      </p:sp>
      <p:sp>
        <p:nvSpPr>
          <p:cNvPr id="10" name="TextBox 9"/>
          <p:cNvSpPr txBox="1"/>
          <p:nvPr/>
        </p:nvSpPr>
        <p:spPr>
          <a:xfrm>
            <a:off x="6629400" y="1263134"/>
            <a:ext cx="375424" cy="369332"/>
          </a:xfrm>
          <a:prstGeom prst="rect">
            <a:avLst/>
          </a:prstGeom>
          <a:noFill/>
        </p:spPr>
        <p:txBody>
          <a:bodyPr wrap="none" rtlCol="0">
            <a:spAutoFit/>
          </a:bodyPr>
          <a:lstStyle/>
          <a:p>
            <a:r>
              <a:rPr lang="en-US" dirty="0" smtClean="0"/>
              <a:t>৬</a:t>
            </a:r>
            <a:endParaRPr lang="en-US" dirty="0"/>
          </a:p>
        </p:txBody>
      </p:sp>
    </p:spTree>
    <p:extLst>
      <p:ext uri="{BB962C8B-B14F-4D97-AF65-F5344CB8AC3E}">
        <p14:creationId xmlns:p14="http://schemas.microsoft.com/office/powerpoint/2010/main" val="717280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1" presetClass="entr" presetSubtype="1"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wheel(1)">
                                      <p:cBhvr>
                                        <p:cTn id="28" dur="2000"/>
                                        <p:tgtEl>
                                          <p:spTgt spid="2"/>
                                        </p:tgtEl>
                                      </p:cBhvr>
                                    </p:animEffect>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fade">
                                      <p:cBhvr>
                                        <p:cTn id="33" dur="1000"/>
                                        <p:tgtEl>
                                          <p:spTgt spid="10"/>
                                        </p:tgtEl>
                                      </p:cBhvr>
                                    </p:animEffect>
                                    <p:anim calcmode="lin" valueType="num">
                                      <p:cBhvr>
                                        <p:cTn id="34" dur="1000" fill="hold"/>
                                        <p:tgtEl>
                                          <p:spTgt spid="10"/>
                                        </p:tgtEl>
                                        <p:attrNameLst>
                                          <p:attrName>ppt_x</p:attrName>
                                        </p:attrNameLst>
                                      </p:cBhvr>
                                      <p:tavLst>
                                        <p:tav tm="0">
                                          <p:val>
                                            <p:strVal val="#ppt_x"/>
                                          </p:val>
                                        </p:tav>
                                        <p:tav tm="100000">
                                          <p:val>
                                            <p:strVal val="#ppt_x"/>
                                          </p:val>
                                        </p:tav>
                                      </p:tavLst>
                                    </p:anim>
                                    <p:anim calcmode="lin" valueType="num">
                                      <p:cBhvr>
                                        <p:cTn id="35"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fade">
                                      <p:cBhvr>
                                        <p:cTn id="40" dur="1000"/>
                                        <p:tgtEl>
                                          <p:spTgt spid="8"/>
                                        </p:tgtEl>
                                      </p:cBhvr>
                                    </p:animEffect>
                                    <p:anim calcmode="lin" valueType="num">
                                      <p:cBhvr>
                                        <p:cTn id="41" dur="1000" fill="hold"/>
                                        <p:tgtEl>
                                          <p:spTgt spid="8"/>
                                        </p:tgtEl>
                                        <p:attrNameLst>
                                          <p:attrName>ppt_x</p:attrName>
                                        </p:attrNameLst>
                                      </p:cBhvr>
                                      <p:tavLst>
                                        <p:tav tm="0">
                                          <p:val>
                                            <p:strVal val="#ppt_x"/>
                                          </p:val>
                                        </p:tav>
                                        <p:tav tm="100000">
                                          <p:val>
                                            <p:strVal val="#ppt_x"/>
                                          </p:val>
                                        </p:tav>
                                      </p:tavLst>
                                    </p:anim>
                                    <p:anim calcmode="lin" valueType="num">
                                      <p:cBhvr>
                                        <p:cTn id="42"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fade">
                                      <p:cBhvr>
                                        <p:cTn id="47" dur="500"/>
                                        <p:tgtEl>
                                          <p:spTgt spid="6"/>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grpId="0" nodeType="clickEffect">
                                  <p:stCondLst>
                                    <p:cond delay="0"/>
                                  </p:stCondLst>
                                  <p:childTnLst>
                                    <p:set>
                                      <p:cBhvr>
                                        <p:cTn id="51" dur="1" fill="hold">
                                          <p:stCondLst>
                                            <p:cond delay="0"/>
                                          </p:stCondLst>
                                        </p:cTn>
                                        <p:tgtEl>
                                          <p:spTgt spid="5"/>
                                        </p:tgtEl>
                                        <p:attrNameLst>
                                          <p:attrName>style.visibility</p:attrName>
                                        </p:attrNameLst>
                                      </p:cBhvr>
                                      <p:to>
                                        <p:strVal val="visible"/>
                                      </p:to>
                                    </p:set>
                                    <p:animEffect transition="in" filter="wheel(1)">
                                      <p:cBhvr>
                                        <p:cTn id="5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animBg="1"/>
      <p:bldP spid="8" grpId="0" animBg="1"/>
      <p:bldP spid="9"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64584" y="348734"/>
            <a:ext cx="1332416" cy="646331"/>
          </a:xfrm>
          <a:prstGeom prst="rect">
            <a:avLst/>
          </a:prstGeom>
          <a:noFill/>
        </p:spPr>
        <p:txBody>
          <a:bodyPr wrap="none" rtlCol="0">
            <a:spAutoFit/>
          </a:bodyPr>
          <a:lstStyle/>
          <a:p>
            <a:r>
              <a:rPr lang="en-US" sz="3600" dirty="0" err="1" smtClean="0">
                <a:solidFill>
                  <a:schemeClr val="accent1">
                    <a:lumMod val="75000"/>
                  </a:schemeClr>
                </a:solidFill>
                <a:effectLst>
                  <a:outerShdw blurRad="38100" dist="38100" dir="2700000" algn="tl">
                    <a:srgbClr val="000000">
                      <a:alpha val="43137"/>
                    </a:srgbClr>
                  </a:outerShdw>
                </a:effectLst>
                <a:latin typeface="NikoshBAN" pitchFamily="2" charset="0"/>
                <a:cs typeface="NikoshBAN" pitchFamily="2" charset="0"/>
              </a:rPr>
              <a:t>মূল্যায়ন</a:t>
            </a:r>
            <a:r>
              <a:rPr lang="en-US" dirty="0" smtClean="0"/>
              <a:t> </a:t>
            </a:r>
            <a:endParaRPr lang="en-US" dirty="0"/>
          </a:p>
        </p:txBody>
      </p:sp>
      <p:sp>
        <p:nvSpPr>
          <p:cNvPr id="3" name="TextBox 2"/>
          <p:cNvSpPr txBox="1"/>
          <p:nvPr/>
        </p:nvSpPr>
        <p:spPr>
          <a:xfrm>
            <a:off x="542744" y="1339334"/>
            <a:ext cx="2468946" cy="461665"/>
          </a:xfrm>
          <a:prstGeom prst="rect">
            <a:avLst/>
          </a:prstGeom>
          <a:noFill/>
        </p:spPr>
        <p:txBody>
          <a:bodyPr wrap="none" rtlCol="0">
            <a:spAutoFit/>
          </a:bodyPr>
          <a:lstStyle/>
          <a:p>
            <a:r>
              <a:rPr lang="en-US" dirty="0" smtClean="0">
                <a:effectLst>
                  <a:outerShdw blurRad="38100" dist="38100" dir="2700000" algn="tl">
                    <a:srgbClr val="000000">
                      <a:alpha val="43137"/>
                    </a:srgbClr>
                  </a:outerShdw>
                </a:effectLst>
              </a:rPr>
              <a:t>১- </a:t>
            </a:r>
            <a:r>
              <a:rPr lang="en-US" sz="2400" dirty="0" err="1" smtClean="0">
                <a:effectLst>
                  <a:outerShdw blurRad="38100" dist="38100" dir="2700000" algn="tl">
                    <a:srgbClr val="000000">
                      <a:alpha val="43137"/>
                    </a:srgbClr>
                  </a:outerShdw>
                </a:effectLst>
                <a:latin typeface="NikoshBAN" pitchFamily="2" charset="0"/>
                <a:cs typeface="NikoshBAN" pitchFamily="2" charset="0"/>
              </a:rPr>
              <a:t>ইমান</a:t>
            </a:r>
            <a:r>
              <a:rPr lang="en-US" sz="2400" dirty="0" smtClean="0">
                <a:effectLst>
                  <a:outerShdw blurRad="38100" dist="38100" dir="2700000" algn="tl">
                    <a:srgbClr val="000000">
                      <a:alpha val="43137"/>
                    </a:srgbClr>
                  </a:outerShdw>
                </a:effectLst>
                <a:latin typeface="NikoshBAN" pitchFamily="2" charset="0"/>
                <a:cs typeface="NikoshBAN" pitchFamily="2" charset="0"/>
              </a:rPr>
              <a:t> </a:t>
            </a:r>
            <a:r>
              <a:rPr lang="en-US" sz="2400" dirty="0" err="1" smtClean="0">
                <a:effectLst>
                  <a:outerShdw blurRad="38100" dist="38100" dir="2700000" algn="tl">
                    <a:srgbClr val="000000">
                      <a:alpha val="43137"/>
                    </a:srgbClr>
                  </a:outerShdw>
                </a:effectLst>
                <a:latin typeface="NikoshBAN" pitchFamily="2" charset="0"/>
                <a:cs typeface="NikoshBAN" pitchFamily="2" charset="0"/>
              </a:rPr>
              <a:t>শব্দের</a:t>
            </a:r>
            <a:r>
              <a:rPr lang="en-US" sz="2400" dirty="0" smtClean="0">
                <a:effectLst>
                  <a:outerShdw blurRad="38100" dist="38100" dir="2700000" algn="tl">
                    <a:srgbClr val="000000">
                      <a:alpha val="43137"/>
                    </a:srgbClr>
                  </a:outerShdw>
                </a:effectLst>
                <a:latin typeface="NikoshBAN" pitchFamily="2" charset="0"/>
                <a:cs typeface="NikoshBAN" pitchFamily="2" charset="0"/>
              </a:rPr>
              <a:t> </a:t>
            </a:r>
            <a:r>
              <a:rPr lang="en-US" sz="2400" dirty="0" err="1" smtClean="0">
                <a:effectLst>
                  <a:outerShdw blurRad="38100" dist="38100" dir="2700000" algn="tl">
                    <a:srgbClr val="000000">
                      <a:alpha val="43137"/>
                    </a:srgbClr>
                  </a:outerShdw>
                </a:effectLst>
                <a:latin typeface="NikoshBAN" pitchFamily="2" charset="0"/>
                <a:cs typeface="NikoshBAN" pitchFamily="2" charset="0"/>
              </a:rPr>
              <a:t>অর্থ</a:t>
            </a:r>
            <a:r>
              <a:rPr lang="en-US" sz="2400" dirty="0" smtClean="0">
                <a:effectLst>
                  <a:outerShdw blurRad="38100" dist="38100" dir="2700000" algn="tl">
                    <a:srgbClr val="000000">
                      <a:alpha val="43137"/>
                    </a:srgbClr>
                  </a:outerShdw>
                </a:effectLst>
                <a:latin typeface="NikoshBAN" pitchFamily="2" charset="0"/>
                <a:cs typeface="NikoshBAN" pitchFamily="2" charset="0"/>
              </a:rPr>
              <a:t> </a:t>
            </a:r>
            <a:r>
              <a:rPr lang="en-US" sz="2400" dirty="0" err="1" smtClean="0">
                <a:effectLst>
                  <a:outerShdw blurRad="38100" dist="38100" dir="2700000" algn="tl">
                    <a:srgbClr val="000000">
                      <a:alpha val="43137"/>
                    </a:srgbClr>
                  </a:outerShdw>
                </a:effectLst>
                <a:latin typeface="NikoshBAN" pitchFamily="2" charset="0"/>
                <a:cs typeface="NikoshBAN" pitchFamily="2" charset="0"/>
              </a:rPr>
              <a:t>কি</a:t>
            </a:r>
            <a:r>
              <a:rPr lang="en-US" sz="2400" dirty="0" smtClean="0">
                <a:effectLst>
                  <a:outerShdw blurRad="38100" dist="38100" dir="2700000" algn="tl">
                    <a:srgbClr val="000000">
                      <a:alpha val="43137"/>
                    </a:srgbClr>
                  </a:outerShdw>
                </a:effectLst>
                <a:latin typeface="NikoshBAN" pitchFamily="2" charset="0"/>
                <a:cs typeface="NikoshBAN" pitchFamily="2" charset="0"/>
              </a:rPr>
              <a:t>?</a:t>
            </a:r>
            <a:endParaRPr lang="en-US" sz="2400" dirty="0">
              <a:effectLst>
                <a:outerShdw blurRad="38100" dist="38100" dir="2700000" algn="tl">
                  <a:srgbClr val="000000">
                    <a:alpha val="43137"/>
                  </a:srgbClr>
                </a:outerShdw>
              </a:effectLst>
              <a:latin typeface="NikoshBAN" pitchFamily="2" charset="0"/>
              <a:cs typeface="NikoshBAN" pitchFamily="2" charset="0"/>
            </a:endParaRPr>
          </a:p>
        </p:txBody>
      </p:sp>
      <p:sp>
        <p:nvSpPr>
          <p:cNvPr id="4" name="TextBox 3"/>
          <p:cNvSpPr txBox="1"/>
          <p:nvPr/>
        </p:nvSpPr>
        <p:spPr>
          <a:xfrm>
            <a:off x="542744" y="2133600"/>
            <a:ext cx="1394934" cy="369332"/>
          </a:xfrm>
          <a:prstGeom prst="rect">
            <a:avLst/>
          </a:prstGeom>
          <a:noFill/>
        </p:spPr>
        <p:txBody>
          <a:bodyPr wrap="none" rtlCol="0">
            <a:spAutoFit/>
          </a:bodyPr>
          <a:lstStyle/>
          <a:p>
            <a:r>
              <a:rPr lang="en-US" dirty="0" smtClean="0">
                <a:latin typeface="NikoshBAN" pitchFamily="2" charset="0"/>
                <a:cs typeface="NikoshBAN" pitchFamily="2" charset="0"/>
              </a:rPr>
              <a:t>ক-</a:t>
            </a:r>
            <a:r>
              <a:rPr lang="en-US" dirty="0" err="1" smtClean="0">
                <a:latin typeface="NikoshBAN" pitchFamily="2" charset="0"/>
                <a:cs typeface="NikoshBAN" pitchFamily="2" charset="0"/>
              </a:rPr>
              <a:t>অস্বীকার</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করা</a:t>
            </a:r>
            <a:r>
              <a:rPr lang="en-US" dirty="0" smtClean="0">
                <a:latin typeface="NikoshBAN" pitchFamily="2" charset="0"/>
                <a:cs typeface="NikoshBAN" pitchFamily="2" charset="0"/>
              </a:rPr>
              <a:t> </a:t>
            </a:r>
            <a:endParaRPr lang="en-US" dirty="0">
              <a:latin typeface="NikoshBAN" pitchFamily="2" charset="0"/>
              <a:cs typeface="NikoshBAN" pitchFamily="2" charset="0"/>
            </a:endParaRPr>
          </a:p>
        </p:txBody>
      </p:sp>
      <p:sp>
        <p:nvSpPr>
          <p:cNvPr id="5" name="TextBox 4"/>
          <p:cNvSpPr txBox="1"/>
          <p:nvPr/>
        </p:nvSpPr>
        <p:spPr>
          <a:xfrm>
            <a:off x="2535108" y="2142714"/>
            <a:ext cx="1308371" cy="369332"/>
          </a:xfrm>
          <a:prstGeom prst="rect">
            <a:avLst/>
          </a:prstGeom>
          <a:noFill/>
        </p:spPr>
        <p:txBody>
          <a:bodyPr wrap="none" rtlCol="0">
            <a:spAutoFit/>
          </a:bodyPr>
          <a:lstStyle/>
          <a:p>
            <a:r>
              <a:rPr lang="en-US" dirty="0" smtClean="0"/>
              <a:t>খ- </a:t>
            </a:r>
            <a:r>
              <a:rPr lang="en-US" dirty="0" err="1" smtClean="0">
                <a:latin typeface="NikoshBAN" pitchFamily="2" charset="0"/>
                <a:cs typeface="NikoshBAN" pitchFamily="2" charset="0"/>
              </a:rPr>
              <a:t>গোপন</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করা</a:t>
            </a:r>
            <a:r>
              <a:rPr lang="en-US" dirty="0" smtClean="0">
                <a:latin typeface="NikoshBAN" pitchFamily="2" charset="0"/>
                <a:cs typeface="NikoshBAN" pitchFamily="2" charset="0"/>
              </a:rPr>
              <a:t> </a:t>
            </a:r>
            <a:endParaRPr lang="en-US" dirty="0">
              <a:latin typeface="NikoshBAN" pitchFamily="2" charset="0"/>
              <a:cs typeface="NikoshBAN" pitchFamily="2" charset="0"/>
            </a:endParaRPr>
          </a:p>
        </p:txBody>
      </p:sp>
      <p:sp>
        <p:nvSpPr>
          <p:cNvPr id="6" name="TextBox 5"/>
          <p:cNvSpPr txBox="1"/>
          <p:nvPr/>
        </p:nvSpPr>
        <p:spPr>
          <a:xfrm>
            <a:off x="4572000" y="2142714"/>
            <a:ext cx="1350050" cy="369332"/>
          </a:xfrm>
          <a:prstGeom prst="rect">
            <a:avLst/>
          </a:prstGeom>
          <a:noFill/>
        </p:spPr>
        <p:txBody>
          <a:bodyPr wrap="none" rtlCol="0">
            <a:spAutoFit/>
          </a:bodyPr>
          <a:lstStyle/>
          <a:p>
            <a:r>
              <a:rPr lang="en-US" dirty="0" smtClean="0">
                <a:latin typeface="NikoshBAN" pitchFamily="2" charset="0"/>
                <a:cs typeface="NikoshBAN" pitchFamily="2" charset="0"/>
              </a:rPr>
              <a:t>গ-</a:t>
            </a:r>
            <a:r>
              <a:rPr lang="en-US" dirty="0" err="1" smtClean="0">
                <a:latin typeface="NikoshBAN" pitchFamily="2" charset="0"/>
                <a:cs typeface="NikoshBAN" pitchFamily="2" charset="0"/>
              </a:rPr>
              <a:t>ব্যাখ্যা</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দেওয়া</a:t>
            </a:r>
            <a:r>
              <a:rPr lang="en-US" dirty="0" smtClean="0">
                <a:latin typeface="NikoshBAN" pitchFamily="2" charset="0"/>
                <a:cs typeface="NikoshBAN" pitchFamily="2" charset="0"/>
              </a:rPr>
              <a:t> </a:t>
            </a:r>
            <a:endParaRPr lang="en-US" dirty="0">
              <a:latin typeface="NikoshBAN" pitchFamily="2" charset="0"/>
              <a:cs typeface="NikoshBAN" pitchFamily="2" charset="0"/>
            </a:endParaRPr>
          </a:p>
        </p:txBody>
      </p:sp>
      <p:sp>
        <p:nvSpPr>
          <p:cNvPr id="7" name="TextBox 6"/>
          <p:cNvSpPr txBox="1"/>
          <p:nvPr/>
        </p:nvSpPr>
        <p:spPr>
          <a:xfrm>
            <a:off x="6705600" y="2142714"/>
            <a:ext cx="1200970" cy="369332"/>
          </a:xfrm>
          <a:prstGeom prst="rect">
            <a:avLst/>
          </a:prstGeom>
          <a:noFill/>
        </p:spPr>
        <p:txBody>
          <a:bodyPr wrap="none" rtlCol="0">
            <a:spAutoFit/>
          </a:bodyPr>
          <a:lstStyle/>
          <a:p>
            <a:r>
              <a:rPr lang="en-US" dirty="0" smtClean="0">
                <a:latin typeface="NikoshBAN" pitchFamily="2" charset="0"/>
                <a:cs typeface="NikoshBAN" pitchFamily="2" charset="0"/>
              </a:rPr>
              <a:t>ঘ-</a:t>
            </a:r>
            <a:r>
              <a:rPr lang="en-US" dirty="0" err="1" smtClean="0">
                <a:latin typeface="NikoshBAN" pitchFamily="2" charset="0"/>
                <a:cs typeface="NikoshBAN" pitchFamily="2" charset="0"/>
              </a:rPr>
              <a:t>বিশ্বাস</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করা</a:t>
            </a:r>
            <a:r>
              <a:rPr lang="en-US" dirty="0" smtClean="0">
                <a:latin typeface="NikoshBAN" pitchFamily="2" charset="0"/>
                <a:cs typeface="NikoshBAN" pitchFamily="2" charset="0"/>
              </a:rPr>
              <a:t> </a:t>
            </a:r>
            <a:endParaRPr lang="en-US" dirty="0">
              <a:latin typeface="NikoshBAN" pitchFamily="2" charset="0"/>
              <a:cs typeface="NikoshBAN" pitchFamily="2" charset="0"/>
            </a:endParaRPr>
          </a:p>
        </p:txBody>
      </p:sp>
      <p:sp>
        <p:nvSpPr>
          <p:cNvPr id="8" name="TextBox 7"/>
          <p:cNvSpPr txBox="1"/>
          <p:nvPr/>
        </p:nvSpPr>
        <p:spPr>
          <a:xfrm>
            <a:off x="542744" y="3352800"/>
            <a:ext cx="3466013" cy="461665"/>
          </a:xfrm>
          <a:prstGeom prst="rect">
            <a:avLst/>
          </a:prstGeom>
          <a:noFill/>
        </p:spPr>
        <p:txBody>
          <a:bodyPr wrap="none" rtlCol="0">
            <a:spAutoFit/>
          </a:bodyPr>
          <a:lstStyle/>
          <a:p>
            <a:r>
              <a:rPr lang="en-US" sz="2400" dirty="0" smtClean="0">
                <a:effectLst>
                  <a:outerShdw blurRad="38100" dist="38100" dir="2700000" algn="tl">
                    <a:srgbClr val="000000">
                      <a:alpha val="43137"/>
                    </a:srgbClr>
                  </a:outerShdw>
                </a:effectLst>
                <a:latin typeface="NikoshBAN" pitchFamily="2" charset="0"/>
                <a:cs typeface="NikoshBAN" pitchFamily="2" charset="0"/>
              </a:rPr>
              <a:t>২-</a:t>
            </a:r>
            <a:r>
              <a:rPr lang="en-US" sz="2400" dirty="0">
                <a:effectLst>
                  <a:outerShdw blurRad="38100" dist="38100" dir="2700000" algn="tl">
                    <a:srgbClr val="000000">
                      <a:alpha val="43137"/>
                    </a:srgbClr>
                  </a:outerShdw>
                </a:effectLst>
                <a:latin typeface="NikoshBAN" pitchFamily="2" charset="0"/>
                <a:cs typeface="NikoshBAN" pitchFamily="2" charset="0"/>
              </a:rPr>
              <a:t>ইমানের </a:t>
            </a:r>
            <a:r>
              <a:rPr lang="en-US" sz="2400" dirty="0" err="1">
                <a:effectLst>
                  <a:outerShdw blurRad="38100" dist="38100" dir="2700000" algn="tl">
                    <a:srgbClr val="000000">
                      <a:alpha val="43137"/>
                    </a:srgbClr>
                  </a:outerShdw>
                </a:effectLst>
                <a:latin typeface="NikoshBAN" pitchFamily="2" charset="0"/>
                <a:cs typeface="NikoshBAN" pitchFamily="2" charset="0"/>
              </a:rPr>
              <a:t>অবিচ্ছেদ্য</a:t>
            </a:r>
            <a:r>
              <a:rPr lang="en-US" sz="2400" dirty="0">
                <a:effectLst>
                  <a:outerShdw blurRad="38100" dist="38100" dir="2700000" algn="tl">
                    <a:srgbClr val="000000">
                      <a:alpha val="43137"/>
                    </a:srgbClr>
                  </a:outerShdw>
                </a:effectLst>
                <a:latin typeface="NikoshBAN" pitchFamily="2" charset="0"/>
                <a:cs typeface="NikoshBAN" pitchFamily="2" charset="0"/>
              </a:rPr>
              <a:t> </a:t>
            </a:r>
            <a:r>
              <a:rPr lang="en-US" sz="2400" dirty="0" err="1" smtClean="0">
                <a:effectLst>
                  <a:outerShdw blurRad="38100" dist="38100" dir="2700000" algn="tl">
                    <a:srgbClr val="000000">
                      <a:alpha val="43137"/>
                    </a:srgbClr>
                  </a:outerShdw>
                </a:effectLst>
                <a:latin typeface="NikoshBAN" pitchFamily="2" charset="0"/>
                <a:cs typeface="NikoshBAN" pitchFamily="2" charset="0"/>
              </a:rPr>
              <a:t>কয়টি</a:t>
            </a:r>
            <a:r>
              <a:rPr lang="en-US" sz="2400" dirty="0" smtClean="0">
                <a:effectLst>
                  <a:outerShdw blurRad="38100" dist="38100" dir="2700000" algn="tl">
                    <a:srgbClr val="000000">
                      <a:alpha val="43137"/>
                    </a:srgbClr>
                  </a:outerShdw>
                </a:effectLst>
                <a:latin typeface="NikoshBAN" pitchFamily="2" charset="0"/>
                <a:cs typeface="NikoshBAN" pitchFamily="2" charset="0"/>
              </a:rPr>
              <a:t> </a:t>
            </a:r>
            <a:r>
              <a:rPr lang="en-US" sz="2400" dirty="0" err="1" smtClean="0">
                <a:effectLst>
                  <a:outerShdw blurRad="38100" dist="38100" dir="2700000" algn="tl">
                    <a:srgbClr val="000000">
                      <a:alpha val="43137"/>
                    </a:srgbClr>
                  </a:outerShdw>
                </a:effectLst>
                <a:latin typeface="NikoshBAN" pitchFamily="2" charset="0"/>
                <a:cs typeface="NikoshBAN" pitchFamily="2" charset="0"/>
              </a:rPr>
              <a:t>দিক</a:t>
            </a:r>
            <a:r>
              <a:rPr lang="en-US" sz="2400" dirty="0" smtClean="0">
                <a:effectLst>
                  <a:outerShdw blurRad="38100" dist="38100" dir="2700000" algn="tl">
                    <a:srgbClr val="000000">
                      <a:alpha val="43137"/>
                    </a:srgbClr>
                  </a:outerShdw>
                </a:effectLst>
                <a:latin typeface="NikoshBAN" pitchFamily="2" charset="0"/>
                <a:cs typeface="NikoshBAN" pitchFamily="2" charset="0"/>
              </a:rPr>
              <a:t> </a:t>
            </a:r>
            <a:r>
              <a:rPr lang="en-US" sz="2400" dirty="0" smtClean="0">
                <a:solidFill>
                  <a:schemeClr val="accent3">
                    <a:lumMod val="50000"/>
                  </a:schemeClr>
                </a:solidFill>
                <a:effectLst>
                  <a:outerShdw blurRad="38100" dist="38100" dir="2700000" algn="tl">
                    <a:srgbClr val="000000">
                      <a:alpha val="43137"/>
                    </a:srgbClr>
                  </a:outerShdw>
                </a:effectLst>
                <a:latin typeface="NikoshBAN" pitchFamily="2" charset="0"/>
                <a:cs typeface="NikoshBAN" pitchFamily="2" charset="0"/>
              </a:rPr>
              <a:t>?</a:t>
            </a:r>
            <a:r>
              <a:rPr lang="en-US" sz="2400" dirty="0" smtClean="0">
                <a:latin typeface="NikoshBAN" pitchFamily="2" charset="0"/>
                <a:cs typeface="NikoshBAN" pitchFamily="2" charset="0"/>
              </a:rPr>
              <a:t> </a:t>
            </a:r>
            <a:endParaRPr lang="en-US" sz="2400" dirty="0">
              <a:latin typeface="NikoshBAN" pitchFamily="2" charset="0"/>
              <a:cs typeface="NikoshBAN" pitchFamily="2" charset="0"/>
            </a:endParaRPr>
          </a:p>
        </p:txBody>
      </p:sp>
      <p:sp>
        <p:nvSpPr>
          <p:cNvPr id="9" name="TextBox 8"/>
          <p:cNvSpPr txBox="1"/>
          <p:nvPr/>
        </p:nvSpPr>
        <p:spPr>
          <a:xfrm>
            <a:off x="762000" y="4038600"/>
            <a:ext cx="689612" cy="369332"/>
          </a:xfrm>
          <a:prstGeom prst="rect">
            <a:avLst/>
          </a:prstGeom>
          <a:noFill/>
        </p:spPr>
        <p:txBody>
          <a:bodyPr wrap="none" rtlCol="0">
            <a:spAutoFit/>
          </a:bodyPr>
          <a:lstStyle/>
          <a:p>
            <a:r>
              <a:rPr lang="en-US" dirty="0" smtClean="0">
                <a:latin typeface="NikoshBAN" pitchFamily="2" charset="0"/>
                <a:cs typeface="NikoshBAN" pitchFamily="2" charset="0"/>
              </a:rPr>
              <a:t>ক-৫টি</a:t>
            </a:r>
            <a:r>
              <a:rPr lang="en-US" dirty="0" smtClean="0"/>
              <a:t> </a:t>
            </a:r>
            <a:endParaRPr lang="en-US" dirty="0"/>
          </a:p>
        </p:txBody>
      </p:sp>
      <p:sp>
        <p:nvSpPr>
          <p:cNvPr id="10" name="TextBox 9"/>
          <p:cNvSpPr txBox="1"/>
          <p:nvPr/>
        </p:nvSpPr>
        <p:spPr>
          <a:xfrm>
            <a:off x="2336583" y="4110059"/>
            <a:ext cx="598241" cy="369332"/>
          </a:xfrm>
          <a:prstGeom prst="rect">
            <a:avLst/>
          </a:prstGeom>
          <a:noFill/>
        </p:spPr>
        <p:txBody>
          <a:bodyPr wrap="none" rtlCol="0">
            <a:spAutoFit/>
          </a:bodyPr>
          <a:lstStyle/>
          <a:p>
            <a:r>
              <a:rPr lang="en-US" dirty="0" smtClean="0">
                <a:latin typeface="NikoshBAN" pitchFamily="2" charset="0"/>
                <a:cs typeface="NikoshBAN" pitchFamily="2" charset="0"/>
              </a:rPr>
              <a:t>খ-৪টি</a:t>
            </a:r>
            <a:endParaRPr lang="en-US" dirty="0">
              <a:latin typeface="NikoshBAN" pitchFamily="2" charset="0"/>
              <a:cs typeface="NikoshBAN" pitchFamily="2" charset="0"/>
            </a:endParaRPr>
          </a:p>
        </p:txBody>
      </p:sp>
      <p:sp>
        <p:nvSpPr>
          <p:cNvPr id="11" name="TextBox 10"/>
          <p:cNvSpPr txBox="1"/>
          <p:nvPr/>
        </p:nvSpPr>
        <p:spPr>
          <a:xfrm>
            <a:off x="3774987" y="4110059"/>
            <a:ext cx="619080" cy="369332"/>
          </a:xfrm>
          <a:prstGeom prst="rect">
            <a:avLst/>
          </a:prstGeom>
          <a:noFill/>
        </p:spPr>
        <p:txBody>
          <a:bodyPr wrap="none" rtlCol="0">
            <a:spAutoFit/>
          </a:bodyPr>
          <a:lstStyle/>
          <a:p>
            <a:r>
              <a:rPr lang="en-US" dirty="0" smtClean="0">
                <a:latin typeface="NikoshBAN" pitchFamily="2" charset="0"/>
                <a:cs typeface="NikoshBAN" pitchFamily="2" charset="0"/>
              </a:rPr>
              <a:t>গ-৩টি</a:t>
            </a:r>
            <a:endParaRPr lang="en-US" dirty="0">
              <a:latin typeface="NikoshBAN" pitchFamily="2" charset="0"/>
              <a:cs typeface="NikoshBAN" pitchFamily="2" charset="0"/>
            </a:endParaRPr>
          </a:p>
        </p:txBody>
      </p:sp>
      <p:sp>
        <p:nvSpPr>
          <p:cNvPr id="12" name="TextBox 11"/>
          <p:cNvSpPr txBox="1"/>
          <p:nvPr/>
        </p:nvSpPr>
        <p:spPr>
          <a:xfrm>
            <a:off x="5374864" y="4110059"/>
            <a:ext cx="601447" cy="369332"/>
          </a:xfrm>
          <a:prstGeom prst="rect">
            <a:avLst/>
          </a:prstGeom>
          <a:noFill/>
        </p:spPr>
        <p:txBody>
          <a:bodyPr wrap="none" rtlCol="0">
            <a:spAutoFit/>
          </a:bodyPr>
          <a:lstStyle/>
          <a:p>
            <a:r>
              <a:rPr lang="en-US" dirty="0" smtClean="0">
                <a:latin typeface="NikoshBAN" pitchFamily="2" charset="0"/>
                <a:cs typeface="NikoshBAN" pitchFamily="2" charset="0"/>
              </a:rPr>
              <a:t>ঘ-২টি</a:t>
            </a:r>
            <a:endParaRPr lang="en-US" dirty="0">
              <a:latin typeface="NikoshBAN" pitchFamily="2" charset="0"/>
              <a:cs typeface="NikoshBAN" pitchFamily="2" charset="0"/>
            </a:endParaRPr>
          </a:p>
        </p:txBody>
      </p:sp>
    </p:spTree>
    <p:extLst>
      <p:ext uri="{BB962C8B-B14F-4D97-AF65-F5344CB8AC3E}">
        <p14:creationId xmlns:p14="http://schemas.microsoft.com/office/powerpoint/2010/main" val="95292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xit" presetSubtype="4" fill="hold" grpId="0" nodeType="clickEffect">
                                  <p:stCondLst>
                                    <p:cond delay="0"/>
                                  </p:stCondLst>
                                  <p:childTnLst>
                                    <p:anim calcmode="lin" valueType="num">
                                      <p:cBhvr additive="base">
                                        <p:cTn id="6" dur="500"/>
                                        <p:tgtEl>
                                          <p:spTgt spid="4"/>
                                        </p:tgtEl>
                                        <p:attrNameLst>
                                          <p:attrName>ppt_y</p:attrName>
                                        </p:attrNameLst>
                                      </p:cBhvr>
                                      <p:tavLst>
                                        <p:tav tm="0">
                                          <p:val>
                                            <p:strVal val="#ppt_y"/>
                                          </p:val>
                                        </p:tav>
                                        <p:tav tm="100000">
                                          <p:val>
                                            <p:strVal val="#ppt_y+#ppt_h*1.125000"/>
                                          </p:val>
                                        </p:tav>
                                      </p:tavLst>
                                    </p:anim>
                                    <p:animEffect transition="out" filter="wipe(down)">
                                      <p:cBhvr>
                                        <p:cTn id="7" dur="500"/>
                                        <p:tgtEl>
                                          <p:spTgt spid="4"/>
                                        </p:tgtEl>
                                      </p:cBhvr>
                                    </p:animEffect>
                                    <p:set>
                                      <p:cBhvr>
                                        <p:cTn id="8" dur="1" fill="hold">
                                          <p:stCondLst>
                                            <p:cond delay="499"/>
                                          </p:stCondLst>
                                        </p:cTn>
                                        <p:tgtEl>
                                          <p:spTgt spid="4"/>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8" presetClass="exit" presetSubtype="32" fill="hold" grpId="0" nodeType="clickEffect">
                                  <p:stCondLst>
                                    <p:cond delay="0"/>
                                  </p:stCondLst>
                                  <p:childTnLst>
                                    <p:animEffect transition="out" filter="diamond(out)">
                                      <p:cBhvr>
                                        <p:cTn id="12" dur="2000"/>
                                        <p:tgtEl>
                                          <p:spTgt spid="5"/>
                                        </p:tgtEl>
                                      </p:cBhvr>
                                    </p:animEffect>
                                    <p:set>
                                      <p:cBhvr>
                                        <p:cTn id="13" dur="1" fill="hold">
                                          <p:stCondLst>
                                            <p:cond delay="1999"/>
                                          </p:stCondLst>
                                        </p:cTn>
                                        <p:tgtEl>
                                          <p:spTgt spid="5"/>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6" presetClass="exit" presetSubtype="32" fill="hold" grpId="0" nodeType="clickEffect">
                                  <p:stCondLst>
                                    <p:cond delay="0"/>
                                  </p:stCondLst>
                                  <p:childTnLst>
                                    <p:animEffect transition="out" filter="circle(out)">
                                      <p:cBhvr>
                                        <p:cTn id="17" dur="2000"/>
                                        <p:tgtEl>
                                          <p:spTgt spid="6"/>
                                        </p:tgtEl>
                                      </p:cBhvr>
                                    </p:animEffect>
                                    <p:set>
                                      <p:cBhvr>
                                        <p:cTn id="18" dur="1" fill="hold">
                                          <p:stCondLst>
                                            <p:cond delay="1999"/>
                                          </p:stCondLst>
                                        </p:cTn>
                                        <p:tgtEl>
                                          <p:spTgt spid="6"/>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6" presetClass="exit" presetSubtype="32" fill="hold" grpId="0" nodeType="clickEffect">
                                  <p:stCondLst>
                                    <p:cond delay="0"/>
                                  </p:stCondLst>
                                  <p:childTnLst>
                                    <p:animEffect transition="out" filter="circle(out)">
                                      <p:cBhvr>
                                        <p:cTn id="22" dur="2000"/>
                                        <p:tgtEl>
                                          <p:spTgt spid="9"/>
                                        </p:tgtEl>
                                      </p:cBhvr>
                                    </p:animEffect>
                                    <p:set>
                                      <p:cBhvr>
                                        <p:cTn id="23" dur="1" fill="hold">
                                          <p:stCondLst>
                                            <p:cond delay="1999"/>
                                          </p:stCondLst>
                                        </p:cTn>
                                        <p:tgtEl>
                                          <p:spTgt spid="9"/>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6" presetClass="exit" presetSubtype="32" fill="hold" grpId="0" nodeType="clickEffect">
                                  <p:stCondLst>
                                    <p:cond delay="0"/>
                                  </p:stCondLst>
                                  <p:childTnLst>
                                    <p:animEffect transition="out" filter="circle(out)">
                                      <p:cBhvr>
                                        <p:cTn id="27" dur="2000"/>
                                        <p:tgtEl>
                                          <p:spTgt spid="10"/>
                                        </p:tgtEl>
                                      </p:cBhvr>
                                    </p:animEffect>
                                    <p:set>
                                      <p:cBhvr>
                                        <p:cTn id="28" dur="1" fill="hold">
                                          <p:stCondLst>
                                            <p:cond delay="1999"/>
                                          </p:stCondLst>
                                        </p:cTn>
                                        <p:tgtEl>
                                          <p:spTgt spid="10"/>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6" presetClass="exit" presetSubtype="32" fill="hold" grpId="0" nodeType="clickEffect">
                                  <p:stCondLst>
                                    <p:cond delay="0"/>
                                  </p:stCondLst>
                                  <p:childTnLst>
                                    <p:animEffect transition="out" filter="circle(out)">
                                      <p:cBhvr>
                                        <p:cTn id="32" dur="2000"/>
                                        <p:tgtEl>
                                          <p:spTgt spid="12"/>
                                        </p:tgtEl>
                                      </p:cBhvr>
                                    </p:animEffect>
                                    <p:set>
                                      <p:cBhvr>
                                        <p:cTn id="33" dur="1" fill="hold">
                                          <p:stCondLst>
                                            <p:cond delay="19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9" grpId="0"/>
      <p:bldP spid="10" grpId="0"/>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77464" y="685800"/>
            <a:ext cx="6184706" cy="3323987"/>
          </a:xfrm>
          <a:prstGeom prst="rect">
            <a:avLst/>
          </a:prstGeom>
          <a:noFill/>
        </p:spPr>
        <p:txBody>
          <a:bodyPr wrap="none" rtlCol="0">
            <a:spAutoFit/>
          </a:bodyPr>
          <a:lstStyle/>
          <a:p>
            <a:pPr algn="ctr"/>
            <a:r>
              <a:rPr lang="en-US" sz="3200" dirty="0" err="1" smtClean="0">
                <a:effectLst>
                  <a:outerShdw blurRad="38100" dist="38100" dir="2700000" algn="tl">
                    <a:srgbClr val="000000">
                      <a:alpha val="43137"/>
                    </a:srgbClr>
                  </a:outerShdw>
                </a:effectLst>
                <a:latin typeface="NikoshBAN" pitchFamily="2" charset="0"/>
                <a:cs typeface="NikoshBAN" pitchFamily="2" charset="0"/>
              </a:rPr>
              <a:t>বাড়ির</a:t>
            </a:r>
            <a:r>
              <a:rPr lang="en-US" sz="3200" dirty="0" smtClean="0">
                <a:effectLst>
                  <a:outerShdw blurRad="38100" dist="38100" dir="2700000" algn="tl">
                    <a:srgbClr val="000000">
                      <a:alpha val="43137"/>
                    </a:srgbClr>
                  </a:outerShdw>
                </a:effectLst>
                <a:latin typeface="NikoshBAN" pitchFamily="2" charset="0"/>
                <a:cs typeface="NikoshBAN" pitchFamily="2" charset="0"/>
              </a:rPr>
              <a:t> </a:t>
            </a:r>
            <a:r>
              <a:rPr lang="en-US" sz="3200" dirty="0" err="1" smtClean="0">
                <a:effectLst>
                  <a:outerShdw blurRad="38100" dist="38100" dir="2700000" algn="tl">
                    <a:srgbClr val="000000">
                      <a:alpha val="43137"/>
                    </a:srgbClr>
                  </a:outerShdw>
                </a:effectLst>
                <a:latin typeface="NikoshBAN" pitchFamily="2" charset="0"/>
                <a:cs typeface="NikoshBAN" pitchFamily="2" charset="0"/>
              </a:rPr>
              <a:t>কাজ</a:t>
            </a:r>
            <a:r>
              <a:rPr lang="en-US" sz="3200" dirty="0" smtClean="0">
                <a:effectLst>
                  <a:outerShdw blurRad="38100" dist="38100" dir="2700000" algn="tl">
                    <a:srgbClr val="000000">
                      <a:alpha val="43137"/>
                    </a:srgbClr>
                  </a:outerShdw>
                </a:effectLst>
                <a:latin typeface="NikoshBAN" pitchFamily="2" charset="0"/>
                <a:cs typeface="NikoshBAN" pitchFamily="2" charset="0"/>
              </a:rPr>
              <a:t> </a:t>
            </a:r>
          </a:p>
          <a:p>
            <a:pPr algn="ctr"/>
            <a:endParaRPr lang="en-US" sz="3200" dirty="0">
              <a:effectLst>
                <a:outerShdw blurRad="38100" dist="38100" dir="2700000" algn="tl">
                  <a:srgbClr val="000000">
                    <a:alpha val="43137"/>
                  </a:srgbClr>
                </a:outerShdw>
              </a:effectLst>
              <a:latin typeface="NikoshBAN" pitchFamily="2" charset="0"/>
              <a:cs typeface="NikoshBAN" pitchFamily="2" charset="0"/>
            </a:endParaRPr>
          </a:p>
          <a:p>
            <a:pPr algn="ctr"/>
            <a:endParaRPr lang="en-US" sz="3200" dirty="0" smtClean="0">
              <a:effectLst>
                <a:outerShdw blurRad="38100" dist="38100" dir="2700000" algn="tl">
                  <a:srgbClr val="000000">
                    <a:alpha val="43137"/>
                  </a:srgbClr>
                </a:outerShdw>
              </a:effectLst>
              <a:latin typeface="NikoshBAN" pitchFamily="2" charset="0"/>
              <a:cs typeface="NikoshBAN" pitchFamily="2" charset="0"/>
            </a:endParaRPr>
          </a:p>
          <a:p>
            <a:pPr algn="ctr"/>
            <a:endParaRPr lang="en-US" sz="3200" dirty="0" smtClean="0">
              <a:effectLst>
                <a:outerShdw blurRad="38100" dist="38100" dir="2700000" algn="tl">
                  <a:srgbClr val="000000">
                    <a:alpha val="43137"/>
                  </a:srgbClr>
                </a:outerShdw>
              </a:effectLst>
              <a:latin typeface="NikoshBAN" pitchFamily="2" charset="0"/>
              <a:cs typeface="NikoshBAN" pitchFamily="2" charset="0"/>
            </a:endParaRPr>
          </a:p>
          <a:p>
            <a:endParaRPr lang="en-US" dirty="0">
              <a:latin typeface="NikoshBAN" pitchFamily="2" charset="0"/>
              <a:cs typeface="NikoshBAN" pitchFamily="2" charset="0"/>
            </a:endParaRPr>
          </a:p>
          <a:p>
            <a:pPr algn="ctr"/>
            <a:r>
              <a:rPr lang="en-US" sz="3200" dirty="0" err="1" smtClean="0">
                <a:effectLst>
                  <a:outerShdw blurRad="38100" dist="38100" dir="2700000" algn="tl">
                    <a:srgbClr val="000000">
                      <a:alpha val="43137"/>
                    </a:srgbClr>
                  </a:outerShdw>
                </a:effectLst>
                <a:latin typeface="NikoshBAN" pitchFamily="2" charset="0"/>
                <a:cs typeface="NikoshBAN" pitchFamily="2" charset="0"/>
              </a:rPr>
              <a:t>ইমানের</a:t>
            </a:r>
            <a:r>
              <a:rPr lang="en-US" sz="3200" dirty="0" smtClean="0">
                <a:effectLst>
                  <a:outerShdw blurRad="38100" dist="38100" dir="2700000" algn="tl">
                    <a:srgbClr val="000000">
                      <a:alpha val="43137"/>
                    </a:srgbClr>
                  </a:outerShdw>
                </a:effectLst>
                <a:latin typeface="NikoshBAN" pitchFamily="2" charset="0"/>
                <a:cs typeface="NikoshBAN" pitchFamily="2" charset="0"/>
              </a:rPr>
              <a:t> </a:t>
            </a:r>
            <a:r>
              <a:rPr lang="en-US" sz="3200" dirty="0" err="1" smtClean="0">
                <a:effectLst>
                  <a:outerShdw blurRad="38100" dist="38100" dir="2700000" algn="tl">
                    <a:srgbClr val="000000">
                      <a:alpha val="43137"/>
                    </a:srgbClr>
                  </a:outerShdw>
                </a:effectLst>
                <a:latin typeface="NikoshBAN" pitchFamily="2" charset="0"/>
                <a:cs typeface="NikoshBAN" pitchFamily="2" charset="0"/>
              </a:rPr>
              <a:t>মৌলিক</a:t>
            </a:r>
            <a:r>
              <a:rPr lang="en-US" sz="3200" dirty="0" smtClean="0">
                <a:effectLst>
                  <a:outerShdw blurRad="38100" dist="38100" dir="2700000" algn="tl">
                    <a:srgbClr val="000000">
                      <a:alpha val="43137"/>
                    </a:srgbClr>
                  </a:outerShdw>
                </a:effectLst>
                <a:latin typeface="NikoshBAN" pitchFamily="2" charset="0"/>
                <a:cs typeface="NikoshBAN" pitchFamily="2" charset="0"/>
              </a:rPr>
              <a:t> </a:t>
            </a:r>
            <a:r>
              <a:rPr lang="en-US" sz="3200" dirty="0" err="1" smtClean="0">
                <a:effectLst>
                  <a:outerShdw blurRad="38100" dist="38100" dir="2700000" algn="tl">
                    <a:srgbClr val="000000">
                      <a:alpha val="43137"/>
                    </a:srgbClr>
                  </a:outerShdw>
                </a:effectLst>
                <a:latin typeface="NikoshBAN" pitchFamily="2" charset="0"/>
                <a:cs typeface="NikoshBAN" pitchFamily="2" charset="0"/>
              </a:rPr>
              <a:t>বিষয়গুলোর</a:t>
            </a:r>
            <a:r>
              <a:rPr lang="en-US" sz="3200" dirty="0" smtClean="0">
                <a:effectLst>
                  <a:outerShdw blurRad="38100" dist="38100" dir="2700000" algn="tl">
                    <a:srgbClr val="000000">
                      <a:alpha val="43137"/>
                    </a:srgbClr>
                  </a:outerShdw>
                </a:effectLst>
                <a:latin typeface="NikoshBAN" pitchFamily="2" charset="0"/>
                <a:cs typeface="NikoshBAN" pitchFamily="2" charset="0"/>
              </a:rPr>
              <a:t> </a:t>
            </a:r>
            <a:r>
              <a:rPr lang="en-US" sz="3200" dirty="0" err="1" smtClean="0">
                <a:effectLst>
                  <a:outerShdw blurRad="38100" dist="38100" dir="2700000" algn="tl">
                    <a:srgbClr val="000000">
                      <a:alpha val="43137"/>
                    </a:srgbClr>
                  </a:outerShdw>
                </a:effectLst>
                <a:latin typeface="NikoshBAN" pitchFamily="2" charset="0"/>
                <a:cs typeface="NikoshBAN" pitchFamily="2" charset="0"/>
              </a:rPr>
              <a:t>উপর</a:t>
            </a:r>
            <a:r>
              <a:rPr lang="en-US" sz="3200" dirty="0" smtClean="0">
                <a:effectLst>
                  <a:outerShdw blurRad="38100" dist="38100" dir="2700000" algn="tl">
                    <a:srgbClr val="000000">
                      <a:alpha val="43137"/>
                    </a:srgbClr>
                  </a:outerShdw>
                </a:effectLst>
                <a:latin typeface="NikoshBAN" pitchFamily="2" charset="0"/>
                <a:cs typeface="NikoshBAN" pitchFamily="2" charset="0"/>
              </a:rPr>
              <a:t>  ১০০ </a:t>
            </a:r>
            <a:r>
              <a:rPr lang="en-US" sz="3200" dirty="0" err="1" smtClean="0">
                <a:effectLst>
                  <a:outerShdw blurRad="38100" dist="38100" dir="2700000" algn="tl">
                    <a:srgbClr val="000000">
                      <a:alpha val="43137"/>
                    </a:srgbClr>
                  </a:outerShdw>
                </a:effectLst>
                <a:latin typeface="NikoshBAN" pitchFamily="2" charset="0"/>
                <a:cs typeface="NikoshBAN" pitchFamily="2" charset="0"/>
              </a:rPr>
              <a:t>শব্দের</a:t>
            </a:r>
            <a:r>
              <a:rPr lang="en-US" sz="3200" dirty="0" smtClean="0">
                <a:effectLst>
                  <a:outerShdw blurRad="38100" dist="38100" dir="2700000" algn="tl">
                    <a:srgbClr val="000000">
                      <a:alpha val="43137"/>
                    </a:srgbClr>
                  </a:outerShdw>
                </a:effectLst>
                <a:latin typeface="NikoshBAN" pitchFamily="2" charset="0"/>
                <a:cs typeface="NikoshBAN" pitchFamily="2" charset="0"/>
              </a:rPr>
              <a:t> </a:t>
            </a:r>
          </a:p>
          <a:p>
            <a:pPr algn="ctr"/>
            <a:r>
              <a:rPr lang="en-US" sz="3200" dirty="0" err="1" smtClean="0">
                <a:effectLst>
                  <a:outerShdw blurRad="38100" dist="38100" dir="2700000" algn="tl">
                    <a:srgbClr val="000000">
                      <a:alpha val="43137"/>
                    </a:srgbClr>
                  </a:outerShdw>
                </a:effectLst>
                <a:latin typeface="NikoshBAN" pitchFamily="2" charset="0"/>
                <a:cs typeface="NikoshBAN" pitchFamily="2" charset="0"/>
              </a:rPr>
              <a:t>একটি</a:t>
            </a:r>
            <a:r>
              <a:rPr lang="en-US" sz="3200" dirty="0" smtClean="0">
                <a:effectLst>
                  <a:outerShdw blurRad="38100" dist="38100" dir="2700000" algn="tl">
                    <a:srgbClr val="000000">
                      <a:alpha val="43137"/>
                    </a:srgbClr>
                  </a:outerShdw>
                </a:effectLst>
                <a:latin typeface="NikoshBAN" pitchFamily="2" charset="0"/>
                <a:cs typeface="NikoshBAN" pitchFamily="2" charset="0"/>
              </a:rPr>
              <a:t> </a:t>
            </a:r>
            <a:r>
              <a:rPr lang="en-US" sz="3200" dirty="0" err="1" smtClean="0">
                <a:effectLst>
                  <a:outerShdw blurRad="38100" dist="38100" dir="2700000" algn="tl">
                    <a:srgbClr val="000000">
                      <a:alpha val="43137"/>
                    </a:srgbClr>
                  </a:outerShdw>
                </a:effectLst>
                <a:latin typeface="NikoshBAN" pitchFamily="2" charset="0"/>
                <a:cs typeface="NikoshBAN" pitchFamily="2" charset="0"/>
              </a:rPr>
              <a:t>অনুচ্ছেদ</a:t>
            </a:r>
            <a:r>
              <a:rPr lang="en-US" sz="3200" dirty="0" smtClean="0">
                <a:effectLst>
                  <a:outerShdw blurRad="38100" dist="38100" dir="2700000" algn="tl">
                    <a:srgbClr val="000000">
                      <a:alpha val="43137"/>
                    </a:srgbClr>
                  </a:outerShdw>
                </a:effectLst>
                <a:latin typeface="NikoshBAN" pitchFamily="2" charset="0"/>
                <a:cs typeface="NikoshBAN" pitchFamily="2" charset="0"/>
              </a:rPr>
              <a:t> </a:t>
            </a:r>
            <a:r>
              <a:rPr lang="en-US" sz="3200" dirty="0" err="1" smtClean="0">
                <a:effectLst>
                  <a:outerShdw blurRad="38100" dist="38100" dir="2700000" algn="tl">
                    <a:srgbClr val="000000">
                      <a:alpha val="43137"/>
                    </a:srgbClr>
                  </a:outerShdw>
                </a:effectLst>
                <a:latin typeface="NikoshBAN" pitchFamily="2" charset="0"/>
                <a:cs typeface="NikoshBAN" pitchFamily="2" charset="0"/>
              </a:rPr>
              <a:t>লিখে</a:t>
            </a:r>
            <a:r>
              <a:rPr lang="en-US" sz="3200" dirty="0" smtClean="0">
                <a:effectLst>
                  <a:outerShdw blurRad="38100" dist="38100" dir="2700000" algn="tl">
                    <a:srgbClr val="000000">
                      <a:alpha val="43137"/>
                    </a:srgbClr>
                  </a:outerShdw>
                </a:effectLst>
                <a:latin typeface="NikoshBAN" pitchFamily="2" charset="0"/>
                <a:cs typeface="NikoshBAN" pitchFamily="2" charset="0"/>
              </a:rPr>
              <a:t> </a:t>
            </a:r>
            <a:r>
              <a:rPr lang="en-US" sz="3200" dirty="0" err="1" smtClean="0">
                <a:effectLst>
                  <a:outerShdw blurRad="38100" dist="38100" dir="2700000" algn="tl">
                    <a:srgbClr val="000000">
                      <a:alpha val="43137"/>
                    </a:srgbClr>
                  </a:outerShdw>
                </a:effectLst>
                <a:latin typeface="NikoshBAN" pitchFamily="2" charset="0"/>
                <a:cs typeface="NikoshBAN" pitchFamily="2" charset="0"/>
              </a:rPr>
              <a:t>আনবে</a:t>
            </a:r>
            <a:r>
              <a:rPr lang="en-US" sz="3200" dirty="0" smtClean="0">
                <a:effectLst>
                  <a:outerShdw blurRad="38100" dist="38100" dir="2700000" algn="tl">
                    <a:srgbClr val="000000">
                      <a:alpha val="43137"/>
                    </a:srgbClr>
                  </a:outerShdw>
                </a:effectLst>
              </a:rPr>
              <a:t>। </a:t>
            </a:r>
            <a:endParaRPr lang="en-US" sz="32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943016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67000" y="838200"/>
            <a:ext cx="4419600" cy="2031325"/>
          </a:xfrm>
          <a:prstGeom prst="rect">
            <a:avLst/>
          </a:prstGeom>
          <a:noFill/>
        </p:spPr>
        <p:txBody>
          <a:bodyPr wrap="square" rtlCol="0">
            <a:spAutoFit/>
          </a:bodyPr>
          <a:lstStyle/>
          <a:p>
            <a:r>
              <a:rPr lang="as-IN" dirty="0">
                <a:latin typeface="NikoshBAN" pitchFamily="2" charset="0"/>
                <a:cs typeface="NikoshBAN" pitchFamily="2" charset="0"/>
              </a:rPr>
              <a:t>"মুমিন তো তারাই, আল্লাহর নাম স্মরণ করা হলে যাদের অন্তরসমূহ ভীত হয়ে পড়ে এবং যখন তাদের সামনে তাঁর আয়াতসমূহ পাঠ করা হয়, তখন তা তাদের ঈমান বৃদ্ধি করে এবং তারা তাদের রবের ওপরই ভরসা করে</a:t>
            </a:r>
            <a:r>
              <a:rPr lang="as-IN" dirty="0" smtClean="0">
                <a:latin typeface="NikoshBAN" pitchFamily="2" charset="0"/>
                <a:cs typeface="NikoshBAN" pitchFamily="2" charset="0"/>
              </a:rPr>
              <a:t>।</a:t>
            </a:r>
            <a:endParaRPr lang="en-US" dirty="0" smtClean="0">
              <a:latin typeface="NikoshBAN" pitchFamily="2" charset="0"/>
              <a:cs typeface="NikoshBAN" pitchFamily="2" charset="0"/>
            </a:endParaRPr>
          </a:p>
          <a:p>
            <a:endParaRPr lang="en-US" dirty="0">
              <a:latin typeface="NikoshBAN" pitchFamily="2" charset="0"/>
              <a:cs typeface="NikoshBAN" pitchFamily="2" charset="0"/>
            </a:endParaRPr>
          </a:p>
          <a:p>
            <a:r>
              <a:rPr lang="en-US" dirty="0" err="1" smtClean="0">
                <a:latin typeface="NikoshBAN" pitchFamily="2" charset="0"/>
                <a:cs typeface="NikoshBAN" pitchFamily="2" charset="0"/>
              </a:rPr>
              <a:t>সূরা</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আল-আনফাল</a:t>
            </a:r>
            <a:r>
              <a:rPr lang="en-US" dirty="0" smtClean="0">
                <a:latin typeface="NikoshBAN" pitchFamily="2" charset="0"/>
                <a:cs typeface="NikoshBAN" pitchFamily="2" charset="0"/>
              </a:rPr>
              <a:t> ,আয়াত-২</a:t>
            </a:r>
          </a:p>
          <a:p>
            <a:endParaRPr lang="en-US" dirty="0"/>
          </a:p>
        </p:txBody>
      </p:sp>
      <p:sp>
        <p:nvSpPr>
          <p:cNvPr id="3" name="Vertical Scroll 2"/>
          <p:cNvSpPr/>
          <p:nvPr/>
        </p:nvSpPr>
        <p:spPr>
          <a:xfrm>
            <a:off x="2095500" y="152400"/>
            <a:ext cx="5562600" cy="3352800"/>
          </a:xfrm>
          <a:prstGeom prst="verticalScroll">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012347" y="5105400"/>
            <a:ext cx="2557110" cy="646331"/>
          </a:xfrm>
          <a:prstGeom prst="rect">
            <a:avLst/>
          </a:prstGeom>
          <a:noFill/>
        </p:spPr>
        <p:txBody>
          <a:bodyPr wrap="none" rtlCol="0">
            <a:spAutoFit/>
          </a:bodyPr>
          <a:lstStyle/>
          <a:p>
            <a:r>
              <a:rPr lang="en-US" dirty="0" smtClean="0"/>
              <a:t> </a:t>
            </a:r>
            <a:r>
              <a:rPr lang="en-US" sz="3600" b="1" dirty="0" err="1" smtClean="0">
                <a:solidFill>
                  <a:srgbClr val="7030A0"/>
                </a:solidFill>
                <a:effectLst>
                  <a:outerShdw blurRad="38100" dist="38100" dir="2700000" algn="tl">
                    <a:srgbClr val="000000">
                      <a:alpha val="43137"/>
                    </a:srgbClr>
                  </a:outerShdw>
                </a:effectLst>
                <a:latin typeface="NikoshBAN" pitchFamily="2" charset="0"/>
                <a:cs typeface="NikoshBAN" pitchFamily="2" charset="0"/>
              </a:rPr>
              <a:t>সবাইকে</a:t>
            </a:r>
            <a:r>
              <a:rPr lang="en-US" sz="3600" b="1" dirty="0" smtClean="0">
                <a:solidFill>
                  <a:srgbClr val="7030A0"/>
                </a:solidFill>
                <a:effectLst>
                  <a:outerShdw blurRad="38100" dist="38100" dir="2700000" algn="tl">
                    <a:srgbClr val="000000">
                      <a:alpha val="43137"/>
                    </a:srgbClr>
                  </a:outerShdw>
                </a:effectLst>
                <a:latin typeface="NikoshBAN" pitchFamily="2" charset="0"/>
                <a:cs typeface="NikoshBAN" pitchFamily="2" charset="0"/>
              </a:rPr>
              <a:t> </a:t>
            </a:r>
            <a:r>
              <a:rPr lang="en-US" sz="3600" b="1" dirty="0" err="1" smtClean="0">
                <a:solidFill>
                  <a:srgbClr val="7030A0"/>
                </a:solidFill>
                <a:effectLst>
                  <a:outerShdw blurRad="38100" dist="38100" dir="2700000" algn="tl">
                    <a:srgbClr val="000000">
                      <a:alpha val="43137"/>
                    </a:srgbClr>
                  </a:outerShdw>
                </a:effectLst>
                <a:latin typeface="NikoshBAN" pitchFamily="2" charset="0"/>
                <a:cs typeface="NikoshBAN" pitchFamily="2" charset="0"/>
              </a:rPr>
              <a:t>ধন্যবাদ</a:t>
            </a:r>
            <a:endParaRPr lang="en-US" sz="3600" b="1" dirty="0" smtClean="0">
              <a:solidFill>
                <a:srgbClr val="7030A0"/>
              </a:solidFill>
              <a:effectLst>
                <a:outerShdw blurRad="38100" dist="38100" dir="2700000" algn="tl">
                  <a:srgbClr val="000000">
                    <a:alpha val="43137"/>
                  </a:srgbClr>
                </a:outerShdw>
              </a:effectLst>
              <a:latin typeface="NikoshBAN" pitchFamily="2" charset="0"/>
              <a:cs typeface="NikoshBAN" pitchFamily="2" charset="0"/>
            </a:endParaRPr>
          </a:p>
        </p:txBody>
      </p:sp>
    </p:spTree>
    <p:extLst>
      <p:ext uri="{BB962C8B-B14F-4D97-AF65-F5344CB8AC3E}">
        <p14:creationId xmlns:p14="http://schemas.microsoft.com/office/powerpoint/2010/main" val="2797895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heel(1)">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505200" y="533400"/>
            <a:ext cx="1271502" cy="861774"/>
          </a:xfrm>
          <a:prstGeom prst="rect">
            <a:avLst/>
          </a:prstGeom>
          <a:noFill/>
        </p:spPr>
        <p:txBody>
          <a:bodyPr wrap="none" rtlCol="0">
            <a:spAutoFit/>
          </a:bodyPr>
          <a:lstStyle/>
          <a:p>
            <a:r>
              <a:rPr lang="en-US" sz="3200" b="1" dirty="0" err="1" smtClean="0">
                <a:effectLst>
                  <a:outerShdw blurRad="38100" dist="38100" dir="2700000" algn="tl">
                    <a:srgbClr val="000000">
                      <a:alpha val="43137"/>
                    </a:srgbClr>
                  </a:outerShdw>
                </a:effectLst>
                <a:latin typeface="NikoshBAN" pitchFamily="2" charset="0"/>
                <a:cs typeface="NikoshBAN" pitchFamily="2" charset="0"/>
              </a:rPr>
              <a:t>পরিচিতি</a:t>
            </a:r>
            <a:endParaRPr lang="en-US" sz="3200" b="1" dirty="0" smtClean="0">
              <a:effectLst>
                <a:outerShdw blurRad="38100" dist="38100" dir="2700000" algn="tl">
                  <a:srgbClr val="000000">
                    <a:alpha val="43137"/>
                  </a:srgbClr>
                </a:outerShdw>
              </a:effectLst>
              <a:latin typeface="NikoshBAN" pitchFamily="2" charset="0"/>
              <a:cs typeface="NikoshBAN" pitchFamily="2" charset="0"/>
            </a:endParaRPr>
          </a:p>
          <a:p>
            <a:endParaRPr lang="en-US" dirty="0"/>
          </a:p>
        </p:txBody>
      </p:sp>
      <p:sp>
        <p:nvSpPr>
          <p:cNvPr id="4" name="TextBox 3"/>
          <p:cNvSpPr txBox="1"/>
          <p:nvPr/>
        </p:nvSpPr>
        <p:spPr>
          <a:xfrm>
            <a:off x="762000" y="1752600"/>
            <a:ext cx="3066865" cy="3385542"/>
          </a:xfrm>
          <a:prstGeom prst="rect">
            <a:avLst/>
          </a:prstGeom>
          <a:noFill/>
        </p:spPr>
        <p:txBody>
          <a:bodyPr wrap="none" rtlCol="0">
            <a:spAutoFit/>
          </a:bodyPr>
          <a:lstStyle/>
          <a:p>
            <a:r>
              <a:rPr lang="en-US" sz="2800" b="1" dirty="0" err="1" smtClean="0">
                <a:latin typeface="NikoshBAN" pitchFamily="2" charset="0"/>
                <a:cs typeface="NikoshBAN" pitchFamily="2" charset="0"/>
              </a:rPr>
              <a:t>শিক্ষক</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পরিচিতি</a:t>
            </a:r>
            <a:endParaRPr lang="en-US" sz="2800" b="1" dirty="0" smtClean="0">
              <a:latin typeface="NikoshBAN" pitchFamily="2" charset="0"/>
              <a:cs typeface="NikoshBAN" pitchFamily="2" charset="0"/>
            </a:endParaRPr>
          </a:p>
          <a:p>
            <a:endParaRPr lang="en-US" sz="2800" b="1" dirty="0" smtClean="0">
              <a:latin typeface="NikoshBAN" pitchFamily="2" charset="0"/>
              <a:cs typeface="NikoshBAN" pitchFamily="2" charset="0"/>
            </a:endParaRPr>
          </a:p>
          <a:p>
            <a:r>
              <a:rPr lang="en-US" sz="2800" b="1" dirty="0" err="1" smtClean="0">
                <a:effectLst>
                  <a:outerShdw blurRad="38100" dist="38100" dir="2700000" algn="tl">
                    <a:srgbClr val="000000">
                      <a:alpha val="43137"/>
                    </a:srgbClr>
                  </a:outerShdw>
                </a:effectLst>
                <a:latin typeface="NikoshBAN" pitchFamily="2" charset="0"/>
                <a:cs typeface="NikoshBAN" pitchFamily="2" charset="0"/>
              </a:rPr>
              <a:t>মোহাম্মদ</a:t>
            </a:r>
            <a:r>
              <a:rPr lang="en-US" sz="2800" b="1" dirty="0" smtClean="0">
                <a:effectLst>
                  <a:outerShdw blurRad="38100" dist="38100" dir="2700000" algn="tl">
                    <a:srgbClr val="000000">
                      <a:alpha val="43137"/>
                    </a:srgbClr>
                  </a:outerShdw>
                </a:effectLst>
                <a:latin typeface="NikoshBAN" pitchFamily="2" charset="0"/>
                <a:cs typeface="NikoshBAN" pitchFamily="2" charset="0"/>
              </a:rPr>
              <a:t> </a:t>
            </a:r>
            <a:r>
              <a:rPr lang="en-US" sz="2800" b="1" dirty="0" err="1" smtClean="0">
                <a:effectLst>
                  <a:outerShdw blurRad="38100" dist="38100" dir="2700000" algn="tl">
                    <a:srgbClr val="000000">
                      <a:alpha val="43137"/>
                    </a:srgbClr>
                  </a:outerShdw>
                </a:effectLst>
                <a:latin typeface="NikoshBAN" pitchFamily="2" charset="0"/>
                <a:cs typeface="NikoshBAN" pitchFamily="2" charset="0"/>
              </a:rPr>
              <a:t>নাজমুল</a:t>
            </a:r>
            <a:r>
              <a:rPr lang="en-US" sz="2800" b="1" dirty="0" smtClean="0">
                <a:effectLst>
                  <a:outerShdw blurRad="38100" dist="38100" dir="2700000" algn="tl">
                    <a:srgbClr val="000000">
                      <a:alpha val="43137"/>
                    </a:srgbClr>
                  </a:outerShdw>
                </a:effectLst>
                <a:latin typeface="NikoshBAN" pitchFamily="2" charset="0"/>
                <a:cs typeface="NikoshBAN" pitchFamily="2" charset="0"/>
              </a:rPr>
              <a:t> </a:t>
            </a:r>
            <a:r>
              <a:rPr lang="en-US" sz="2800" b="1" dirty="0" err="1" smtClean="0">
                <a:effectLst>
                  <a:outerShdw blurRad="38100" dist="38100" dir="2700000" algn="tl">
                    <a:srgbClr val="000000">
                      <a:alpha val="43137"/>
                    </a:srgbClr>
                  </a:outerShdw>
                </a:effectLst>
                <a:latin typeface="NikoshBAN" pitchFamily="2" charset="0"/>
                <a:cs typeface="NikoshBAN" pitchFamily="2" charset="0"/>
              </a:rPr>
              <a:t>হক</a:t>
            </a:r>
            <a:endParaRPr lang="en-US" sz="2800" b="1" dirty="0" smtClean="0">
              <a:effectLst>
                <a:outerShdw blurRad="38100" dist="38100" dir="2700000" algn="tl">
                  <a:srgbClr val="000000">
                    <a:alpha val="43137"/>
                  </a:srgbClr>
                </a:outerShdw>
              </a:effectLst>
              <a:latin typeface="NikoshBAN" pitchFamily="2" charset="0"/>
              <a:cs typeface="NikoshBAN" pitchFamily="2" charset="0"/>
            </a:endParaRPr>
          </a:p>
          <a:p>
            <a:r>
              <a:rPr lang="en-US" sz="2800" dirty="0" err="1" smtClean="0">
                <a:latin typeface="NikoshBAN" pitchFamily="2" charset="0"/>
                <a:cs typeface="NikoshBAN" pitchFamily="2" charset="0"/>
              </a:rPr>
              <a:t>আরবি</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প্রভাষক</a:t>
            </a:r>
            <a:endParaRPr lang="en-US" sz="2800" dirty="0" smtClean="0">
              <a:latin typeface="NikoshBAN" pitchFamily="2" charset="0"/>
              <a:cs typeface="NikoshBAN" pitchFamily="2" charset="0"/>
            </a:endParaRPr>
          </a:p>
          <a:p>
            <a:r>
              <a:rPr lang="en-US" sz="2800" dirty="0" err="1" smtClean="0">
                <a:latin typeface="NikoshBAN" pitchFamily="2" charset="0"/>
                <a:cs typeface="NikoshBAN" pitchFamily="2" charset="0"/>
              </a:rPr>
              <a:t>চাটপারা</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ফাজিল</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মাদরাসা</a:t>
            </a:r>
            <a:endParaRPr lang="en-US" sz="2800" dirty="0" smtClean="0">
              <a:latin typeface="NikoshBAN" pitchFamily="2" charset="0"/>
              <a:cs typeface="NikoshBAN" pitchFamily="2" charset="0"/>
            </a:endParaRPr>
          </a:p>
          <a:p>
            <a:r>
              <a:rPr lang="en-US" sz="2800" dirty="0" err="1" smtClean="0">
                <a:latin typeface="NikoshBAN" pitchFamily="2" charset="0"/>
                <a:cs typeface="NikoshBAN" pitchFamily="2" charset="0"/>
              </a:rPr>
              <a:t>চুনারুঘাট,হবিগঞ্জ</a:t>
            </a:r>
            <a:endParaRPr lang="en-US" sz="2800" dirty="0" smtClean="0">
              <a:latin typeface="NikoshBAN" pitchFamily="2" charset="0"/>
              <a:cs typeface="NikoshBAN" pitchFamily="2" charset="0"/>
            </a:endParaRPr>
          </a:p>
          <a:p>
            <a:r>
              <a:rPr lang="en-US" sz="2800" dirty="0" smtClean="0">
                <a:latin typeface="NikoshBAN" pitchFamily="2" charset="0"/>
                <a:cs typeface="NikoshBAN" pitchFamily="2" charset="0"/>
              </a:rPr>
              <a:t>মোবাইলঃ০১৭২৯৪৪৩৬২৫</a:t>
            </a:r>
          </a:p>
          <a:p>
            <a:endParaRPr lang="en-US" dirty="0"/>
          </a:p>
        </p:txBody>
      </p:sp>
      <p:sp>
        <p:nvSpPr>
          <p:cNvPr id="5" name="TextBox 4"/>
          <p:cNvSpPr txBox="1"/>
          <p:nvPr/>
        </p:nvSpPr>
        <p:spPr>
          <a:xfrm>
            <a:off x="5326532" y="1905000"/>
            <a:ext cx="2858475" cy="3662541"/>
          </a:xfrm>
          <a:prstGeom prst="rect">
            <a:avLst/>
          </a:prstGeom>
          <a:noFill/>
        </p:spPr>
        <p:txBody>
          <a:bodyPr wrap="none" rtlCol="0">
            <a:spAutoFit/>
          </a:bodyPr>
          <a:lstStyle/>
          <a:p>
            <a:r>
              <a:rPr lang="en-US" sz="2800" b="1" dirty="0" err="1" smtClean="0">
                <a:effectLst>
                  <a:outerShdw blurRad="38100" dist="38100" dir="2700000" algn="tl">
                    <a:srgbClr val="000000">
                      <a:alpha val="43137"/>
                    </a:srgbClr>
                  </a:outerShdw>
                </a:effectLst>
                <a:latin typeface="NikoshBAN" pitchFamily="2" charset="0"/>
                <a:cs typeface="NikoshBAN" pitchFamily="2" charset="0"/>
              </a:rPr>
              <a:t>পাঠ</a:t>
            </a:r>
            <a:r>
              <a:rPr lang="en-US" sz="2800" b="1" dirty="0" smtClean="0">
                <a:effectLst>
                  <a:outerShdw blurRad="38100" dist="38100" dir="2700000" algn="tl">
                    <a:srgbClr val="000000">
                      <a:alpha val="43137"/>
                    </a:srgbClr>
                  </a:outerShdw>
                </a:effectLst>
                <a:latin typeface="NikoshBAN" pitchFamily="2" charset="0"/>
                <a:cs typeface="NikoshBAN" pitchFamily="2" charset="0"/>
              </a:rPr>
              <a:t> </a:t>
            </a:r>
            <a:r>
              <a:rPr lang="en-US" sz="2800" b="1" dirty="0" err="1" smtClean="0">
                <a:effectLst>
                  <a:outerShdw blurRad="38100" dist="38100" dir="2700000" algn="tl">
                    <a:srgbClr val="000000">
                      <a:alpha val="43137"/>
                    </a:srgbClr>
                  </a:outerShdw>
                </a:effectLst>
                <a:latin typeface="NikoshBAN" pitchFamily="2" charset="0"/>
                <a:cs typeface="NikoshBAN" pitchFamily="2" charset="0"/>
              </a:rPr>
              <a:t>পরিচিতি</a:t>
            </a:r>
            <a:endParaRPr lang="en-US" sz="2800" b="1" dirty="0" smtClean="0">
              <a:effectLst>
                <a:outerShdw blurRad="38100" dist="38100" dir="2700000" algn="tl">
                  <a:srgbClr val="000000">
                    <a:alpha val="43137"/>
                  </a:srgbClr>
                </a:outerShdw>
              </a:effectLst>
              <a:latin typeface="NikoshBAN" pitchFamily="2" charset="0"/>
              <a:cs typeface="NikoshBAN" pitchFamily="2" charset="0"/>
            </a:endParaRPr>
          </a:p>
          <a:p>
            <a:endParaRPr lang="en-US" sz="2800" b="1" dirty="0" smtClean="0">
              <a:effectLst>
                <a:outerShdw blurRad="38100" dist="38100" dir="2700000" algn="tl">
                  <a:srgbClr val="000000">
                    <a:alpha val="43137"/>
                  </a:srgbClr>
                </a:outerShdw>
              </a:effectLst>
              <a:latin typeface="NikoshBAN" pitchFamily="2" charset="0"/>
              <a:cs typeface="NikoshBAN" pitchFamily="2" charset="0"/>
            </a:endParaRPr>
          </a:p>
          <a:p>
            <a:r>
              <a:rPr lang="en-US" sz="2800" dirty="0" err="1" smtClean="0">
                <a:latin typeface="NikoshBAN" pitchFamily="2" charset="0"/>
                <a:cs typeface="NikoshBAN" pitchFamily="2" charset="0"/>
              </a:rPr>
              <a:t>শ্রেণিঃ</a:t>
            </a:r>
            <a:r>
              <a:rPr lang="en-US" sz="2800" dirty="0" smtClean="0">
                <a:latin typeface="NikoshBAN" pitchFamily="2" charset="0"/>
                <a:cs typeface="NikoshBAN" pitchFamily="2" charset="0"/>
              </a:rPr>
              <a:t> </a:t>
            </a:r>
            <a:r>
              <a:rPr lang="en-US" sz="2800" smtClean="0">
                <a:latin typeface="NikoshBAN" pitchFamily="2" charset="0"/>
                <a:cs typeface="NikoshBAN" pitchFamily="2" charset="0"/>
              </a:rPr>
              <a:t>অষ্টম</a:t>
            </a:r>
            <a:endParaRPr lang="en-US" sz="2800" dirty="0" smtClean="0">
              <a:latin typeface="NikoshBAN" pitchFamily="2" charset="0"/>
              <a:cs typeface="NikoshBAN" pitchFamily="2" charset="0"/>
            </a:endParaRPr>
          </a:p>
          <a:p>
            <a:r>
              <a:rPr lang="en-US" sz="2800" dirty="0" err="1" smtClean="0">
                <a:latin typeface="NikoshBAN" pitchFamily="2" charset="0"/>
                <a:cs typeface="NikoshBAN" pitchFamily="2" charset="0"/>
              </a:rPr>
              <a:t>বিষয়ঃআকাইদ</a:t>
            </a:r>
            <a:r>
              <a:rPr lang="en-US" sz="2800" dirty="0" smtClean="0">
                <a:latin typeface="NikoshBAN" pitchFamily="2" charset="0"/>
                <a:cs typeface="NikoshBAN" pitchFamily="2" charset="0"/>
              </a:rPr>
              <a:t> ও </a:t>
            </a:r>
            <a:r>
              <a:rPr lang="en-US" sz="2800" dirty="0" err="1" smtClean="0">
                <a:latin typeface="NikoshBAN" pitchFamily="2" charset="0"/>
                <a:cs typeface="NikoshBAN" pitchFamily="2" charset="0"/>
              </a:rPr>
              <a:t>ফিকহ</a:t>
            </a:r>
            <a:endParaRPr lang="en-US" sz="2800" dirty="0" smtClean="0">
              <a:latin typeface="NikoshBAN" pitchFamily="2" charset="0"/>
              <a:cs typeface="NikoshBAN" pitchFamily="2" charset="0"/>
            </a:endParaRPr>
          </a:p>
          <a:p>
            <a:r>
              <a:rPr lang="en-US" sz="2800" dirty="0" err="1" smtClean="0">
                <a:latin typeface="NikoshBAN" pitchFamily="2" charset="0"/>
                <a:cs typeface="NikoshBAN" pitchFamily="2" charset="0"/>
              </a:rPr>
              <a:t>অধ্যায়ঃ</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প্রথম</a:t>
            </a:r>
            <a:endParaRPr lang="en-US" sz="2800" dirty="0" smtClean="0">
              <a:latin typeface="NikoshBAN" pitchFamily="2" charset="0"/>
              <a:cs typeface="NikoshBAN" pitchFamily="2" charset="0"/>
            </a:endParaRPr>
          </a:p>
          <a:p>
            <a:r>
              <a:rPr lang="en-US" sz="2800" dirty="0" smtClean="0">
                <a:latin typeface="NikoshBAN" pitchFamily="2" charset="0"/>
                <a:cs typeface="NikoshBAN" pitchFamily="2" charset="0"/>
              </a:rPr>
              <a:t>সময়ঃ৪৫ </a:t>
            </a:r>
            <a:r>
              <a:rPr lang="en-US" sz="2800" dirty="0" err="1" smtClean="0">
                <a:latin typeface="NikoshBAN" pitchFamily="2" charset="0"/>
                <a:cs typeface="NikoshBAN" pitchFamily="2" charset="0"/>
              </a:rPr>
              <a:t>মিনিট</a:t>
            </a:r>
            <a:endParaRPr lang="en-US" sz="2800" dirty="0" smtClean="0">
              <a:latin typeface="NikoshBAN" pitchFamily="2" charset="0"/>
              <a:cs typeface="NikoshBAN" pitchFamily="2" charset="0"/>
            </a:endParaRPr>
          </a:p>
          <a:p>
            <a:r>
              <a:rPr lang="en-US" sz="2800" dirty="0" smtClean="0">
                <a:latin typeface="NikoshBAN" pitchFamily="2" charset="0"/>
                <a:cs typeface="NikoshBAN" pitchFamily="2" charset="0"/>
              </a:rPr>
              <a:t>তারিখঃ২৩/০৬/২০২৬</a:t>
            </a:r>
          </a:p>
          <a:p>
            <a:endParaRPr lang="en-US" dirty="0" smtClean="0"/>
          </a:p>
          <a:p>
            <a:endParaRPr lang="en-US" dirty="0"/>
          </a:p>
        </p:txBody>
      </p:sp>
      <p:sp>
        <p:nvSpPr>
          <p:cNvPr id="2" name="Rectangle 1"/>
          <p:cNvSpPr/>
          <p:nvPr/>
        </p:nvSpPr>
        <p:spPr>
          <a:xfrm>
            <a:off x="762000" y="1600200"/>
            <a:ext cx="3810000" cy="3352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5326532" y="1600200"/>
            <a:ext cx="3588868" cy="3352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24401" y="1600199"/>
            <a:ext cx="457200" cy="3352801"/>
          </a:xfrm>
          <a:prstGeom prst="rect">
            <a:avLst/>
          </a:prstGeom>
        </p:spPr>
      </p:pic>
    </p:spTree>
    <p:extLst>
      <p:ext uri="{BB962C8B-B14F-4D97-AF65-F5344CB8AC3E}">
        <p14:creationId xmlns:p14="http://schemas.microsoft.com/office/powerpoint/2010/main" val="2544779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1000"/>
                                        <p:tgtEl>
                                          <p:spTgt spid="5"/>
                                        </p:tgtEl>
                                      </p:cBhvr>
                                    </p:animEffect>
                                    <p:anim calcmode="lin" valueType="num">
                                      <p:cBhvr>
                                        <p:cTn id="36" dur="1000" fill="hold"/>
                                        <p:tgtEl>
                                          <p:spTgt spid="5"/>
                                        </p:tgtEl>
                                        <p:attrNameLst>
                                          <p:attrName>ppt_x</p:attrName>
                                        </p:attrNameLst>
                                      </p:cBhvr>
                                      <p:tavLst>
                                        <p:tav tm="0">
                                          <p:val>
                                            <p:strVal val="#ppt_x"/>
                                          </p:val>
                                        </p:tav>
                                        <p:tav tm="100000">
                                          <p:val>
                                            <p:strVal val="#ppt_x"/>
                                          </p:val>
                                        </p:tav>
                                      </p:tavLst>
                                    </p:anim>
                                    <p:anim calcmode="lin" valueType="num">
                                      <p:cBhvr>
                                        <p:cTn id="3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2" grpId="0" animBg="1"/>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609600"/>
            <a:ext cx="3621504" cy="523220"/>
          </a:xfrm>
          <a:prstGeom prst="rect">
            <a:avLst/>
          </a:prstGeom>
          <a:noFill/>
        </p:spPr>
        <p:txBody>
          <a:bodyPr wrap="none" rtlCol="0">
            <a:spAutoFit/>
          </a:bodyPr>
          <a:lstStyle/>
          <a:p>
            <a:r>
              <a:rPr lang="en-US" sz="2800" b="1" dirty="0" err="1" smtClean="0">
                <a:latin typeface="NikoshBAN" pitchFamily="2" charset="0"/>
                <a:cs typeface="NikoshBAN" pitchFamily="2" charset="0"/>
              </a:rPr>
              <a:t>নিচের</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ছবিটির</a:t>
            </a:r>
            <a:r>
              <a:rPr lang="en-US" sz="2800" b="1" dirty="0">
                <a:latin typeface="NikoshBAN" pitchFamily="2" charset="0"/>
                <a:cs typeface="NikoshBAN" pitchFamily="2" charset="0"/>
              </a:rPr>
              <a:t> </a:t>
            </a:r>
            <a:r>
              <a:rPr lang="en-US" sz="2800" b="1" dirty="0" err="1" smtClean="0">
                <a:latin typeface="NikoshBAN" pitchFamily="2" charset="0"/>
                <a:cs typeface="NikoshBAN" pitchFamily="2" charset="0"/>
              </a:rPr>
              <a:t>দিকে</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লক্ষ্য</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করি</a:t>
            </a:r>
            <a:r>
              <a:rPr lang="en-US" sz="2800" b="1" dirty="0" smtClean="0">
                <a:latin typeface="NikoshBAN" pitchFamily="2" charset="0"/>
                <a:cs typeface="NikoshBAN" pitchFamily="2" charset="0"/>
              </a:rPr>
              <a:t> </a:t>
            </a:r>
            <a:endParaRPr lang="en-US" sz="2800" b="1" dirty="0">
              <a:latin typeface="NikoshBAN" pitchFamily="2" charset="0"/>
              <a:cs typeface="NikoshBAN" pitchFamily="2"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28800" y="1310640"/>
            <a:ext cx="4419600" cy="4236720"/>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28801" y="5280314"/>
            <a:ext cx="4419600" cy="1543050"/>
          </a:xfrm>
          <a:prstGeom prst="rect">
            <a:avLst/>
          </a:prstGeom>
        </p:spPr>
      </p:pic>
    </p:spTree>
    <p:extLst>
      <p:ext uri="{BB962C8B-B14F-4D97-AF65-F5344CB8AC3E}">
        <p14:creationId xmlns:p14="http://schemas.microsoft.com/office/powerpoint/2010/main" val="2188811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0" y="2438400"/>
            <a:ext cx="4200189" cy="861774"/>
          </a:xfrm>
          <a:prstGeom prst="rect">
            <a:avLst/>
          </a:prstGeom>
          <a:solidFill>
            <a:schemeClr val="accent1">
              <a:lumMod val="60000"/>
              <a:lumOff val="40000"/>
            </a:schemeClr>
          </a:solidFill>
        </p:spPr>
        <p:txBody>
          <a:bodyPr wrap="none" rtlCol="0">
            <a:spAutoFit/>
          </a:bodyPr>
          <a:lstStyle/>
          <a:p>
            <a:r>
              <a:rPr lang="en-US" sz="3200" b="1" dirty="0" err="1" smtClean="0">
                <a:solidFill>
                  <a:schemeClr val="bg2">
                    <a:lumMod val="25000"/>
                  </a:schemeClr>
                </a:solidFill>
                <a:latin typeface="NikoshBAN" pitchFamily="2" charset="0"/>
                <a:cs typeface="NikoshBAN" pitchFamily="2" charset="0"/>
              </a:rPr>
              <a:t>ইমান</a:t>
            </a:r>
            <a:r>
              <a:rPr lang="en-US" sz="3200" b="1" dirty="0" smtClean="0">
                <a:solidFill>
                  <a:schemeClr val="bg2">
                    <a:lumMod val="25000"/>
                  </a:schemeClr>
                </a:solidFill>
                <a:latin typeface="NikoshBAN" pitchFamily="2" charset="0"/>
                <a:cs typeface="NikoshBAN" pitchFamily="2" charset="0"/>
              </a:rPr>
              <a:t> ও </a:t>
            </a:r>
            <a:r>
              <a:rPr lang="en-US" sz="3200" b="1" dirty="0" err="1" smtClean="0">
                <a:solidFill>
                  <a:schemeClr val="bg2">
                    <a:lumMod val="25000"/>
                  </a:schemeClr>
                </a:solidFill>
                <a:latin typeface="NikoshBAN" pitchFamily="2" charset="0"/>
                <a:cs typeface="NikoshBAN" pitchFamily="2" charset="0"/>
              </a:rPr>
              <a:t>তার</a:t>
            </a:r>
            <a:r>
              <a:rPr lang="en-US" sz="3200" b="1" dirty="0" smtClean="0">
                <a:solidFill>
                  <a:schemeClr val="bg2">
                    <a:lumMod val="25000"/>
                  </a:schemeClr>
                </a:solidFill>
                <a:latin typeface="NikoshBAN" pitchFamily="2" charset="0"/>
                <a:cs typeface="NikoshBAN" pitchFamily="2" charset="0"/>
              </a:rPr>
              <a:t> </a:t>
            </a:r>
            <a:r>
              <a:rPr lang="en-US" sz="3200" b="1" dirty="0" err="1" smtClean="0">
                <a:solidFill>
                  <a:schemeClr val="bg2">
                    <a:lumMod val="25000"/>
                  </a:schemeClr>
                </a:solidFill>
                <a:latin typeface="NikoshBAN" pitchFamily="2" charset="0"/>
                <a:cs typeface="NikoshBAN" pitchFamily="2" charset="0"/>
              </a:rPr>
              <a:t>মৌলিক</a:t>
            </a:r>
            <a:r>
              <a:rPr lang="en-US" sz="3200" b="1" dirty="0" smtClean="0">
                <a:solidFill>
                  <a:schemeClr val="bg2">
                    <a:lumMod val="25000"/>
                  </a:schemeClr>
                </a:solidFill>
                <a:latin typeface="NikoshBAN" pitchFamily="2" charset="0"/>
                <a:cs typeface="NikoshBAN" pitchFamily="2" charset="0"/>
              </a:rPr>
              <a:t> </a:t>
            </a:r>
            <a:r>
              <a:rPr lang="en-US" sz="3200" b="1" dirty="0" err="1" smtClean="0">
                <a:solidFill>
                  <a:schemeClr val="bg2">
                    <a:lumMod val="25000"/>
                  </a:schemeClr>
                </a:solidFill>
                <a:latin typeface="NikoshBAN" pitchFamily="2" charset="0"/>
                <a:cs typeface="NikoshBAN" pitchFamily="2" charset="0"/>
              </a:rPr>
              <a:t>বিষয়সমুহ</a:t>
            </a:r>
            <a:endParaRPr lang="en-US" sz="3200" b="1" dirty="0" smtClean="0">
              <a:solidFill>
                <a:schemeClr val="bg2">
                  <a:lumMod val="25000"/>
                </a:schemeClr>
              </a:solidFill>
              <a:latin typeface="NikoshBAN" pitchFamily="2" charset="0"/>
              <a:cs typeface="NikoshBAN" pitchFamily="2" charset="0"/>
            </a:endParaRPr>
          </a:p>
          <a:p>
            <a:endParaRPr lang="en-US" dirty="0"/>
          </a:p>
        </p:txBody>
      </p:sp>
    </p:spTree>
    <p:extLst>
      <p:ext uri="{BB962C8B-B14F-4D97-AF65-F5344CB8AC3E}">
        <p14:creationId xmlns:p14="http://schemas.microsoft.com/office/powerpoint/2010/main" val="1364540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541999"/>
            <a:ext cx="3143809" cy="861774"/>
          </a:xfrm>
          <a:prstGeom prst="rect">
            <a:avLst/>
          </a:prstGeom>
          <a:solidFill>
            <a:schemeClr val="accent1">
              <a:lumMod val="60000"/>
              <a:lumOff val="40000"/>
            </a:schemeClr>
          </a:solidFill>
        </p:spPr>
        <p:txBody>
          <a:bodyPr wrap="none" rtlCol="0">
            <a:spAutoFit/>
          </a:bodyPr>
          <a:lstStyle/>
          <a:p>
            <a:r>
              <a:rPr lang="en-US" sz="3200" b="1" dirty="0" err="1" smtClean="0">
                <a:latin typeface="NikoshBAN" pitchFamily="2" charset="0"/>
                <a:cs typeface="NikoshBAN" pitchFamily="2" charset="0"/>
              </a:rPr>
              <a:t>পাঠ</a:t>
            </a:r>
            <a:r>
              <a:rPr lang="en-US" sz="3200" b="1" dirty="0" smtClean="0">
                <a:latin typeface="NikoshBAN" pitchFamily="2" charset="0"/>
                <a:cs typeface="NikoshBAN" pitchFamily="2" charset="0"/>
              </a:rPr>
              <a:t> </a:t>
            </a:r>
            <a:r>
              <a:rPr lang="en-US" sz="3200" b="1" dirty="0" err="1" smtClean="0">
                <a:latin typeface="NikoshBAN" pitchFamily="2" charset="0"/>
                <a:cs typeface="NikoshBAN" pitchFamily="2" charset="0"/>
              </a:rPr>
              <a:t>শেষে</a:t>
            </a:r>
            <a:r>
              <a:rPr lang="en-US" sz="3200" b="1" dirty="0" smtClean="0">
                <a:latin typeface="NikoshBAN" pitchFamily="2" charset="0"/>
                <a:cs typeface="NikoshBAN" pitchFamily="2" charset="0"/>
              </a:rPr>
              <a:t> </a:t>
            </a:r>
            <a:r>
              <a:rPr lang="en-US" sz="3200" b="1" dirty="0" err="1" smtClean="0">
                <a:latin typeface="NikoshBAN" pitchFamily="2" charset="0"/>
                <a:cs typeface="NikoshBAN" pitchFamily="2" charset="0"/>
              </a:rPr>
              <a:t>শিক্ষার্থীরা</a:t>
            </a:r>
            <a:r>
              <a:rPr lang="en-US" sz="3200" dirty="0" smtClean="0">
                <a:latin typeface="NikoshBAN" pitchFamily="2" charset="0"/>
                <a:cs typeface="NikoshBAN" pitchFamily="2" charset="0"/>
              </a:rPr>
              <a:t>—</a:t>
            </a:r>
          </a:p>
          <a:p>
            <a:endParaRPr lang="en-US" dirty="0"/>
          </a:p>
        </p:txBody>
      </p:sp>
      <p:sp>
        <p:nvSpPr>
          <p:cNvPr id="3" name="TextBox 2"/>
          <p:cNvSpPr txBox="1"/>
          <p:nvPr/>
        </p:nvSpPr>
        <p:spPr>
          <a:xfrm>
            <a:off x="762000" y="2057400"/>
            <a:ext cx="7310014" cy="2308324"/>
          </a:xfrm>
          <a:prstGeom prst="rect">
            <a:avLst/>
          </a:prstGeom>
          <a:noFill/>
        </p:spPr>
        <p:txBody>
          <a:bodyPr wrap="none" rtlCol="0">
            <a:spAutoFit/>
          </a:bodyPr>
          <a:lstStyle/>
          <a:p>
            <a:r>
              <a:rPr lang="en-US" sz="3600" dirty="0" err="1" smtClean="0">
                <a:latin typeface="NikoshBAN" pitchFamily="2" charset="0"/>
                <a:cs typeface="NikoshBAN" pitchFamily="2" charset="0"/>
              </a:rPr>
              <a:t>ইমানের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অর্থ</a:t>
            </a:r>
            <a:r>
              <a:rPr lang="en-US" sz="3600" dirty="0" smtClean="0">
                <a:latin typeface="NikoshBAN" pitchFamily="2" charset="0"/>
                <a:cs typeface="NikoshBAN" pitchFamily="2" charset="0"/>
              </a:rPr>
              <a:t> ও </a:t>
            </a:r>
            <a:r>
              <a:rPr lang="en-US" sz="3600" dirty="0" err="1" smtClean="0">
                <a:latin typeface="NikoshBAN" pitchFamily="2" charset="0"/>
                <a:cs typeface="NikoshBAN" pitchFamily="2" charset="0"/>
              </a:rPr>
              <a:t>পরিচয়</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ব্যাখ্যা</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করতে</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পারবে</a:t>
            </a:r>
            <a:r>
              <a:rPr lang="en-US" sz="3600" dirty="0" smtClean="0">
                <a:latin typeface="NikoshBAN" pitchFamily="2" charset="0"/>
                <a:cs typeface="NikoshBAN" pitchFamily="2" charset="0"/>
              </a:rPr>
              <a:t> ।</a:t>
            </a:r>
          </a:p>
          <a:p>
            <a:endParaRPr lang="en-US" sz="3600" dirty="0">
              <a:latin typeface="NikoshBAN" pitchFamily="2" charset="0"/>
              <a:cs typeface="NikoshBAN" pitchFamily="2" charset="0"/>
            </a:endParaRPr>
          </a:p>
          <a:p>
            <a:r>
              <a:rPr lang="en-US" sz="3600" dirty="0" err="1" smtClean="0">
                <a:latin typeface="NikoshBAN" pitchFamily="2" charset="0"/>
                <a:cs typeface="NikoshBAN" pitchFamily="2" charset="0"/>
              </a:rPr>
              <a:t>ইমানের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মৌলিক</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বিষয়গুলো</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উল্লেখ</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করতে</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পারবে</a:t>
            </a:r>
            <a:r>
              <a:rPr lang="en-US" sz="3600" dirty="0" smtClean="0">
                <a:latin typeface="NikoshBAN" pitchFamily="2" charset="0"/>
                <a:cs typeface="NikoshBAN" pitchFamily="2" charset="0"/>
              </a:rPr>
              <a:t>।</a:t>
            </a:r>
          </a:p>
          <a:p>
            <a:endParaRPr lang="en-US" sz="3600" dirty="0">
              <a:latin typeface="NikoshBAN" pitchFamily="2" charset="0"/>
              <a:cs typeface="NikoshBAN" pitchFamily="2" charset="0"/>
            </a:endParaRPr>
          </a:p>
        </p:txBody>
      </p:sp>
    </p:spTree>
    <p:extLst>
      <p:ext uri="{BB962C8B-B14F-4D97-AF65-F5344CB8AC3E}">
        <p14:creationId xmlns:p14="http://schemas.microsoft.com/office/powerpoint/2010/main" val="695096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80">
                                          <p:stCondLst>
                                            <p:cond delay="0"/>
                                          </p:stCondLst>
                                        </p:cTn>
                                        <p:tgtEl>
                                          <p:spTgt spid="3"/>
                                        </p:tgtEl>
                                      </p:cBhvr>
                                    </p:animEffect>
                                    <p:anim calcmode="lin" valueType="num">
                                      <p:cBhvr>
                                        <p:cTn id="13"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gtEl>
                                      </p:cBhvr>
                                      <p:to x="100000" y="60000"/>
                                    </p:animScale>
                                    <p:animScale>
                                      <p:cBhvr>
                                        <p:cTn id="19" dur="166" decel="50000">
                                          <p:stCondLst>
                                            <p:cond delay="676"/>
                                          </p:stCondLst>
                                        </p:cTn>
                                        <p:tgtEl>
                                          <p:spTgt spid="3"/>
                                        </p:tgtEl>
                                      </p:cBhvr>
                                      <p:to x="100000" y="100000"/>
                                    </p:animScale>
                                    <p:animScale>
                                      <p:cBhvr>
                                        <p:cTn id="20" dur="26">
                                          <p:stCondLst>
                                            <p:cond delay="1312"/>
                                          </p:stCondLst>
                                        </p:cTn>
                                        <p:tgtEl>
                                          <p:spTgt spid="3"/>
                                        </p:tgtEl>
                                      </p:cBhvr>
                                      <p:to x="100000" y="80000"/>
                                    </p:animScale>
                                    <p:animScale>
                                      <p:cBhvr>
                                        <p:cTn id="21" dur="166" decel="50000">
                                          <p:stCondLst>
                                            <p:cond delay="1338"/>
                                          </p:stCondLst>
                                        </p:cTn>
                                        <p:tgtEl>
                                          <p:spTgt spid="3"/>
                                        </p:tgtEl>
                                      </p:cBhvr>
                                      <p:to x="100000" y="100000"/>
                                    </p:animScale>
                                    <p:animScale>
                                      <p:cBhvr>
                                        <p:cTn id="22" dur="26">
                                          <p:stCondLst>
                                            <p:cond delay="1642"/>
                                          </p:stCondLst>
                                        </p:cTn>
                                        <p:tgtEl>
                                          <p:spTgt spid="3"/>
                                        </p:tgtEl>
                                      </p:cBhvr>
                                      <p:to x="100000" y="90000"/>
                                    </p:animScale>
                                    <p:animScale>
                                      <p:cBhvr>
                                        <p:cTn id="23" dur="166" decel="50000">
                                          <p:stCondLst>
                                            <p:cond delay="1668"/>
                                          </p:stCondLst>
                                        </p:cTn>
                                        <p:tgtEl>
                                          <p:spTgt spid="3"/>
                                        </p:tgtEl>
                                      </p:cBhvr>
                                      <p:to x="100000" y="100000"/>
                                    </p:animScale>
                                    <p:animScale>
                                      <p:cBhvr>
                                        <p:cTn id="24" dur="26">
                                          <p:stCondLst>
                                            <p:cond delay="1808"/>
                                          </p:stCondLst>
                                        </p:cTn>
                                        <p:tgtEl>
                                          <p:spTgt spid="3"/>
                                        </p:tgtEl>
                                      </p:cBhvr>
                                      <p:to x="100000" y="95000"/>
                                    </p:animScale>
                                    <p:animScale>
                                      <p:cBhvr>
                                        <p:cTn id="25"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609600"/>
            <a:ext cx="4800600" cy="461665"/>
          </a:xfrm>
          <a:prstGeom prst="rect">
            <a:avLst/>
          </a:prstGeom>
          <a:noFill/>
        </p:spPr>
        <p:txBody>
          <a:bodyPr wrap="square" rtlCol="0">
            <a:spAutoFit/>
          </a:bodyPr>
          <a:lstStyle/>
          <a:p>
            <a:r>
              <a:rPr lang="en-US" sz="2400" dirty="0" err="1" smtClean="0">
                <a:solidFill>
                  <a:schemeClr val="tx1">
                    <a:lumMod val="95000"/>
                    <a:lumOff val="5000"/>
                  </a:schemeClr>
                </a:solidFill>
                <a:latin typeface="NikoshBAN" pitchFamily="2" charset="0"/>
                <a:cs typeface="NikoshBAN" pitchFamily="2" charset="0"/>
              </a:rPr>
              <a:t>ইমানের</a:t>
            </a:r>
            <a:r>
              <a:rPr lang="en-US" sz="2400" dirty="0" smtClean="0">
                <a:solidFill>
                  <a:schemeClr val="tx1">
                    <a:lumMod val="95000"/>
                    <a:lumOff val="5000"/>
                  </a:schemeClr>
                </a:solidFill>
                <a:latin typeface="NikoshBAN" pitchFamily="2" charset="0"/>
                <a:cs typeface="NikoshBAN" pitchFamily="2" charset="0"/>
              </a:rPr>
              <a:t> </a:t>
            </a:r>
            <a:r>
              <a:rPr lang="en-US" sz="2400" dirty="0" err="1" smtClean="0">
                <a:solidFill>
                  <a:schemeClr val="tx1">
                    <a:lumMod val="95000"/>
                    <a:lumOff val="5000"/>
                  </a:schemeClr>
                </a:solidFill>
                <a:latin typeface="NikoshBAN" pitchFamily="2" charset="0"/>
                <a:cs typeface="NikoshBAN" pitchFamily="2" charset="0"/>
              </a:rPr>
              <a:t>শাব্দিক</a:t>
            </a:r>
            <a:r>
              <a:rPr lang="en-US" sz="2400" dirty="0" smtClean="0">
                <a:solidFill>
                  <a:schemeClr val="tx1">
                    <a:lumMod val="95000"/>
                    <a:lumOff val="5000"/>
                  </a:schemeClr>
                </a:solidFill>
                <a:latin typeface="NikoshBAN" pitchFamily="2" charset="0"/>
                <a:cs typeface="NikoshBAN" pitchFamily="2" charset="0"/>
              </a:rPr>
              <a:t> ও </a:t>
            </a:r>
            <a:r>
              <a:rPr lang="en-US" sz="2400" dirty="0" err="1" smtClean="0">
                <a:solidFill>
                  <a:schemeClr val="tx1">
                    <a:lumMod val="95000"/>
                    <a:lumOff val="5000"/>
                  </a:schemeClr>
                </a:solidFill>
                <a:latin typeface="NikoshBAN" pitchFamily="2" charset="0"/>
                <a:cs typeface="NikoshBAN" pitchFamily="2" charset="0"/>
              </a:rPr>
              <a:t>পারিভাষিক</a:t>
            </a:r>
            <a:r>
              <a:rPr lang="en-US" sz="2400" dirty="0" smtClean="0">
                <a:solidFill>
                  <a:schemeClr val="tx1">
                    <a:lumMod val="95000"/>
                    <a:lumOff val="5000"/>
                  </a:schemeClr>
                </a:solidFill>
                <a:latin typeface="NikoshBAN" pitchFamily="2" charset="0"/>
                <a:cs typeface="NikoshBAN" pitchFamily="2" charset="0"/>
              </a:rPr>
              <a:t> </a:t>
            </a:r>
            <a:r>
              <a:rPr lang="en-US" sz="2400" dirty="0" err="1" smtClean="0">
                <a:solidFill>
                  <a:schemeClr val="tx1">
                    <a:lumMod val="95000"/>
                    <a:lumOff val="5000"/>
                  </a:schemeClr>
                </a:solidFill>
                <a:latin typeface="NikoshBAN" pitchFamily="2" charset="0"/>
                <a:cs typeface="NikoshBAN" pitchFamily="2" charset="0"/>
              </a:rPr>
              <a:t>অর্থ</a:t>
            </a:r>
            <a:endParaRPr lang="en-US" sz="2400" dirty="0">
              <a:solidFill>
                <a:schemeClr val="tx1">
                  <a:lumMod val="95000"/>
                  <a:lumOff val="5000"/>
                </a:schemeClr>
              </a:solidFill>
              <a:latin typeface="NikoshBAN" pitchFamily="2" charset="0"/>
              <a:cs typeface="NikoshBAN" pitchFamily="2" charset="0"/>
            </a:endParaRPr>
          </a:p>
        </p:txBody>
      </p:sp>
      <p:sp>
        <p:nvSpPr>
          <p:cNvPr id="4" name="Horizontal Scroll 3"/>
          <p:cNvSpPr/>
          <p:nvPr/>
        </p:nvSpPr>
        <p:spPr>
          <a:xfrm>
            <a:off x="574964" y="369332"/>
            <a:ext cx="3749965" cy="882134"/>
          </a:xfrm>
          <a:prstGeom prst="horizontalScroll">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457200" y="2362200"/>
            <a:ext cx="3962400" cy="2590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597627" y="2780437"/>
            <a:ext cx="3741730" cy="1754326"/>
          </a:xfrm>
          <a:prstGeom prst="rect">
            <a:avLst/>
          </a:prstGeom>
          <a:noFill/>
        </p:spPr>
        <p:txBody>
          <a:bodyPr wrap="none" rtlCol="0">
            <a:spAutoFit/>
          </a:bodyPr>
          <a:lstStyle/>
          <a:p>
            <a:r>
              <a:rPr lang="en-US" dirty="0" err="1" smtClean="0">
                <a:solidFill>
                  <a:srgbClr val="7030A0"/>
                </a:solidFill>
              </a:rPr>
              <a:t>শাব্দিক</a:t>
            </a:r>
            <a:r>
              <a:rPr lang="en-US" dirty="0" smtClean="0">
                <a:solidFill>
                  <a:srgbClr val="7030A0"/>
                </a:solidFill>
              </a:rPr>
              <a:t> </a:t>
            </a:r>
            <a:r>
              <a:rPr lang="en-US" dirty="0" err="1" smtClean="0">
                <a:solidFill>
                  <a:srgbClr val="7030A0"/>
                </a:solidFill>
              </a:rPr>
              <a:t>অর্থ</a:t>
            </a:r>
            <a:endParaRPr lang="en-US" dirty="0" smtClean="0">
              <a:solidFill>
                <a:srgbClr val="7030A0"/>
              </a:solidFill>
            </a:endParaRPr>
          </a:p>
          <a:p>
            <a:endParaRPr lang="en-US" dirty="0" smtClean="0"/>
          </a:p>
          <a:p>
            <a:r>
              <a:rPr lang="en-US" dirty="0" err="1" smtClean="0"/>
              <a:t>আরবি</a:t>
            </a:r>
            <a:r>
              <a:rPr lang="en-US" dirty="0" smtClean="0"/>
              <a:t> “</a:t>
            </a:r>
            <a:r>
              <a:rPr lang="en-US" dirty="0" err="1" smtClean="0"/>
              <a:t>ইমান</a:t>
            </a:r>
            <a:r>
              <a:rPr lang="en-US" dirty="0" smtClean="0"/>
              <a:t>” </a:t>
            </a:r>
            <a:r>
              <a:rPr lang="en-US" dirty="0" err="1" smtClean="0"/>
              <a:t>শব্দের</a:t>
            </a:r>
            <a:r>
              <a:rPr lang="en-US" dirty="0" smtClean="0"/>
              <a:t> </a:t>
            </a:r>
            <a:r>
              <a:rPr lang="en-US" dirty="0" err="1" smtClean="0"/>
              <a:t>অর্থ</a:t>
            </a:r>
            <a:r>
              <a:rPr lang="en-US" dirty="0" smtClean="0"/>
              <a:t> </a:t>
            </a:r>
            <a:r>
              <a:rPr lang="en-US" dirty="0" err="1" smtClean="0"/>
              <a:t>হচ্ছে</a:t>
            </a:r>
            <a:r>
              <a:rPr lang="en-US" dirty="0" smtClean="0"/>
              <a:t> </a:t>
            </a:r>
            <a:r>
              <a:rPr lang="en-US" dirty="0" err="1" smtClean="0">
                <a:latin typeface="NikoshBAN" pitchFamily="2" charset="0"/>
                <a:cs typeface="NikoshBAN" pitchFamily="2" charset="0"/>
              </a:rPr>
              <a:t>বিশ্বাস</a:t>
            </a:r>
            <a:r>
              <a:rPr lang="en-US" dirty="0" smtClean="0"/>
              <a:t>,</a:t>
            </a:r>
          </a:p>
          <a:p>
            <a:r>
              <a:rPr lang="en-US" dirty="0" err="1" smtClean="0"/>
              <a:t>আস্থা</a:t>
            </a:r>
            <a:r>
              <a:rPr lang="en-US" dirty="0" smtClean="0"/>
              <a:t> </a:t>
            </a:r>
            <a:r>
              <a:rPr lang="en-US" dirty="0" err="1" smtClean="0"/>
              <a:t>স্থাপন</a:t>
            </a:r>
            <a:r>
              <a:rPr lang="en-US" dirty="0" smtClean="0"/>
              <a:t> </a:t>
            </a:r>
            <a:r>
              <a:rPr lang="en-US" dirty="0" err="1" smtClean="0"/>
              <a:t>করা</a:t>
            </a:r>
            <a:r>
              <a:rPr lang="en-US" dirty="0" smtClean="0"/>
              <a:t>, </a:t>
            </a:r>
            <a:r>
              <a:rPr lang="en-US" dirty="0" err="1" smtClean="0"/>
              <a:t>স্বীকৃতি</a:t>
            </a:r>
            <a:r>
              <a:rPr lang="en-US" dirty="0" smtClean="0"/>
              <a:t> </a:t>
            </a:r>
            <a:r>
              <a:rPr lang="en-US" dirty="0" err="1" smtClean="0"/>
              <a:t>দেওয়া</a:t>
            </a:r>
            <a:r>
              <a:rPr lang="en-US" dirty="0" smtClean="0"/>
              <a:t> </a:t>
            </a:r>
            <a:r>
              <a:rPr lang="en-US" dirty="0" err="1" smtClean="0"/>
              <a:t>এবং</a:t>
            </a:r>
            <a:r>
              <a:rPr lang="en-US" dirty="0" smtClean="0"/>
              <a:t> </a:t>
            </a:r>
          </a:p>
          <a:p>
            <a:r>
              <a:rPr lang="en-US" dirty="0" err="1" smtClean="0"/>
              <a:t>নুজেকে</a:t>
            </a:r>
            <a:r>
              <a:rPr lang="en-US" dirty="0" smtClean="0"/>
              <a:t> </a:t>
            </a:r>
            <a:r>
              <a:rPr lang="en-US" dirty="0" err="1" smtClean="0"/>
              <a:t>নিরাপদ</a:t>
            </a:r>
            <a:r>
              <a:rPr lang="en-US" dirty="0" smtClean="0"/>
              <a:t> </a:t>
            </a:r>
            <a:r>
              <a:rPr lang="en-US" dirty="0" err="1" smtClean="0"/>
              <a:t>রাখা</a:t>
            </a:r>
            <a:r>
              <a:rPr lang="en-US" dirty="0" smtClean="0"/>
              <a:t>।</a:t>
            </a:r>
          </a:p>
          <a:p>
            <a:endParaRPr lang="en-US" dirty="0" smtClean="0"/>
          </a:p>
        </p:txBody>
      </p:sp>
      <p:sp>
        <p:nvSpPr>
          <p:cNvPr id="7" name="Flowchart: Internal Storage 6"/>
          <p:cNvSpPr/>
          <p:nvPr/>
        </p:nvSpPr>
        <p:spPr>
          <a:xfrm>
            <a:off x="457200" y="2667001"/>
            <a:ext cx="1524000" cy="533400"/>
          </a:xfrm>
          <a:prstGeom prst="flowChartInternalStorag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4876800" y="2503438"/>
            <a:ext cx="4114800" cy="2031325"/>
          </a:xfrm>
          <a:prstGeom prst="rect">
            <a:avLst/>
          </a:prstGeom>
          <a:noFill/>
        </p:spPr>
        <p:txBody>
          <a:bodyPr wrap="square" rtlCol="0">
            <a:spAutoFit/>
          </a:bodyPr>
          <a:lstStyle/>
          <a:p>
            <a:r>
              <a:rPr lang="en-US" dirty="0" smtClean="0"/>
              <a:t>     </a:t>
            </a:r>
            <a:r>
              <a:rPr lang="en-US" dirty="0" err="1" smtClean="0"/>
              <a:t>শরিয়তের</a:t>
            </a:r>
            <a:r>
              <a:rPr lang="en-US" dirty="0" smtClean="0"/>
              <a:t> </a:t>
            </a:r>
            <a:r>
              <a:rPr lang="en-US" dirty="0" err="1" smtClean="0">
                <a:latin typeface="NikoshBAN" pitchFamily="2" charset="0"/>
                <a:cs typeface="NikoshBAN" pitchFamily="2" charset="0"/>
              </a:rPr>
              <a:t>পারিভাষা</a:t>
            </a:r>
            <a:endParaRPr lang="en-US" dirty="0" smtClean="0">
              <a:latin typeface="NikoshBAN" pitchFamily="2" charset="0"/>
              <a:cs typeface="NikoshBAN" pitchFamily="2" charset="0"/>
            </a:endParaRPr>
          </a:p>
          <a:p>
            <a:endParaRPr lang="en-US" dirty="0"/>
          </a:p>
          <a:p>
            <a:r>
              <a:rPr lang="en-US" dirty="0" err="1" smtClean="0"/>
              <a:t>রাসুলুল্লাহ</a:t>
            </a:r>
            <a:r>
              <a:rPr lang="en-US" dirty="0" smtClean="0"/>
              <a:t>(</a:t>
            </a:r>
            <a:r>
              <a:rPr lang="en-US" dirty="0" err="1" smtClean="0"/>
              <a:t>দঃ</a:t>
            </a:r>
            <a:r>
              <a:rPr lang="en-US" dirty="0" smtClean="0"/>
              <a:t>) </a:t>
            </a:r>
            <a:r>
              <a:rPr lang="en-US" dirty="0" err="1" smtClean="0"/>
              <a:t>আল্লাহর</a:t>
            </a:r>
            <a:r>
              <a:rPr lang="en-US" dirty="0" smtClean="0"/>
              <a:t> </a:t>
            </a:r>
            <a:r>
              <a:rPr lang="en-US" dirty="0" err="1" smtClean="0"/>
              <a:t>পক্ষ</a:t>
            </a:r>
            <a:r>
              <a:rPr lang="en-US" dirty="0" smtClean="0"/>
              <a:t> </a:t>
            </a:r>
            <a:r>
              <a:rPr lang="en-US" dirty="0" err="1" smtClean="0"/>
              <a:t>থেকে</a:t>
            </a:r>
            <a:r>
              <a:rPr lang="en-US" dirty="0" smtClean="0"/>
              <a:t> </a:t>
            </a:r>
            <a:r>
              <a:rPr lang="en-US" dirty="0" err="1" smtClean="0"/>
              <a:t>যে</a:t>
            </a:r>
            <a:r>
              <a:rPr lang="en-US" dirty="0" smtClean="0"/>
              <a:t> </a:t>
            </a:r>
            <a:r>
              <a:rPr lang="en-US" dirty="0" err="1" smtClean="0"/>
              <a:t>বিষয়াবলি</a:t>
            </a:r>
            <a:r>
              <a:rPr lang="en-US" dirty="0" smtClean="0"/>
              <a:t> </a:t>
            </a:r>
            <a:r>
              <a:rPr lang="en-US" dirty="0" err="1" smtClean="0"/>
              <a:t>নিয়ে</a:t>
            </a:r>
            <a:r>
              <a:rPr lang="en-US" dirty="0" smtClean="0"/>
              <a:t> </a:t>
            </a:r>
            <a:r>
              <a:rPr lang="en-US" dirty="0" err="1" smtClean="0"/>
              <a:t>এসেছেন,সেগুলোকে</a:t>
            </a:r>
            <a:r>
              <a:rPr lang="en-US" dirty="0" smtClean="0"/>
              <a:t> </a:t>
            </a:r>
            <a:r>
              <a:rPr lang="en-US" dirty="0" err="1" smtClean="0"/>
              <a:t>সত্য</a:t>
            </a:r>
            <a:r>
              <a:rPr lang="en-US" dirty="0" smtClean="0"/>
              <a:t> </a:t>
            </a:r>
            <a:r>
              <a:rPr lang="en-US" dirty="0" err="1" smtClean="0"/>
              <a:t>বলে</a:t>
            </a:r>
            <a:r>
              <a:rPr lang="en-US" dirty="0" smtClean="0"/>
              <a:t> </a:t>
            </a:r>
            <a:r>
              <a:rPr lang="en-US" dirty="0" err="1" smtClean="0"/>
              <a:t>মনেপ্রানে</a:t>
            </a:r>
            <a:r>
              <a:rPr lang="en-US" dirty="0" smtClean="0"/>
              <a:t> </a:t>
            </a:r>
            <a:r>
              <a:rPr lang="en-US" dirty="0" err="1" smtClean="0"/>
              <a:t>বিশ্বাস</a:t>
            </a:r>
            <a:r>
              <a:rPr lang="en-US" dirty="0" smtClean="0"/>
              <a:t> </a:t>
            </a:r>
            <a:r>
              <a:rPr lang="en-US" dirty="0" err="1" smtClean="0"/>
              <a:t>করা</a:t>
            </a:r>
            <a:r>
              <a:rPr lang="en-US" dirty="0" smtClean="0"/>
              <a:t>, </a:t>
            </a:r>
            <a:r>
              <a:rPr lang="en-US" dirty="0" err="1" smtClean="0"/>
              <a:t>মুখে</a:t>
            </a:r>
            <a:r>
              <a:rPr lang="en-US" dirty="0" smtClean="0"/>
              <a:t> </a:t>
            </a:r>
            <a:r>
              <a:rPr lang="en-US" dirty="0" err="1" smtClean="0"/>
              <a:t>স্বীকার</a:t>
            </a:r>
            <a:r>
              <a:rPr lang="en-US" dirty="0" smtClean="0"/>
              <a:t> </a:t>
            </a:r>
            <a:r>
              <a:rPr lang="en-US" dirty="0" err="1" smtClean="0"/>
              <a:t>করা</a:t>
            </a:r>
            <a:r>
              <a:rPr lang="en-US" dirty="0" smtClean="0"/>
              <a:t> </a:t>
            </a:r>
            <a:r>
              <a:rPr lang="en-US" dirty="0" err="1" smtClean="0"/>
              <a:t>এবং</a:t>
            </a:r>
            <a:r>
              <a:rPr lang="en-US" dirty="0" smtClean="0"/>
              <a:t> </a:t>
            </a:r>
            <a:r>
              <a:rPr lang="en-US" dirty="0" err="1" smtClean="0"/>
              <a:t>দৈনন্দিন</a:t>
            </a:r>
            <a:r>
              <a:rPr lang="en-US" dirty="0" smtClean="0"/>
              <a:t> </a:t>
            </a:r>
            <a:r>
              <a:rPr lang="en-US" dirty="0" err="1" smtClean="0"/>
              <a:t>জীবনে</a:t>
            </a:r>
            <a:r>
              <a:rPr lang="en-US" dirty="0" smtClean="0"/>
              <a:t> </a:t>
            </a:r>
            <a:r>
              <a:rPr lang="en-US" dirty="0" err="1" smtClean="0"/>
              <a:t>কাজে</a:t>
            </a:r>
            <a:r>
              <a:rPr lang="en-US" dirty="0" smtClean="0"/>
              <a:t> </a:t>
            </a:r>
            <a:r>
              <a:rPr lang="en-US" dirty="0" err="1" smtClean="0"/>
              <a:t>পরিণত</a:t>
            </a:r>
            <a:r>
              <a:rPr lang="en-US" dirty="0" smtClean="0"/>
              <a:t> </a:t>
            </a:r>
            <a:r>
              <a:rPr lang="en-US" dirty="0" err="1" smtClean="0"/>
              <a:t>করা</a:t>
            </a:r>
            <a:r>
              <a:rPr lang="en-US" dirty="0" smtClean="0"/>
              <a:t>।</a:t>
            </a:r>
            <a:endParaRPr lang="en-US" dirty="0"/>
          </a:p>
        </p:txBody>
      </p:sp>
      <p:sp>
        <p:nvSpPr>
          <p:cNvPr id="11" name="Flowchart: Internal Storage 10"/>
          <p:cNvSpPr/>
          <p:nvPr/>
        </p:nvSpPr>
        <p:spPr>
          <a:xfrm>
            <a:off x="4869543" y="2381250"/>
            <a:ext cx="2286000" cy="571501"/>
          </a:xfrm>
          <a:prstGeom prst="flowChartInternalStorag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4724400" y="2362200"/>
            <a:ext cx="4267200" cy="2590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54352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80">
                                          <p:stCondLst>
                                            <p:cond delay="0"/>
                                          </p:stCondLst>
                                        </p:cTn>
                                        <p:tgtEl>
                                          <p:spTgt spid="2"/>
                                        </p:tgtEl>
                                      </p:cBhvr>
                                    </p:animEffect>
                                    <p:anim calcmode="lin" valueType="num">
                                      <p:cBhvr>
                                        <p:cTn id="15"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20" dur="26">
                                          <p:stCondLst>
                                            <p:cond delay="650"/>
                                          </p:stCondLst>
                                        </p:cTn>
                                        <p:tgtEl>
                                          <p:spTgt spid="2"/>
                                        </p:tgtEl>
                                      </p:cBhvr>
                                      <p:to x="100000" y="60000"/>
                                    </p:animScale>
                                    <p:animScale>
                                      <p:cBhvr>
                                        <p:cTn id="21" dur="166" decel="50000">
                                          <p:stCondLst>
                                            <p:cond delay="676"/>
                                          </p:stCondLst>
                                        </p:cTn>
                                        <p:tgtEl>
                                          <p:spTgt spid="2"/>
                                        </p:tgtEl>
                                      </p:cBhvr>
                                      <p:to x="100000" y="100000"/>
                                    </p:animScale>
                                    <p:animScale>
                                      <p:cBhvr>
                                        <p:cTn id="22" dur="26">
                                          <p:stCondLst>
                                            <p:cond delay="1312"/>
                                          </p:stCondLst>
                                        </p:cTn>
                                        <p:tgtEl>
                                          <p:spTgt spid="2"/>
                                        </p:tgtEl>
                                      </p:cBhvr>
                                      <p:to x="100000" y="80000"/>
                                    </p:animScale>
                                    <p:animScale>
                                      <p:cBhvr>
                                        <p:cTn id="23" dur="166" decel="50000">
                                          <p:stCondLst>
                                            <p:cond delay="1338"/>
                                          </p:stCondLst>
                                        </p:cTn>
                                        <p:tgtEl>
                                          <p:spTgt spid="2"/>
                                        </p:tgtEl>
                                      </p:cBhvr>
                                      <p:to x="100000" y="100000"/>
                                    </p:animScale>
                                    <p:animScale>
                                      <p:cBhvr>
                                        <p:cTn id="24" dur="26">
                                          <p:stCondLst>
                                            <p:cond delay="1642"/>
                                          </p:stCondLst>
                                        </p:cTn>
                                        <p:tgtEl>
                                          <p:spTgt spid="2"/>
                                        </p:tgtEl>
                                      </p:cBhvr>
                                      <p:to x="100000" y="90000"/>
                                    </p:animScale>
                                    <p:animScale>
                                      <p:cBhvr>
                                        <p:cTn id="25" dur="166" decel="50000">
                                          <p:stCondLst>
                                            <p:cond delay="1668"/>
                                          </p:stCondLst>
                                        </p:cTn>
                                        <p:tgtEl>
                                          <p:spTgt spid="2"/>
                                        </p:tgtEl>
                                      </p:cBhvr>
                                      <p:to x="100000" y="100000"/>
                                    </p:animScale>
                                    <p:animScale>
                                      <p:cBhvr>
                                        <p:cTn id="26" dur="26">
                                          <p:stCondLst>
                                            <p:cond delay="1808"/>
                                          </p:stCondLst>
                                        </p:cTn>
                                        <p:tgtEl>
                                          <p:spTgt spid="2"/>
                                        </p:tgtEl>
                                      </p:cBhvr>
                                      <p:to x="100000" y="95000"/>
                                    </p:animScale>
                                    <p:animScale>
                                      <p:cBhvr>
                                        <p:cTn id="27" dur="166" decel="50000">
                                          <p:stCondLst>
                                            <p:cond delay="1834"/>
                                          </p:stCondLst>
                                        </p:cTn>
                                        <p:tgtEl>
                                          <p:spTgt spid="2"/>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fade">
                                      <p:cBhvr>
                                        <p:cTn id="32" dur="1000"/>
                                        <p:tgtEl>
                                          <p:spTgt spid="5"/>
                                        </p:tgtEl>
                                      </p:cBhvr>
                                    </p:animEffect>
                                    <p:anim calcmode="lin" valueType="num">
                                      <p:cBhvr>
                                        <p:cTn id="33" dur="1000" fill="hold"/>
                                        <p:tgtEl>
                                          <p:spTgt spid="5"/>
                                        </p:tgtEl>
                                        <p:attrNameLst>
                                          <p:attrName>ppt_x</p:attrName>
                                        </p:attrNameLst>
                                      </p:cBhvr>
                                      <p:tavLst>
                                        <p:tav tm="0">
                                          <p:val>
                                            <p:strVal val="#ppt_x"/>
                                          </p:val>
                                        </p:tav>
                                        <p:tav tm="100000">
                                          <p:val>
                                            <p:strVal val="#ppt_x"/>
                                          </p:val>
                                        </p:tav>
                                      </p:tavLst>
                                    </p:anim>
                                    <p:anim calcmode="lin" valueType="num">
                                      <p:cBhvr>
                                        <p:cTn id="3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fade">
                                      <p:cBhvr>
                                        <p:cTn id="39" dur="1000"/>
                                        <p:tgtEl>
                                          <p:spTgt spid="7"/>
                                        </p:tgtEl>
                                      </p:cBhvr>
                                    </p:animEffect>
                                    <p:anim calcmode="lin" valueType="num">
                                      <p:cBhvr>
                                        <p:cTn id="40" dur="1000" fill="hold"/>
                                        <p:tgtEl>
                                          <p:spTgt spid="7"/>
                                        </p:tgtEl>
                                        <p:attrNameLst>
                                          <p:attrName>ppt_x</p:attrName>
                                        </p:attrNameLst>
                                      </p:cBhvr>
                                      <p:tavLst>
                                        <p:tav tm="0">
                                          <p:val>
                                            <p:strVal val="#ppt_x"/>
                                          </p:val>
                                        </p:tav>
                                        <p:tav tm="100000">
                                          <p:val>
                                            <p:strVal val="#ppt_x"/>
                                          </p:val>
                                        </p:tav>
                                      </p:tavLst>
                                    </p:anim>
                                    <p:anim calcmode="lin" valueType="num">
                                      <p:cBhvr>
                                        <p:cTn id="4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6"/>
                                        </p:tgtEl>
                                        <p:attrNameLst>
                                          <p:attrName>style.visibility</p:attrName>
                                        </p:attrNameLst>
                                      </p:cBhvr>
                                      <p:to>
                                        <p:strVal val="visible"/>
                                      </p:to>
                                    </p:set>
                                    <p:animEffect transition="in" filter="fade">
                                      <p:cBhvr>
                                        <p:cTn id="46" dur="1000"/>
                                        <p:tgtEl>
                                          <p:spTgt spid="6"/>
                                        </p:tgtEl>
                                      </p:cBhvr>
                                    </p:animEffect>
                                    <p:anim calcmode="lin" valueType="num">
                                      <p:cBhvr>
                                        <p:cTn id="47" dur="1000" fill="hold"/>
                                        <p:tgtEl>
                                          <p:spTgt spid="6"/>
                                        </p:tgtEl>
                                        <p:attrNameLst>
                                          <p:attrName>ppt_x</p:attrName>
                                        </p:attrNameLst>
                                      </p:cBhvr>
                                      <p:tavLst>
                                        <p:tav tm="0">
                                          <p:val>
                                            <p:strVal val="#ppt_x"/>
                                          </p:val>
                                        </p:tav>
                                        <p:tav tm="100000">
                                          <p:val>
                                            <p:strVal val="#ppt_x"/>
                                          </p:val>
                                        </p:tav>
                                      </p:tavLst>
                                    </p:anim>
                                    <p:anim calcmode="lin" valueType="num">
                                      <p:cBhvr>
                                        <p:cTn id="4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6" presetClass="entr" presetSubtype="0"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animEffect transition="in" filter="wipe(down)">
                                      <p:cBhvr>
                                        <p:cTn id="53" dur="580">
                                          <p:stCondLst>
                                            <p:cond delay="0"/>
                                          </p:stCondLst>
                                        </p:cTn>
                                        <p:tgtEl>
                                          <p:spTgt spid="12"/>
                                        </p:tgtEl>
                                      </p:cBhvr>
                                    </p:animEffect>
                                    <p:anim calcmode="lin" valueType="num">
                                      <p:cBhvr>
                                        <p:cTn id="54"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55"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56"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57"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58"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59" dur="26">
                                          <p:stCondLst>
                                            <p:cond delay="650"/>
                                          </p:stCondLst>
                                        </p:cTn>
                                        <p:tgtEl>
                                          <p:spTgt spid="12"/>
                                        </p:tgtEl>
                                      </p:cBhvr>
                                      <p:to x="100000" y="60000"/>
                                    </p:animScale>
                                    <p:animScale>
                                      <p:cBhvr>
                                        <p:cTn id="60" dur="166" decel="50000">
                                          <p:stCondLst>
                                            <p:cond delay="676"/>
                                          </p:stCondLst>
                                        </p:cTn>
                                        <p:tgtEl>
                                          <p:spTgt spid="12"/>
                                        </p:tgtEl>
                                      </p:cBhvr>
                                      <p:to x="100000" y="100000"/>
                                    </p:animScale>
                                    <p:animScale>
                                      <p:cBhvr>
                                        <p:cTn id="61" dur="26">
                                          <p:stCondLst>
                                            <p:cond delay="1312"/>
                                          </p:stCondLst>
                                        </p:cTn>
                                        <p:tgtEl>
                                          <p:spTgt spid="12"/>
                                        </p:tgtEl>
                                      </p:cBhvr>
                                      <p:to x="100000" y="80000"/>
                                    </p:animScale>
                                    <p:animScale>
                                      <p:cBhvr>
                                        <p:cTn id="62" dur="166" decel="50000">
                                          <p:stCondLst>
                                            <p:cond delay="1338"/>
                                          </p:stCondLst>
                                        </p:cTn>
                                        <p:tgtEl>
                                          <p:spTgt spid="12"/>
                                        </p:tgtEl>
                                      </p:cBhvr>
                                      <p:to x="100000" y="100000"/>
                                    </p:animScale>
                                    <p:animScale>
                                      <p:cBhvr>
                                        <p:cTn id="63" dur="26">
                                          <p:stCondLst>
                                            <p:cond delay="1642"/>
                                          </p:stCondLst>
                                        </p:cTn>
                                        <p:tgtEl>
                                          <p:spTgt spid="12"/>
                                        </p:tgtEl>
                                      </p:cBhvr>
                                      <p:to x="100000" y="90000"/>
                                    </p:animScale>
                                    <p:animScale>
                                      <p:cBhvr>
                                        <p:cTn id="64" dur="166" decel="50000">
                                          <p:stCondLst>
                                            <p:cond delay="1668"/>
                                          </p:stCondLst>
                                        </p:cTn>
                                        <p:tgtEl>
                                          <p:spTgt spid="12"/>
                                        </p:tgtEl>
                                      </p:cBhvr>
                                      <p:to x="100000" y="100000"/>
                                    </p:animScale>
                                    <p:animScale>
                                      <p:cBhvr>
                                        <p:cTn id="65" dur="26">
                                          <p:stCondLst>
                                            <p:cond delay="1808"/>
                                          </p:stCondLst>
                                        </p:cTn>
                                        <p:tgtEl>
                                          <p:spTgt spid="12"/>
                                        </p:tgtEl>
                                      </p:cBhvr>
                                      <p:to x="100000" y="95000"/>
                                    </p:animScale>
                                    <p:animScale>
                                      <p:cBhvr>
                                        <p:cTn id="66" dur="166" decel="50000">
                                          <p:stCondLst>
                                            <p:cond delay="1834"/>
                                          </p:stCondLst>
                                        </p:cTn>
                                        <p:tgtEl>
                                          <p:spTgt spid="12"/>
                                        </p:tgtEl>
                                      </p:cBhvr>
                                      <p:to x="100000" y="100000"/>
                                    </p:animScale>
                                  </p:childTnLst>
                                </p:cTn>
                              </p:par>
                            </p:childTnLst>
                          </p:cTn>
                        </p:par>
                      </p:childTnLst>
                    </p:cTn>
                  </p:par>
                  <p:par>
                    <p:cTn id="67" fill="hold">
                      <p:stCondLst>
                        <p:cond delay="indefinite"/>
                      </p:stCondLst>
                      <p:childTnLst>
                        <p:par>
                          <p:cTn id="68" fill="hold">
                            <p:stCondLst>
                              <p:cond delay="0"/>
                            </p:stCondLst>
                            <p:childTnLst>
                              <p:par>
                                <p:cTn id="69" presetID="42" presetClass="entr" presetSubtype="0" fill="hold" grpId="0" nodeType="clickEffect">
                                  <p:stCondLst>
                                    <p:cond delay="0"/>
                                  </p:stCondLst>
                                  <p:childTnLst>
                                    <p:set>
                                      <p:cBhvr>
                                        <p:cTn id="70" dur="1" fill="hold">
                                          <p:stCondLst>
                                            <p:cond delay="0"/>
                                          </p:stCondLst>
                                        </p:cTn>
                                        <p:tgtEl>
                                          <p:spTgt spid="11"/>
                                        </p:tgtEl>
                                        <p:attrNameLst>
                                          <p:attrName>style.visibility</p:attrName>
                                        </p:attrNameLst>
                                      </p:cBhvr>
                                      <p:to>
                                        <p:strVal val="visible"/>
                                      </p:to>
                                    </p:set>
                                    <p:animEffect transition="in" filter="fade">
                                      <p:cBhvr>
                                        <p:cTn id="71" dur="1000"/>
                                        <p:tgtEl>
                                          <p:spTgt spid="11"/>
                                        </p:tgtEl>
                                      </p:cBhvr>
                                    </p:animEffect>
                                    <p:anim calcmode="lin" valueType="num">
                                      <p:cBhvr>
                                        <p:cTn id="72" dur="1000" fill="hold"/>
                                        <p:tgtEl>
                                          <p:spTgt spid="11"/>
                                        </p:tgtEl>
                                        <p:attrNameLst>
                                          <p:attrName>ppt_x</p:attrName>
                                        </p:attrNameLst>
                                      </p:cBhvr>
                                      <p:tavLst>
                                        <p:tav tm="0">
                                          <p:val>
                                            <p:strVal val="#ppt_x"/>
                                          </p:val>
                                        </p:tav>
                                        <p:tav tm="100000">
                                          <p:val>
                                            <p:strVal val="#ppt_x"/>
                                          </p:val>
                                        </p:tav>
                                      </p:tavLst>
                                    </p:anim>
                                    <p:anim calcmode="lin" valueType="num">
                                      <p:cBhvr>
                                        <p:cTn id="7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14" presetClass="entr" presetSubtype="10" fill="hold" grpId="0" nodeType="clickEffect">
                                  <p:stCondLst>
                                    <p:cond delay="0"/>
                                  </p:stCondLst>
                                  <p:childTnLst>
                                    <p:set>
                                      <p:cBhvr>
                                        <p:cTn id="77" dur="1" fill="hold">
                                          <p:stCondLst>
                                            <p:cond delay="0"/>
                                          </p:stCondLst>
                                        </p:cTn>
                                        <p:tgtEl>
                                          <p:spTgt spid="9"/>
                                        </p:tgtEl>
                                        <p:attrNameLst>
                                          <p:attrName>style.visibility</p:attrName>
                                        </p:attrNameLst>
                                      </p:cBhvr>
                                      <p:to>
                                        <p:strVal val="visible"/>
                                      </p:to>
                                    </p:set>
                                    <p:animEffect transition="in" filter="randombar(horizontal)">
                                      <p:cBhvr>
                                        <p:cTn id="7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p:bldP spid="7" grpId="0" animBg="1"/>
      <p:bldP spid="9" grpId="0"/>
      <p:bldP spid="11" grpId="0" animBg="1"/>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orizontal Scroll 4"/>
          <p:cNvSpPr/>
          <p:nvPr/>
        </p:nvSpPr>
        <p:spPr>
          <a:xfrm>
            <a:off x="457200" y="533400"/>
            <a:ext cx="3962400" cy="838200"/>
          </a:xfrm>
          <a:prstGeom prst="horizontalScroll">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p:nvSpPr>
        <p:spPr>
          <a:xfrm>
            <a:off x="969818" y="739124"/>
            <a:ext cx="2844048" cy="677108"/>
          </a:xfrm>
          <a:prstGeom prst="rect">
            <a:avLst/>
          </a:prstGeom>
          <a:noFill/>
        </p:spPr>
        <p:txBody>
          <a:bodyPr wrap="none" rtlCol="0">
            <a:spAutoFit/>
          </a:bodyPr>
          <a:lstStyle/>
          <a:p>
            <a:r>
              <a:rPr lang="en-US" dirty="0" err="1" smtClean="0">
                <a:solidFill>
                  <a:schemeClr val="accent3">
                    <a:lumMod val="50000"/>
                  </a:schemeClr>
                </a:solidFill>
                <a:effectLst>
                  <a:outerShdw blurRad="38100" dist="38100" dir="2700000" algn="tl">
                    <a:srgbClr val="000000">
                      <a:alpha val="43137"/>
                    </a:srgbClr>
                  </a:outerShdw>
                </a:effectLst>
              </a:rPr>
              <a:t>ইমানের</a:t>
            </a:r>
            <a:r>
              <a:rPr lang="en-US" dirty="0" smtClean="0">
                <a:solidFill>
                  <a:schemeClr val="accent3">
                    <a:lumMod val="50000"/>
                  </a:schemeClr>
                </a:solidFill>
                <a:effectLst>
                  <a:outerShdw blurRad="38100" dist="38100" dir="2700000" algn="tl">
                    <a:srgbClr val="000000">
                      <a:alpha val="43137"/>
                    </a:srgbClr>
                  </a:outerShdw>
                </a:effectLst>
              </a:rPr>
              <a:t> </a:t>
            </a:r>
            <a:r>
              <a:rPr lang="en-US" sz="2000" dirty="0" err="1" smtClean="0">
                <a:solidFill>
                  <a:schemeClr val="accent3">
                    <a:lumMod val="50000"/>
                  </a:schemeClr>
                </a:solidFill>
                <a:effectLst>
                  <a:outerShdw blurRad="38100" dist="38100" dir="2700000" algn="tl">
                    <a:srgbClr val="000000">
                      <a:alpha val="43137"/>
                    </a:srgbClr>
                  </a:outerShdw>
                </a:effectLst>
                <a:latin typeface="NikoshBAN" pitchFamily="2" charset="0"/>
                <a:cs typeface="NikoshBAN" pitchFamily="2" charset="0"/>
              </a:rPr>
              <a:t>অবিচ্ছেদ্য</a:t>
            </a:r>
            <a:r>
              <a:rPr lang="en-US" dirty="0" smtClean="0">
                <a:solidFill>
                  <a:schemeClr val="accent3">
                    <a:lumMod val="50000"/>
                  </a:schemeClr>
                </a:solidFill>
                <a:effectLst>
                  <a:outerShdw blurRad="38100" dist="38100" dir="2700000" algn="tl">
                    <a:srgbClr val="000000">
                      <a:alpha val="43137"/>
                    </a:srgbClr>
                  </a:outerShdw>
                </a:effectLst>
              </a:rPr>
              <a:t> </a:t>
            </a:r>
            <a:r>
              <a:rPr lang="en-US" dirty="0" err="1" smtClean="0">
                <a:solidFill>
                  <a:schemeClr val="accent3">
                    <a:lumMod val="50000"/>
                  </a:schemeClr>
                </a:solidFill>
                <a:effectLst>
                  <a:outerShdw blurRad="38100" dist="38100" dir="2700000" algn="tl">
                    <a:srgbClr val="000000">
                      <a:alpha val="43137"/>
                    </a:srgbClr>
                  </a:outerShdw>
                </a:effectLst>
              </a:rPr>
              <a:t>তিনটি</a:t>
            </a:r>
            <a:r>
              <a:rPr lang="en-US" dirty="0" smtClean="0">
                <a:solidFill>
                  <a:schemeClr val="accent3">
                    <a:lumMod val="50000"/>
                  </a:schemeClr>
                </a:solidFill>
                <a:effectLst>
                  <a:outerShdw blurRad="38100" dist="38100" dir="2700000" algn="tl">
                    <a:srgbClr val="000000">
                      <a:alpha val="43137"/>
                    </a:srgbClr>
                  </a:outerShdw>
                </a:effectLst>
              </a:rPr>
              <a:t> </a:t>
            </a:r>
            <a:r>
              <a:rPr lang="en-US" dirty="0" err="1" smtClean="0">
                <a:solidFill>
                  <a:schemeClr val="accent3">
                    <a:lumMod val="50000"/>
                  </a:schemeClr>
                </a:solidFill>
                <a:effectLst>
                  <a:outerShdw blurRad="38100" dist="38100" dir="2700000" algn="tl">
                    <a:srgbClr val="000000">
                      <a:alpha val="43137"/>
                    </a:srgbClr>
                  </a:outerShdw>
                </a:effectLst>
              </a:rPr>
              <a:t>দিক</a:t>
            </a:r>
            <a:endParaRPr lang="en-US" dirty="0" smtClean="0">
              <a:solidFill>
                <a:schemeClr val="accent3">
                  <a:lumMod val="50000"/>
                </a:schemeClr>
              </a:solidFill>
              <a:effectLst>
                <a:outerShdw blurRad="38100" dist="38100" dir="2700000" algn="tl">
                  <a:srgbClr val="000000">
                    <a:alpha val="43137"/>
                  </a:srgbClr>
                </a:outerShdw>
              </a:effectLst>
            </a:endParaRPr>
          </a:p>
          <a:p>
            <a:endParaRPr lang="en-US" dirty="0"/>
          </a:p>
        </p:txBody>
      </p:sp>
      <p:sp>
        <p:nvSpPr>
          <p:cNvPr id="7" name="TextBox 6"/>
          <p:cNvSpPr txBox="1"/>
          <p:nvPr/>
        </p:nvSpPr>
        <p:spPr>
          <a:xfrm>
            <a:off x="422564" y="2743200"/>
            <a:ext cx="2514600" cy="1754326"/>
          </a:xfrm>
          <a:prstGeom prst="rect">
            <a:avLst/>
          </a:prstGeom>
          <a:noFill/>
        </p:spPr>
        <p:txBody>
          <a:bodyPr wrap="square" rtlCol="0">
            <a:spAutoFit/>
          </a:bodyPr>
          <a:lstStyle/>
          <a:p>
            <a:r>
              <a:rPr lang="en-US" dirty="0" err="1" smtClean="0">
                <a:solidFill>
                  <a:srgbClr val="7030A0"/>
                </a:solidFill>
                <a:effectLst>
                  <a:outerShdw blurRad="38100" dist="38100" dir="2700000" algn="tl">
                    <a:srgbClr val="000000">
                      <a:alpha val="43137"/>
                    </a:srgbClr>
                  </a:outerShdw>
                </a:effectLst>
              </a:rPr>
              <a:t>অন্তরে</a:t>
            </a:r>
            <a:r>
              <a:rPr lang="en-US" dirty="0" smtClean="0">
                <a:solidFill>
                  <a:srgbClr val="7030A0"/>
                </a:solidFill>
                <a:effectLst>
                  <a:outerShdw blurRad="38100" dist="38100" dir="2700000" algn="tl">
                    <a:srgbClr val="000000">
                      <a:alpha val="43137"/>
                    </a:srgbClr>
                  </a:outerShdw>
                </a:effectLst>
              </a:rPr>
              <a:t> </a:t>
            </a:r>
            <a:r>
              <a:rPr lang="en-US" dirty="0" err="1" smtClean="0">
                <a:solidFill>
                  <a:srgbClr val="7030A0"/>
                </a:solidFill>
                <a:effectLst>
                  <a:outerShdw blurRad="38100" dist="38100" dir="2700000" algn="tl">
                    <a:srgbClr val="000000">
                      <a:alpha val="43137"/>
                    </a:srgbClr>
                  </a:outerShdw>
                </a:effectLst>
              </a:rPr>
              <a:t>দূঢ়</a:t>
            </a:r>
            <a:r>
              <a:rPr lang="en-US" dirty="0" smtClean="0">
                <a:solidFill>
                  <a:srgbClr val="7030A0"/>
                </a:solidFill>
                <a:effectLst>
                  <a:outerShdw blurRad="38100" dist="38100" dir="2700000" algn="tl">
                    <a:srgbClr val="000000">
                      <a:alpha val="43137"/>
                    </a:srgbClr>
                  </a:outerShdw>
                </a:effectLst>
              </a:rPr>
              <a:t> </a:t>
            </a:r>
            <a:r>
              <a:rPr lang="en-US" dirty="0" err="1" smtClean="0">
                <a:solidFill>
                  <a:srgbClr val="7030A0"/>
                </a:solidFill>
                <a:effectLst>
                  <a:outerShdw blurRad="38100" dist="38100" dir="2700000" algn="tl">
                    <a:srgbClr val="000000">
                      <a:alpha val="43137"/>
                    </a:srgbClr>
                  </a:outerShdw>
                </a:effectLst>
              </a:rPr>
              <a:t>বিশ্বাস</a:t>
            </a:r>
            <a:endParaRPr lang="en-US" dirty="0" smtClean="0">
              <a:solidFill>
                <a:srgbClr val="7030A0"/>
              </a:solidFill>
              <a:effectLst>
                <a:outerShdw blurRad="38100" dist="38100" dir="2700000" algn="tl">
                  <a:srgbClr val="000000">
                    <a:alpha val="43137"/>
                  </a:srgbClr>
                </a:outerShdw>
              </a:effectLst>
            </a:endParaRPr>
          </a:p>
          <a:p>
            <a:endParaRPr lang="en-US" dirty="0" smtClean="0">
              <a:solidFill>
                <a:srgbClr val="7030A0"/>
              </a:solidFill>
              <a:effectLst>
                <a:outerShdw blurRad="38100" dist="38100" dir="2700000" algn="tl">
                  <a:srgbClr val="000000">
                    <a:alpha val="43137"/>
                  </a:srgbClr>
                </a:outerShdw>
              </a:effectLst>
            </a:endParaRPr>
          </a:p>
          <a:p>
            <a:r>
              <a:rPr lang="en-US" dirty="0" err="1" smtClean="0"/>
              <a:t>ইমানের</a:t>
            </a:r>
            <a:r>
              <a:rPr lang="en-US" dirty="0" smtClean="0"/>
              <a:t> </a:t>
            </a:r>
            <a:r>
              <a:rPr lang="en-US" dirty="0" err="1" smtClean="0"/>
              <a:t>মৌলিক</a:t>
            </a:r>
            <a:r>
              <a:rPr lang="en-US" dirty="0" smtClean="0"/>
              <a:t> </a:t>
            </a:r>
            <a:r>
              <a:rPr lang="en-US" dirty="0" err="1" smtClean="0"/>
              <a:t>বিষয়াবলির</a:t>
            </a:r>
            <a:r>
              <a:rPr lang="en-US" dirty="0" smtClean="0"/>
              <a:t> </a:t>
            </a:r>
            <a:r>
              <a:rPr lang="en-US" dirty="0" err="1" smtClean="0"/>
              <a:t>প্রতি</a:t>
            </a:r>
            <a:r>
              <a:rPr lang="en-US" dirty="0" smtClean="0"/>
              <a:t> </a:t>
            </a:r>
            <a:r>
              <a:rPr lang="en-US" dirty="0" err="1" smtClean="0"/>
              <a:t>দূঢ়</a:t>
            </a:r>
            <a:r>
              <a:rPr lang="en-US" dirty="0" smtClean="0"/>
              <a:t>          </a:t>
            </a:r>
            <a:r>
              <a:rPr lang="en-US" dirty="0" err="1" smtClean="0"/>
              <a:t>বিশ্বাস</a:t>
            </a:r>
            <a:r>
              <a:rPr lang="en-US" dirty="0" smtClean="0"/>
              <a:t> </a:t>
            </a:r>
            <a:r>
              <a:rPr lang="en-US" dirty="0" err="1" smtClean="0"/>
              <a:t>রাখা</a:t>
            </a:r>
            <a:r>
              <a:rPr lang="en-US" dirty="0" smtClean="0"/>
              <a:t>।</a:t>
            </a:r>
          </a:p>
          <a:p>
            <a:endParaRPr lang="en-US" dirty="0"/>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0479" y="2355850"/>
            <a:ext cx="387350" cy="387350"/>
          </a:xfrm>
          <a:prstGeom prst="rect">
            <a:avLst/>
          </a:prstGeom>
        </p:spPr>
      </p:pic>
      <p:sp>
        <p:nvSpPr>
          <p:cNvPr id="9" name="Flowchart: Off-page Connector 8"/>
          <p:cNvSpPr/>
          <p:nvPr/>
        </p:nvSpPr>
        <p:spPr>
          <a:xfrm>
            <a:off x="969818" y="2355850"/>
            <a:ext cx="368011" cy="463550"/>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3273286" y="2781300"/>
            <a:ext cx="2831224" cy="1754326"/>
          </a:xfrm>
          <a:prstGeom prst="rect">
            <a:avLst/>
          </a:prstGeom>
          <a:noFill/>
        </p:spPr>
        <p:txBody>
          <a:bodyPr wrap="none" rtlCol="0">
            <a:spAutoFit/>
          </a:bodyPr>
          <a:lstStyle/>
          <a:p>
            <a:r>
              <a:rPr lang="en-US" dirty="0" err="1" smtClean="0">
                <a:solidFill>
                  <a:srgbClr val="7030A0"/>
                </a:solidFill>
                <a:effectLst>
                  <a:outerShdw blurRad="38100" dist="38100" dir="2700000" algn="tl">
                    <a:srgbClr val="000000">
                      <a:alpha val="43137"/>
                    </a:srgbClr>
                  </a:outerShdw>
                </a:effectLst>
              </a:rPr>
              <a:t>মুখে</a:t>
            </a:r>
            <a:r>
              <a:rPr lang="en-US" dirty="0" smtClean="0">
                <a:solidFill>
                  <a:srgbClr val="7030A0"/>
                </a:solidFill>
                <a:effectLst>
                  <a:outerShdw blurRad="38100" dist="38100" dir="2700000" algn="tl">
                    <a:srgbClr val="000000">
                      <a:alpha val="43137"/>
                    </a:srgbClr>
                  </a:outerShdw>
                </a:effectLst>
              </a:rPr>
              <a:t> </a:t>
            </a:r>
            <a:r>
              <a:rPr lang="en-US" dirty="0" err="1" smtClean="0">
                <a:solidFill>
                  <a:srgbClr val="7030A0"/>
                </a:solidFill>
                <a:effectLst>
                  <a:outerShdw blurRad="38100" dist="38100" dir="2700000" algn="tl">
                    <a:srgbClr val="000000">
                      <a:alpha val="43137"/>
                    </a:srgbClr>
                  </a:outerShdw>
                </a:effectLst>
              </a:rPr>
              <a:t>স্পষ্ট</a:t>
            </a:r>
            <a:r>
              <a:rPr lang="en-US" dirty="0" smtClean="0">
                <a:solidFill>
                  <a:srgbClr val="7030A0"/>
                </a:solidFill>
                <a:effectLst>
                  <a:outerShdw blurRad="38100" dist="38100" dir="2700000" algn="tl">
                    <a:srgbClr val="000000">
                      <a:alpha val="43137"/>
                    </a:srgbClr>
                  </a:outerShdw>
                </a:effectLst>
              </a:rPr>
              <a:t> </a:t>
            </a:r>
            <a:r>
              <a:rPr lang="en-US" dirty="0" err="1" smtClean="0">
                <a:solidFill>
                  <a:srgbClr val="7030A0"/>
                </a:solidFill>
                <a:effectLst>
                  <a:outerShdw blurRad="38100" dist="38100" dir="2700000" algn="tl">
                    <a:srgbClr val="000000">
                      <a:alpha val="43137"/>
                    </a:srgbClr>
                  </a:outerShdw>
                </a:effectLst>
              </a:rPr>
              <a:t>স্বীকারোক্তি</a:t>
            </a:r>
            <a:endParaRPr lang="en-US" dirty="0" smtClean="0">
              <a:solidFill>
                <a:srgbClr val="7030A0"/>
              </a:solidFill>
              <a:effectLst>
                <a:outerShdw blurRad="38100" dist="38100" dir="2700000" algn="tl">
                  <a:srgbClr val="000000">
                    <a:alpha val="43137"/>
                  </a:srgbClr>
                </a:outerShdw>
              </a:effectLst>
            </a:endParaRPr>
          </a:p>
          <a:p>
            <a:endParaRPr lang="en-US" dirty="0" smtClean="0">
              <a:latin typeface="NikoshBAN" pitchFamily="2" charset="0"/>
              <a:cs typeface="NikoshBAN" pitchFamily="2" charset="0"/>
            </a:endParaRPr>
          </a:p>
          <a:p>
            <a:r>
              <a:rPr lang="en-US" dirty="0"/>
              <a:t> </a:t>
            </a:r>
            <a:r>
              <a:rPr lang="en-US" dirty="0" err="1" smtClean="0"/>
              <a:t>অন্তরের</a:t>
            </a:r>
            <a:r>
              <a:rPr lang="en-US" dirty="0" smtClean="0"/>
              <a:t> </a:t>
            </a:r>
            <a:r>
              <a:rPr lang="en-US" dirty="0" err="1" smtClean="0"/>
              <a:t>বিদ্যমান</a:t>
            </a:r>
            <a:r>
              <a:rPr lang="en-US" dirty="0" smtClean="0"/>
              <a:t> </a:t>
            </a:r>
            <a:r>
              <a:rPr lang="en-US" dirty="0" err="1" smtClean="0"/>
              <a:t>পরম</a:t>
            </a:r>
            <a:endParaRPr lang="en-US" dirty="0" smtClean="0"/>
          </a:p>
          <a:p>
            <a:r>
              <a:rPr lang="en-US" dirty="0" err="1" smtClean="0"/>
              <a:t>বিশ্বাসের</a:t>
            </a:r>
            <a:r>
              <a:rPr lang="en-US" dirty="0" smtClean="0"/>
              <a:t> </a:t>
            </a:r>
            <a:r>
              <a:rPr lang="en-US" dirty="0" err="1" smtClean="0"/>
              <a:t>কথা</a:t>
            </a:r>
            <a:r>
              <a:rPr lang="en-US" dirty="0" smtClean="0"/>
              <a:t> </a:t>
            </a:r>
            <a:r>
              <a:rPr lang="en-US" dirty="0" err="1" smtClean="0"/>
              <a:t>মুখে</a:t>
            </a:r>
            <a:r>
              <a:rPr lang="en-US" dirty="0" smtClean="0"/>
              <a:t> </a:t>
            </a:r>
            <a:r>
              <a:rPr lang="en-US" dirty="0" err="1" smtClean="0"/>
              <a:t>উচ্চারণ</a:t>
            </a:r>
            <a:r>
              <a:rPr lang="en-US" dirty="0" smtClean="0"/>
              <a:t> </a:t>
            </a:r>
          </a:p>
          <a:p>
            <a:r>
              <a:rPr lang="en-US" dirty="0" err="1" smtClean="0"/>
              <a:t>করে</a:t>
            </a:r>
            <a:r>
              <a:rPr lang="en-US" dirty="0" smtClean="0"/>
              <a:t> </a:t>
            </a:r>
            <a:r>
              <a:rPr lang="en-US" dirty="0" err="1" smtClean="0"/>
              <a:t>সাক্ষ্য</a:t>
            </a:r>
            <a:r>
              <a:rPr lang="en-US" dirty="0" smtClean="0"/>
              <a:t> </a:t>
            </a:r>
            <a:r>
              <a:rPr lang="en-US" dirty="0" err="1" smtClean="0"/>
              <a:t>দেওয়া</a:t>
            </a:r>
            <a:r>
              <a:rPr lang="en-US" dirty="0" smtClean="0"/>
              <a:t>।</a:t>
            </a:r>
          </a:p>
          <a:p>
            <a:endParaRPr lang="en-US" dirty="0"/>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19600" y="2344448"/>
            <a:ext cx="359064" cy="231775"/>
          </a:xfrm>
          <a:prstGeom prst="rect">
            <a:avLst/>
          </a:prstGeom>
        </p:spPr>
      </p:pic>
      <p:sp>
        <p:nvSpPr>
          <p:cNvPr id="13" name="Flowchart: Off-page Connector 12"/>
          <p:cNvSpPr/>
          <p:nvPr/>
        </p:nvSpPr>
        <p:spPr>
          <a:xfrm>
            <a:off x="4419600" y="2317750"/>
            <a:ext cx="359064" cy="463550"/>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6215058" y="2743200"/>
            <a:ext cx="2818400" cy="1477328"/>
          </a:xfrm>
          <a:prstGeom prst="rect">
            <a:avLst/>
          </a:prstGeom>
          <a:noFill/>
        </p:spPr>
        <p:txBody>
          <a:bodyPr wrap="none" rtlCol="0">
            <a:spAutoFit/>
          </a:bodyPr>
          <a:lstStyle/>
          <a:p>
            <a:r>
              <a:rPr lang="en-US" dirty="0" smtClean="0">
                <a:solidFill>
                  <a:srgbClr val="7030A0"/>
                </a:solidFill>
              </a:rPr>
              <a:t>     </a:t>
            </a:r>
            <a:r>
              <a:rPr lang="en-US" dirty="0" err="1" smtClean="0">
                <a:solidFill>
                  <a:srgbClr val="7030A0"/>
                </a:solidFill>
                <a:effectLst>
                  <a:outerShdw blurRad="38100" dist="38100" dir="2700000" algn="tl">
                    <a:srgbClr val="000000">
                      <a:alpha val="43137"/>
                    </a:srgbClr>
                  </a:outerShdw>
                </a:effectLst>
              </a:rPr>
              <a:t>কর্মে</a:t>
            </a:r>
            <a:r>
              <a:rPr lang="en-US" dirty="0" smtClean="0">
                <a:solidFill>
                  <a:srgbClr val="7030A0"/>
                </a:solidFill>
                <a:effectLst>
                  <a:outerShdw blurRad="38100" dist="38100" dir="2700000" algn="tl">
                    <a:srgbClr val="000000">
                      <a:alpha val="43137"/>
                    </a:srgbClr>
                  </a:outerShdw>
                </a:effectLst>
              </a:rPr>
              <a:t> </a:t>
            </a:r>
            <a:r>
              <a:rPr lang="en-US" dirty="0" err="1" smtClean="0">
                <a:solidFill>
                  <a:srgbClr val="7030A0"/>
                </a:solidFill>
                <a:effectLst>
                  <a:outerShdw blurRad="38100" dist="38100" dir="2700000" algn="tl">
                    <a:srgbClr val="000000">
                      <a:alpha val="43137"/>
                    </a:srgbClr>
                  </a:outerShdw>
                </a:effectLst>
              </a:rPr>
              <a:t>বাস্তবায়ন</a:t>
            </a:r>
            <a:endParaRPr lang="en-US" dirty="0" smtClean="0">
              <a:solidFill>
                <a:srgbClr val="7030A0"/>
              </a:solidFill>
              <a:effectLst>
                <a:outerShdw blurRad="38100" dist="38100" dir="2700000" algn="tl">
                  <a:srgbClr val="000000">
                    <a:alpha val="43137"/>
                  </a:srgbClr>
                </a:outerShdw>
              </a:effectLst>
            </a:endParaRPr>
          </a:p>
          <a:p>
            <a:endParaRPr lang="en-US" dirty="0" smtClean="0"/>
          </a:p>
          <a:p>
            <a:r>
              <a:rPr lang="en-US" dirty="0" err="1" smtClean="0"/>
              <a:t>আল্লাহর</a:t>
            </a:r>
            <a:r>
              <a:rPr lang="en-US" dirty="0" smtClean="0"/>
              <a:t> </a:t>
            </a:r>
            <a:r>
              <a:rPr lang="en-US" dirty="0" err="1" smtClean="0"/>
              <a:t>হুকুম</a:t>
            </a:r>
            <a:r>
              <a:rPr lang="en-US" dirty="0" smtClean="0"/>
              <a:t> ও </a:t>
            </a:r>
            <a:r>
              <a:rPr lang="en-US" dirty="0" err="1" smtClean="0"/>
              <a:t>রাসুল</a:t>
            </a:r>
            <a:r>
              <a:rPr lang="en-US" dirty="0" smtClean="0"/>
              <a:t>(</a:t>
            </a:r>
            <a:r>
              <a:rPr lang="en-US" dirty="0" err="1" smtClean="0"/>
              <a:t>দঃ</a:t>
            </a:r>
            <a:r>
              <a:rPr lang="en-US" dirty="0" smtClean="0"/>
              <a:t>) </a:t>
            </a:r>
          </a:p>
          <a:p>
            <a:r>
              <a:rPr lang="en-US" dirty="0" err="1" smtClean="0"/>
              <a:t>এর</a:t>
            </a:r>
            <a:r>
              <a:rPr lang="en-US" dirty="0" smtClean="0"/>
              <a:t> </a:t>
            </a:r>
            <a:r>
              <a:rPr lang="en-US" dirty="0" err="1" smtClean="0"/>
              <a:t>সুন্নাহ</a:t>
            </a:r>
            <a:r>
              <a:rPr lang="en-US" dirty="0" smtClean="0"/>
              <a:t> </a:t>
            </a:r>
            <a:r>
              <a:rPr lang="en-US" dirty="0" err="1" smtClean="0"/>
              <a:t>নিজের</a:t>
            </a:r>
            <a:r>
              <a:rPr lang="en-US" dirty="0" smtClean="0"/>
              <a:t> </a:t>
            </a:r>
            <a:r>
              <a:rPr lang="en-US" dirty="0" err="1" smtClean="0"/>
              <a:t>জীবনে</a:t>
            </a:r>
            <a:r>
              <a:rPr lang="en-US" dirty="0" smtClean="0"/>
              <a:t> </a:t>
            </a:r>
          </a:p>
          <a:p>
            <a:r>
              <a:rPr lang="en-US" dirty="0" err="1" smtClean="0"/>
              <a:t>বাস্তবায়ন</a:t>
            </a:r>
            <a:r>
              <a:rPr lang="en-US" dirty="0" smtClean="0"/>
              <a:t> </a:t>
            </a:r>
            <a:r>
              <a:rPr lang="en-US" dirty="0" err="1" smtClean="0"/>
              <a:t>করা</a:t>
            </a:r>
            <a:r>
              <a:rPr lang="en-US" dirty="0" smtClean="0"/>
              <a:t>। </a:t>
            </a:r>
            <a:endParaRPr lang="en-US" dirty="0"/>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086600" y="2447851"/>
            <a:ext cx="425247" cy="256743"/>
          </a:xfrm>
          <a:prstGeom prst="rect">
            <a:avLst/>
          </a:prstGeom>
        </p:spPr>
      </p:pic>
      <p:sp>
        <p:nvSpPr>
          <p:cNvPr id="16" name="Flowchart: Off-page Connector 15"/>
          <p:cNvSpPr/>
          <p:nvPr/>
        </p:nvSpPr>
        <p:spPr>
          <a:xfrm>
            <a:off x="7086600" y="2317750"/>
            <a:ext cx="425247" cy="463550"/>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04800" y="2057400"/>
            <a:ext cx="2632364" cy="24401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3001092" y="2057400"/>
            <a:ext cx="3103418" cy="24401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6215058" y="2057400"/>
            <a:ext cx="2818400" cy="24401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76597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1000" fill="hold"/>
                                        <p:tgtEl>
                                          <p:spTgt spid="6"/>
                                        </p:tgtEl>
                                        <p:attrNameLst>
                                          <p:attrName>ppt_w</p:attrName>
                                        </p:attrNameLst>
                                      </p:cBhvr>
                                      <p:tavLst>
                                        <p:tav tm="0">
                                          <p:val>
                                            <p:fltVal val="0"/>
                                          </p:val>
                                        </p:tav>
                                        <p:tav tm="100000">
                                          <p:val>
                                            <p:strVal val="#ppt_w"/>
                                          </p:val>
                                        </p:tav>
                                      </p:tavLst>
                                    </p:anim>
                                    <p:anim calcmode="lin" valueType="num">
                                      <p:cBhvr>
                                        <p:cTn id="15" dur="1000" fill="hold"/>
                                        <p:tgtEl>
                                          <p:spTgt spid="6"/>
                                        </p:tgtEl>
                                        <p:attrNameLst>
                                          <p:attrName>ppt_h</p:attrName>
                                        </p:attrNameLst>
                                      </p:cBhvr>
                                      <p:tavLst>
                                        <p:tav tm="0">
                                          <p:val>
                                            <p:fltVal val="0"/>
                                          </p:val>
                                        </p:tav>
                                        <p:tav tm="100000">
                                          <p:val>
                                            <p:strVal val="#ppt_h"/>
                                          </p:val>
                                        </p:tav>
                                      </p:tavLst>
                                    </p:anim>
                                    <p:anim calcmode="lin" valueType="num">
                                      <p:cBhvr>
                                        <p:cTn id="16" dur="1000" fill="hold"/>
                                        <p:tgtEl>
                                          <p:spTgt spid="6"/>
                                        </p:tgtEl>
                                        <p:attrNameLst>
                                          <p:attrName>style.rotation</p:attrName>
                                        </p:attrNameLst>
                                      </p:cBhvr>
                                      <p:tavLst>
                                        <p:tav tm="0">
                                          <p:val>
                                            <p:fltVal val="90"/>
                                          </p:val>
                                        </p:tav>
                                        <p:tav tm="100000">
                                          <p:val>
                                            <p:fltVal val="0"/>
                                          </p:val>
                                        </p:tav>
                                      </p:tavLst>
                                    </p:anim>
                                    <p:animEffect transition="in" filter="fade">
                                      <p:cBhvr>
                                        <p:cTn id="17" dur="1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1000"/>
                                        <p:tgtEl>
                                          <p:spTgt spid="17"/>
                                        </p:tgtEl>
                                      </p:cBhvr>
                                    </p:animEffect>
                                    <p:anim calcmode="lin" valueType="num">
                                      <p:cBhvr>
                                        <p:cTn id="23" dur="1000" fill="hold"/>
                                        <p:tgtEl>
                                          <p:spTgt spid="17"/>
                                        </p:tgtEl>
                                        <p:attrNameLst>
                                          <p:attrName>ppt_x</p:attrName>
                                        </p:attrNameLst>
                                      </p:cBhvr>
                                      <p:tavLst>
                                        <p:tav tm="0">
                                          <p:val>
                                            <p:strVal val="#ppt_x"/>
                                          </p:val>
                                        </p:tav>
                                        <p:tav tm="100000">
                                          <p:val>
                                            <p:strVal val="#ppt_x"/>
                                          </p:val>
                                        </p:tav>
                                      </p:tavLst>
                                    </p:anim>
                                    <p:anim calcmode="lin" valueType="num">
                                      <p:cBhvr>
                                        <p:cTn id="24"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fade">
                                      <p:cBhvr>
                                        <p:cTn id="29" dur="1000"/>
                                        <p:tgtEl>
                                          <p:spTgt spid="9"/>
                                        </p:tgtEl>
                                      </p:cBhvr>
                                    </p:animEffect>
                                    <p:anim calcmode="lin" valueType="num">
                                      <p:cBhvr>
                                        <p:cTn id="30" dur="1000" fill="hold"/>
                                        <p:tgtEl>
                                          <p:spTgt spid="9"/>
                                        </p:tgtEl>
                                        <p:attrNameLst>
                                          <p:attrName>ppt_x</p:attrName>
                                        </p:attrNameLst>
                                      </p:cBhvr>
                                      <p:tavLst>
                                        <p:tav tm="0">
                                          <p:val>
                                            <p:strVal val="#ppt_x"/>
                                          </p:val>
                                        </p:tav>
                                        <p:tav tm="100000">
                                          <p:val>
                                            <p:strVal val="#ppt_x"/>
                                          </p:val>
                                        </p:tav>
                                      </p:tavLst>
                                    </p:anim>
                                    <p:anim calcmode="lin" valueType="num">
                                      <p:cBhvr>
                                        <p:cTn id="3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8"/>
                                        </p:tgtEl>
                                        <p:attrNameLst>
                                          <p:attrName>style.visibility</p:attrName>
                                        </p:attrNameLst>
                                      </p:cBhvr>
                                      <p:to>
                                        <p:strVal val="visible"/>
                                      </p:to>
                                    </p:set>
                                    <p:anim calcmode="lin" valueType="num">
                                      <p:cBhvr additive="base">
                                        <p:cTn id="36" dur="500" fill="hold"/>
                                        <p:tgtEl>
                                          <p:spTgt spid="8"/>
                                        </p:tgtEl>
                                        <p:attrNameLst>
                                          <p:attrName>ppt_x</p:attrName>
                                        </p:attrNameLst>
                                      </p:cBhvr>
                                      <p:tavLst>
                                        <p:tav tm="0">
                                          <p:val>
                                            <p:strVal val="#ppt_x"/>
                                          </p:val>
                                        </p:tav>
                                        <p:tav tm="100000">
                                          <p:val>
                                            <p:strVal val="#ppt_x"/>
                                          </p:val>
                                        </p:tav>
                                      </p:tavLst>
                                    </p:anim>
                                    <p:anim calcmode="lin" valueType="num">
                                      <p:cBhvr additive="base">
                                        <p:cTn id="37"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wheel(1)">
                                      <p:cBhvr>
                                        <p:cTn id="42" dur="20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1000"/>
                                        <p:tgtEl>
                                          <p:spTgt spid="18"/>
                                        </p:tgtEl>
                                      </p:cBhvr>
                                    </p:animEffect>
                                    <p:anim calcmode="lin" valueType="num">
                                      <p:cBhvr>
                                        <p:cTn id="48" dur="1000" fill="hold"/>
                                        <p:tgtEl>
                                          <p:spTgt spid="18"/>
                                        </p:tgtEl>
                                        <p:attrNameLst>
                                          <p:attrName>ppt_x</p:attrName>
                                        </p:attrNameLst>
                                      </p:cBhvr>
                                      <p:tavLst>
                                        <p:tav tm="0">
                                          <p:val>
                                            <p:strVal val="#ppt_x"/>
                                          </p:val>
                                        </p:tav>
                                        <p:tav tm="100000">
                                          <p:val>
                                            <p:strVal val="#ppt_x"/>
                                          </p:val>
                                        </p:tav>
                                      </p:tavLst>
                                    </p:anim>
                                    <p:anim calcmode="lin" valueType="num">
                                      <p:cBhvr>
                                        <p:cTn id="4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3"/>
                                        </p:tgtEl>
                                        <p:attrNameLst>
                                          <p:attrName>style.visibility</p:attrName>
                                        </p:attrNameLst>
                                      </p:cBhvr>
                                      <p:to>
                                        <p:strVal val="visible"/>
                                      </p:to>
                                    </p:set>
                                    <p:anim calcmode="lin" valueType="num">
                                      <p:cBhvr additive="base">
                                        <p:cTn id="54" dur="500" fill="hold"/>
                                        <p:tgtEl>
                                          <p:spTgt spid="13"/>
                                        </p:tgtEl>
                                        <p:attrNameLst>
                                          <p:attrName>ppt_x</p:attrName>
                                        </p:attrNameLst>
                                      </p:cBhvr>
                                      <p:tavLst>
                                        <p:tav tm="0">
                                          <p:val>
                                            <p:strVal val="#ppt_x"/>
                                          </p:val>
                                        </p:tav>
                                        <p:tav tm="100000">
                                          <p:val>
                                            <p:strVal val="#ppt_x"/>
                                          </p:val>
                                        </p:tav>
                                      </p:tavLst>
                                    </p:anim>
                                    <p:anim calcmode="lin" valueType="num">
                                      <p:cBhvr additive="base">
                                        <p:cTn id="5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nodeType="clickEffect">
                                  <p:stCondLst>
                                    <p:cond delay="0"/>
                                  </p:stCondLst>
                                  <p:childTnLst>
                                    <p:set>
                                      <p:cBhvr>
                                        <p:cTn id="59" dur="1" fill="hold">
                                          <p:stCondLst>
                                            <p:cond delay="0"/>
                                          </p:stCondLst>
                                        </p:cTn>
                                        <p:tgtEl>
                                          <p:spTgt spid="12"/>
                                        </p:tgtEl>
                                        <p:attrNameLst>
                                          <p:attrName>style.visibility</p:attrName>
                                        </p:attrNameLst>
                                      </p:cBhvr>
                                      <p:to>
                                        <p:strVal val="visible"/>
                                      </p:to>
                                    </p:set>
                                    <p:animEffect transition="in" filter="fade">
                                      <p:cBhvr>
                                        <p:cTn id="60" dur="1000"/>
                                        <p:tgtEl>
                                          <p:spTgt spid="12"/>
                                        </p:tgtEl>
                                      </p:cBhvr>
                                    </p:animEffect>
                                    <p:anim calcmode="lin" valueType="num">
                                      <p:cBhvr>
                                        <p:cTn id="61" dur="1000" fill="hold"/>
                                        <p:tgtEl>
                                          <p:spTgt spid="12"/>
                                        </p:tgtEl>
                                        <p:attrNameLst>
                                          <p:attrName>ppt_x</p:attrName>
                                        </p:attrNameLst>
                                      </p:cBhvr>
                                      <p:tavLst>
                                        <p:tav tm="0">
                                          <p:val>
                                            <p:strVal val="#ppt_x"/>
                                          </p:val>
                                        </p:tav>
                                        <p:tav tm="100000">
                                          <p:val>
                                            <p:strVal val="#ppt_x"/>
                                          </p:val>
                                        </p:tav>
                                      </p:tavLst>
                                    </p:anim>
                                    <p:anim calcmode="lin" valueType="num">
                                      <p:cBhvr>
                                        <p:cTn id="62"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1" presetClass="entr" presetSubtype="1" fill="hold" grpId="0" nodeType="clickEffect">
                                  <p:stCondLst>
                                    <p:cond delay="0"/>
                                  </p:stCondLst>
                                  <p:childTnLst>
                                    <p:set>
                                      <p:cBhvr>
                                        <p:cTn id="66" dur="1" fill="hold">
                                          <p:stCondLst>
                                            <p:cond delay="0"/>
                                          </p:stCondLst>
                                        </p:cTn>
                                        <p:tgtEl>
                                          <p:spTgt spid="10"/>
                                        </p:tgtEl>
                                        <p:attrNameLst>
                                          <p:attrName>style.visibility</p:attrName>
                                        </p:attrNameLst>
                                      </p:cBhvr>
                                      <p:to>
                                        <p:strVal val="visible"/>
                                      </p:to>
                                    </p:set>
                                    <p:animEffect transition="in" filter="wheel(1)">
                                      <p:cBhvr>
                                        <p:cTn id="67" dur="2000"/>
                                        <p:tgtEl>
                                          <p:spTgt spid="10"/>
                                        </p:tgtEl>
                                      </p:cBhvr>
                                    </p:animEffect>
                                  </p:childTnLst>
                                </p:cTn>
                              </p:par>
                            </p:childTnLst>
                          </p:cTn>
                        </p:par>
                      </p:childTnLst>
                    </p:cTn>
                  </p:par>
                  <p:par>
                    <p:cTn id="68" fill="hold">
                      <p:stCondLst>
                        <p:cond delay="indefinite"/>
                      </p:stCondLst>
                      <p:childTnLst>
                        <p:par>
                          <p:cTn id="69" fill="hold">
                            <p:stCondLst>
                              <p:cond delay="0"/>
                            </p:stCondLst>
                            <p:childTnLst>
                              <p:par>
                                <p:cTn id="70" presetID="42" presetClass="entr" presetSubtype="0" fill="hold" grpId="0" nodeType="clickEffect">
                                  <p:stCondLst>
                                    <p:cond delay="0"/>
                                  </p:stCondLst>
                                  <p:childTnLst>
                                    <p:set>
                                      <p:cBhvr>
                                        <p:cTn id="71" dur="1" fill="hold">
                                          <p:stCondLst>
                                            <p:cond delay="0"/>
                                          </p:stCondLst>
                                        </p:cTn>
                                        <p:tgtEl>
                                          <p:spTgt spid="19"/>
                                        </p:tgtEl>
                                        <p:attrNameLst>
                                          <p:attrName>style.visibility</p:attrName>
                                        </p:attrNameLst>
                                      </p:cBhvr>
                                      <p:to>
                                        <p:strVal val="visible"/>
                                      </p:to>
                                    </p:set>
                                    <p:animEffect transition="in" filter="fade">
                                      <p:cBhvr>
                                        <p:cTn id="72" dur="1000"/>
                                        <p:tgtEl>
                                          <p:spTgt spid="19"/>
                                        </p:tgtEl>
                                      </p:cBhvr>
                                    </p:animEffect>
                                    <p:anim calcmode="lin" valueType="num">
                                      <p:cBhvr>
                                        <p:cTn id="73" dur="1000" fill="hold"/>
                                        <p:tgtEl>
                                          <p:spTgt spid="19"/>
                                        </p:tgtEl>
                                        <p:attrNameLst>
                                          <p:attrName>ppt_x</p:attrName>
                                        </p:attrNameLst>
                                      </p:cBhvr>
                                      <p:tavLst>
                                        <p:tav tm="0">
                                          <p:val>
                                            <p:strVal val="#ppt_x"/>
                                          </p:val>
                                        </p:tav>
                                        <p:tav tm="100000">
                                          <p:val>
                                            <p:strVal val="#ppt_x"/>
                                          </p:val>
                                        </p:tav>
                                      </p:tavLst>
                                    </p:anim>
                                    <p:anim calcmode="lin" valueType="num">
                                      <p:cBhvr>
                                        <p:cTn id="74"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42" presetClass="entr" presetSubtype="0"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Effect transition="in" filter="fade">
                                      <p:cBhvr>
                                        <p:cTn id="79" dur="1000"/>
                                        <p:tgtEl>
                                          <p:spTgt spid="16"/>
                                        </p:tgtEl>
                                      </p:cBhvr>
                                    </p:animEffect>
                                    <p:anim calcmode="lin" valueType="num">
                                      <p:cBhvr>
                                        <p:cTn id="80" dur="1000" fill="hold"/>
                                        <p:tgtEl>
                                          <p:spTgt spid="16"/>
                                        </p:tgtEl>
                                        <p:attrNameLst>
                                          <p:attrName>ppt_x</p:attrName>
                                        </p:attrNameLst>
                                      </p:cBhvr>
                                      <p:tavLst>
                                        <p:tav tm="0">
                                          <p:val>
                                            <p:strVal val="#ppt_x"/>
                                          </p:val>
                                        </p:tav>
                                        <p:tav tm="100000">
                                          <p:val>
                                            <p:strVal val="#ppt_x"/>
                                          </p:val>
                                        </p:tav>
                                      </p:tavLst>
                                    </p:anim>
                                    <p:anim calcmode="lin" valueType="num">
                                      <p:cBhvr>
                                        <p:cTn id="81"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2" presetClass="entr" presetSubtype="4" fill="hold" nodeType="clickEffect">
                                  <p:stCondLst>
                                    <p:cond delay="0"/>
                                  </p:stCondLst>
                                  <p:childTnLst>
                                    <p:set>
                                      <p:cBhvr>
                                        <p:cTn id="85" dur="1" fill="hold">
                                          <p:stCondLst>
                                            <p:cond delay="0"/>
                                          </p:stCondLst>
                                        </p:cTn>
                                        <p:tgtEl>
                                          <p:spTgt spid="15"/>
                                        </p:tgtEl>
                                        <p:attrNameLst>
                                          <p:attrName>style.visibility</p:attrName>
                                        </p:attrNameLst>
                                      </p:cBhvr>
                                      <p:to>
                                        <p:strVal val="visible"/>
                                      </p:to>
                                    </p:set>
                                    <p:anim calcmode="lin" valueType="num">
                                      <p:cBhvr additive="base">
                                        <p:cTn id="86" dur="500" fill="hold"/>
                                        <p:tgtEl>
                                          <p:spTgt spid="15"/>
                                        </p:tgtEl>
                                        <p:attrNameLst>
                                          <p:attrName>ppt_x</p:attrName>
                                        </p:attrNameLst>
                                      </p:cBhvr>
                                      <p:tavLst>
                                        <p:tav tm="0">
                                          <p:val>
                                            <p:strVal val="#ppt_x"/>
                                          </p:val>
                                        </p:tav>
                                        <p:tav tm="100000">
                                          <p:val>
                                            <p:strVal val="#ppt_x"/>
                                          </p:val>
                                        </p:tav>
                                      </p:tavLst>
                                    </p:anim>
                                    <p:anim calcmode="lin" valueType="num">
                                      <p:cBhvr additive="base">
                                        <p:cTn id="87"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21" presetClass="entr" presetSubtype="1" fill="hold" grpId="0" nodeType="clickEffect">
                                  <p:stCondLst>
                                    <p:cond delay="0"/>
                                  </p:stCondLst>
                                  <p:childTnLst>
                                    <p:set>
                                      <p:cBhvr>
                                        <p:cTn id="91" dur="1" fill="hold">
                                          <p:stCondLst>
                                            <p:cond delay="0"/>
                                          </p:stCondLst>
                                        </p:cTn>
                                        <p:tgtEl>
                                          <p:spTgt spid="14"/>
                                        </p:tgtEl>
                                        <p:attrNameLst>
                                          <p:attrName>style.visibility</p:attrName>
                                        </p:attrNameLst>
                                      </p:cBhvr>
                                      <p:to>
                                        <p:strVal val="visible"/>
                                      </p:to>
                                    </p:set>
                                    <p:animEffect transition="in" filter="wheel(1)">
                                      <p:cBhvr>
                                        <p:cTn id="92"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9" grpId="0" animBg="1"/>
      <p:bldP spid="10" grpId="0"/>
      <p:bldP spid="13" grpId="0" animBg="1"/>
      <p:bldP spid="14" grpId="0"/>
      <p:bldP spid="16" grpId="0" animBg="1"/>
      <p:bldP spid="17" grpId="0" animBg="1"/>
      <p:bldP spid="18" grpId="0" animBg="1"/>
      <p:bldP spid="1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Punched Tape 1"/>
          <p:cNvSpPr/>
          <p:nvPr/>
        </p:nvSpPr>
        <p:spPr>
          <a:xfrm>
            <a:off x="457200" y="184666"/>
            <a:ext cx="3429000" cy="990600"/>
          </a:xfrm>
          <a:prstGeom prst="flowChartPunchedTap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571500" y="495300"/>
            <a:ext cx="2971800" cy="461665"/>
          </a:xfrm>
          <a:prstGeom prst="rect">
            <a:avLst/>
          </a:prstGeom>
          <a:noFill/>
        </p:spPr>
        <p:txBody>
          <a:bodyPr wrap="square" rtlCol="0">
            <a:spAutoFit/>
          </a:bodyPr>
          <a:lstStyle/>
          <a:p>
            <a:r>
              <a:rPr lang="as-IN" sz="2400" dirty="0">
                <a:solidFill>
                  <a:schemeClr val="accent2">
                    <a:lumMod val="50000"/>
                  </a:schemeClr>
                </a:solidFill>
                <a:effectLst>
                  <a:outerShdw blurRad="38100" dist="38100" dir="2700000" algn="tl">
                    <a:srgbClr val="000000">
                      <a:alpha val="43137"/>
                    </a:srgbClr>
                  </a:outerShdw>
                </a:effectLst>
                <a:latin typeface="NikoshBAN" pitchFamily="2" charset="0"/>
                <a:cs typeface="NikoshBAN" pitchFamily="2" charset="0"/>
              </a:rPr>
              <a:t>ইমানের মৌলিক বিষয়গুলো</a:t>
            </a:r>
            <a:endParaRPr lang="en-US" sz="2400" dirty="0">
              <a:solidFill>
                <a:schemeClr val="accent2">
                  <a:lumMod val="50000"/>
                </a:schemeClr>
              </a:solidFill>
              <a:effectLst>
                <a:outerShdw blurRad="38100" dist="38100" dir="2700000" algn="tl">
                  <a:srgbClr val="000000">
                    <a:alpha val="43137"/>
                  </a:srgbClr>
                </a:outerShdw>
              </a:effectLst>
              <a:latin typeface="NikoshBAN" pitchFamily="2" charset="0"/>
              <a:cs typeface="NikoshBAN" pitchFamily="2" charset="0"/>
            </a:endParaRPr>
          </a:p>
        </p:txBody>
      </p:sp>
      <p:sp>
        <p:nvSpPr>
          <p:cNvPr id="4" name="TextBox 3"/>
          <p:cNvSpPr txBox="1"/>
          <p:nvPr/>
        </p:nvSpPr>
        <p:spPr>
          <a:xfrm>
            <a:off x="228600" y="3919110"/>
            <a:ext cx="3657600" cy="2215991"/>
          </a:xfrm>
          <a:prstGeom prst="rect">
            <a:avLst/>
          </a:prstGeom>
          <a:noFill/>
        </p:spPr>
        <p:txBody>
          <a:bodyPr wrap="square" rtlCol="0">
            <a:spAutoFit/>
          </a:bodyPr>
          <a:lstStyle/>
          <a:p>
            <a:pPr algn="ctr"/>
            <a:r>
              <a:rPr lang="en-US" sz="2400" dirty="0" smtClean="0">
                <a:latin typeface="NikoshBAN" pitchFamily="2" charset="0"/>
                <a:cs typeface="NikoshBAN" pitchFamily="2" charset="0"/>
              </a:rPr>
              <a:t> </a:t>
            </a:r>
            <a:r>
              <a:rPr lang="en-US" sz="2400" b="1" dirty="0" err="1" smtClean="0">
                <a:solidFill>
                  <a:srgbClr val="7030A0"/>
                </a:solidFill>
                <a:effectLst>
                  <a:outerShdw blurRad="38100" dist="38100" dir="2700000" algn="tl">
                    <a:srgbClr val="000000">
                      <a:alpha val="43137"/>
                    </a:srgbClr>
                  </a:outerShdw>
                </a:effectLst>
                <a:latin typeface="NikoshBAN" pitchFamily="2" charset="0"/>
                <a:cs typeface="NikoshBAN" pitchFamily="2" charset="0"/>
              </a:rPr>
              <a:t>আল্লাহর</a:t>
            </a:r>
            <a:r>
              <a:rPr lang="en-US" sz="2400" b="1" dirty="0" smtClean="0">
                <a:solidFill>
                  <a:srgbClr val="7030A0"/>
                </a:solidFill>
                <a:effectLst>
                  <a:outerShdw blurRad="38100" dist="38100" dir="2700000" algn="tl">
                    <a:srgbClr val="000000">
                      <a:alpha val="43137"/>
                    </a:srgbClr>
                  </a:outerShdw>
                </a:effectLst>
                <a:latin typeface="NikoshBAN" pitchFamily="2" charset="0"/>
                <a:cs typeface="NikoshBAN" pitchFamily="2" charset="0"/>
              </a:rPr>
              <a:t> </a:t>
            </a:r>
            <a:r>
              <a:rPr lang="en-US" sz="2400" b="1" dirty="0" err="1" smtClean="0">
                <a:solidFill>
                  <a:srgbClr val="7030A0"/>
                </a:solidFill>
                <a:effectLst>
                  <a:outerShdw blurRad="38100" dist="38100" dir="2700000" algn="tl">
                    <a:srgbClr val="000000">
                      <a:alpha val="43137"/>
                    </a:srgbClr>
                  </a:outerShdw>
                </a:effectLst>
                <a:latin typeface="NikoshBAN" pitchFamily="2" charset="0"/>
                <a:cs typeface="NikoshBAN" pitchFamily="2" charset="0"/>
              </a:rPr>
              <a:t>প্রতি</a:t>
            </a:r>
            <a:r>
              <a:rPr lang="en-US" sz="2400" b="1" dirty="0" smtClean="0">
                <a:solidFill>
                  <a:srgbClr val="7030A0"/>
                </a:solidFill>
                <a:effectLst>
                  <a:outerShdw blurRad="38100" dist="38100" dir="2700000" algn="tl">
                    <a:srgbClr val="000000">
                      <a:alpha val="43137"/>
                    </a:srgbClr>
                  </a:outerShdw>
                </a:effectLst>
                <a:latin typeface="NikoshBAN" pitchFamily="2" charset="0"/>
                <a:cs typeface="NikoshBAN" pitchFamily="2" charset="0"/>
              </a:rPr>
              <a:t> </a:t>
            </a:r>
            <a:r>
              <a:rPr lang="en-US" sz="2400" b="1" dirty="0" err="1" smtClean="0">
                <a:solidFill>
                  <a:srgbClr val="7030A0"/>
                </a:solidFill>
                <a:effectLst>
                  <a:outerShdw blurRad="38100" dist="38100" dir="2700000" algn="tl">
                    <a:srgbClr val="000000">
                      <a:alpha val="43137"/>
                    </a:srgbClr>
                  </a:outerShdw>
                </a:effectLst>
                <a:latin typeface="NikoshBAN" pitchFamily="2" charset="0"/>
                <a:cs typeface="NikoshBAN" pitchFamily="2" charset="0"/>
              </a:rPr>
              <a:t>বিশ্বাস</a:t>
            </a:r>
            <a:r>
              <a:rPr lang="en-US" sz="2400" b="1" dirty="0">
                <a:solidFill>
                  <a:srgbClr val="7030A0"/>
                </a:solidFill>
                <a:effectLst>
                  <a:outerShdw blurRad="38100" dist="38100" dir="2700000" algn="tl">
                    <a:srgbClr val="000000">
                      <a:alpha val="43137"/>
                    </a:srgbClr>
                  </a:outerShdw>
                </a:effectLst>
                <a:latin typeface="NikoshBAN" pitchFamily="2" charset="0"/>
                <a:cs typeface="NikoshBAN" pitchFamily="2" charset="0"/>
              </a:rPr>
              <a:t> </a:t>
            </a:r>
            <a:r>
              <a:rPr lang="en-US" sz="2400" b="1" dirty="0" smtClean="0">
                <a:solidFill>
                  <a:srgbClr val="7030A0"/>
                </a:solidFill>
                <a:effectLst>
                  <a:outerShdw blurRad="38100" dist="38100" dir="2700000" algn="tl">
                    <a:srgbClr val="000000">
                      <a:alpha val="43137"/>
                    </a:srgbClr>
                  </a:outerShdw>
                </a:effectLst>
                <a:latin typeface="NikoshBAN" pitchFamily="2" charset="0"/>
                <a:cs typeface="NikoshBAN" pitchFamily="2" charset="0"/>
              </a:rPr>
              <a:t>  </a:t>
            </a:r>
          </a:p>
          <a:p>
            <a:r>
              <a:rPr lang="en-US" sz="2400" dirty="0" smtClean="0">
                <a:latin typeface="NikoshBAN" pitchFamily="2" charset="0"/>
                <a:cs typeface="NikoshBAN" pitchFamily="2" charset="0"/>
              </a:rPr>
              <a:t>                           </a:t>
            </a:r>
          </a:p>
          <a:p>
            <a:r>
              <a:rPr lang="as-IN" sz="2400" dirty="0">
                <a:latin typeface="NikoshBAN" pitchFamily="2" charset="0"/>
                <a:cs typeface="NikoshBAN" pitchFamily="2" charset="0"/>
              </a:rPr>
              <a:t>মহান আল্লাহ এক ও অদ্বিতীয়। </a:t>
            </a:r>
            <a:endParaRPr lang="en-US" sz="2400" dirty="0" smtClean="0">
              <a:latin typeface="NikoshBAN" pitchFamily="2" charset="0"/>
              <a:cs typeface="NikoshBAN" pitchFamily="2" charset="0"/>
            </a:endParaRPr>
          </a:p>
          <a:p>
            <a:r>
              <a:rPr lang="as-IN" sz="2400" dirty="0" smtClean="0">
                <a:latin typeface="NikoshBAN" pitchFamily="2" charset="0"/>
                <a:cs typeface="NikoshBAN" pitchFamily="2" charset="0"/>
              </a:rPr>
              <a:t>তিনি </a:t>
            </a:r>
            <a:r>
              <a:rPr lang="as-IN" sz="2400" dirty="0">
                <a:latin typeface="NikoshBAN" pitchFamily="2" charset="0"/>
                <a:cs typeface="NikoshBAN" pitchFamily="2" charset="0"/>
              </a:rPr>
              <a:t>সবকিছুর স্রষ্টা, পালনকর্তা </a:t>
            </a:r>
            <a:r>
              <a:rPr lang="as-IN" sz="2400" dirty="0" smtClean="0">
                <a:latin typeface="NikoshBAN" pitchFamily="2" charset="0"/>
                <a:cs typeface="NikoshBAN" pitchFamily="2" charset="0"/>
              </a:rPr>
              <a:t>এবং</a:t>
            </a:r>
            <a:endParaRPr lang="en-US" sz="2400" dirty="0" smtClean="0">
              <a:latin typeface="NikoshBAN" pitchFamily="2" charset="0"/>
              <a:cs typeface="NikoshBAN" pitchFamily="2" charset="0"/>
            </a:endParaRPr>
          </a:p>
          <a:p>
            <a:r>
              <a:rPr lang="as-IN" sz="2400" dirty="0" smtClean="0">
                <a:latin typeface="NikoshBAN" pitchFamily="2" charset="0"/>
                <a:cs typeface="NikoshBAN" pitchFamily="2" charset="0"/>
              </a:rPr>
              <a:t>তিনিই </a:t>
            </a:r>
            <a:r>
              <a:rPr lang="as-IN" sz="2400" dirty="0">
                <a:latin typeface="NikoshBAN" pitchFamily="2" charset="0"/>
                <a:cs typeface="NikoshBAN" pitchFamily="2" charset="0"/>
              </a:rPr>
              <a:t>একমাত্র ইবাদতের যোগ্য। </a:t>
            </a:r>
            <a:endParaRPr lang="en-US" sz="2400" dirty="0">
              <a:latin typeface="NikoshBAN" pitchFamily="2" charset="0"/>
              <a:cs typeface="NikoshBAN" pitchFamily="2" charset="0"/>
            </a:endParaRPr>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2057400"/>
            <a:ext cx="1827074" cy="1827074"/>
          </a:xfrm>
          <a:prstGeom prst="rect">
            <a:avLst/>
          </a:prstGeom>
        </p:spPr>
      </p:pic>
      <p:sp>
        <p:nvSpPr>
          <p:cNvPr id="6" name="TextBox 5"/>
          <p:cNvSpPr txBox="1"/>
          <p:nvPr/>
        </p:nvSpPr>
        <p:spPr>
          <a:xfrm>
            <a:off x="5714999" y="3919110"/>
            <a:ext cx="2892138" cy="1938992"/>
          </a:xfrm>
          <a:prstGeom prst="rect">
            <a:avLst/>
          </a:prstGeom>
          <a:noFill/>
        </p:spPr>
        <p:txBody>
          <a:bodyPr wrap="none" rtlCol="0">
            <a:spAutoFit/>
          </a:bodyPr>
          <a:lstStyle/>
          <a:p>
            <a:r>
              <a:rPr lang="en-US" sz="2400" b="1" dirty="0" err="1" smtClean="0">
                <a:solidFill>
                  <a:srgbClr val="7030A0"/>
                </a:solidFill>
                <a:effectLst>
                  <a:outerShdw blurRad="38100" dist="38100" dir="2700000" algn="tl">
                    <a:srgbClr val="000000">
                      <a:alpha val="43137"/>
                    </a:srgbClr>
                  </a:outerShdw>
                </a:effectLst>
                <a:latin typeface="NikoshBAN" pitchFamily="2" charset="0"/>
                <a:cs typeface="NikoshBAN" pitchFamily="2" charset="0"/>
              </a:rPr>
              <a:t>ফেরেশতাগনের</a:t>
            </a:r>
            <a:r>
              <a:rPr lang="en-US" sz="2400" b="1" dirty="0" smtClean="0">
                <a:solidFill>
                  <a:srgbClr val="7030A0"/>
                </a:solidFill>
                <a:effectLst>
                  <a:outerShdw blurRad="38100" dist="38100" dir="2700000" algn="tl">
                    <a:srgbClr val="000000">
                      <a:alpha val="43137"/>
                    </a:srgbClr>
                  </a:outerShdw>
                </a:effectLst>
                <a:latin typeface="NikoshBAN" pitchFamily="2" charset="0"/>
                <a:cs typeface="NikoshBAN" pitchFamily="2" charset="0"/>
              </a:rPr>
              <a:t> </a:t>
            </a:r>
            <a:r>
              <a:rPr lang="en-US" sz="2400" b="1" dirty="0" err="1">
                <a:solidFill>
                  <a:srgbClr val="7030A0"/>
                </a:solidFill>
                <a:effectLst>
                  <a:outerShdw blurRad="38100" dist="38100" dir="2700000" algn="tl">
                    <a:srgbClr val="000000">
                      <a:alpha val="43137"/>
                    </a:srgbClr>
                  </a:outerShdw>
                </a:effectLst>
                <a:latin typeface="NikoshBAN" pitchFamily="2" charset="0"/>
                <a:cs typeface="NikoshBAN" pitchFamily="2" charset="0"/>
              </a:rPr>
              <a:t>প্রতি</a:t>
            </a:r>
            <a:r>
              <a:rPr lang="en-US" sz="2400" b="1" dirty="0">
                <a:solidFill>
                  <a:srgbClr val="7030A0"/>
                </a:solidFill>
                <a:effectLst>
                  <a:outerShdw blurRad="38100" dist="38100" dir="2700000" algn="tl">
                    <a:srgbClr val="000000">
                      <a:alpha val="43137"/>
                    </a:srgbClr>
                  </a:outerShdw>
                </a:effectLst>
                <a:latin typeface="NikoshBAN" pitchFamily="2" charset="0"/>
                <a:cs typeface="NikoshBAN" pitchFamily="2" charset="0"/>
              </a:rPr>
              <a:t> </a:t>
            </a:r>
            <a:r>
              <a:rPr lang="en-US" sz="2400" b="1" dirty="0" err="1" smtClean="0">
                <a:solidFill>
                  <a:srgbClr val="7030A0"/>
                </a:solidFill>
                <a:effectLst>
                  <a:outerShdw blurRad="38100" dist="38100" dir="2700000" algn="tl">
                    <a:srgbClr val="000000">
                      <a:alpha val="43137"/>
                    </a:srgbClr>
                  </a:outerShdw>
                </a:effectLst>
                <a:latin typeface="NikoshBAN" pitchFamily="2" charset="0"/>
                <a:cs typeface="NikoshBAN" pitchFamily="2" charset="0"/>
              </a:rPr>
              <a:t>বিশ্বাস</a:t>
            </a:r>
            <a:endParaRPr lang="en-US" sz="2400" b="1" dirty="0" smtClean="0">
              <a:solidFill>
                <a:srgbClr val="7030A0"/>
              </a:solidFill>
              <a:effectLst>
                <a:outerShdw blurRad="38100" dist="38100" dir="2700000" algn="tl">
                  <a:srgbClr val="000000">
                    <a:alpha val="43137"/>
                  </a:srgbClr>
                </a:outerShdw>
              </a:effectLst>
              <a:latin typeface="NikoshBAN" pitchFamily="2" charset="0"/>
              <a:cs typeface="NikoshBAN" pitchFamily="2" charset="0"/>
            </a:endParaRPr>
          </a:p>
          <a:p>
            <a:endParaRPr lang="en-US" sz="2400" dirty="0">
              <a:latin typeface="NikoshBAN" pitchFamily="2" charset="0"/>
              <a:cs typeface="NikoshBAN" pitchFamily="2" charset="0"/>
            </a:endParaRPr>
          </a:p>
          <a:p>
            <a:r>
              <a:rPr lang="as-IN" sz="2400" dirty="0">
                <a:latin typeface="NikoshBAN" pitchFamily="2" charset="0"/>
                <a:cs typeface="NikoshBAN" pitchFamily="2" charset="0"/>
              </a:rPr>
              <a:t>ফেরেশতারা নূরের তৈরি </a:t>
            </a:r>
            <a:r>
              <a:rPr lang="as-IN" sz="2400" dirty="0" smtClean="0">
                <a:latin typeface="NikoshBAN" pitchFamily="2" charset="0"/>
                <a:cs typeface="NikoshBAN" pitchFamily="2" charset="0"/>
              </a:rPr>
              <a:t>এবং</a:t>
            </a:r>
            <a:endParaRPr lang="en-US" sz="2400" dirty="0" smtClean="0">
              <a:latin typeface="NikoshBAN" pitchFamily="2" charset="0"/>
              <a:cs typeface="NikoshBAN" pitchFamily="2" charset="0"/>
            </a:endParaRPr>
          </a:p>
          <a:p>
            <a:r>
              <a:rPr lang="as-IN" sz="2400" dirty="0" smtClean="0">
                <a:latin typeface="NikoshBAN" pitchFamily="2" charset="0"/>
                <a:cs typeface="NikoshBAN" pitchFamily="2" charset="0"/>
              </a:rPr>
              <a:t> </a:t>
            </a:r>
            <a:r>
              <a:rPr lang="as-IN" sz="2400" dirty="0">
                <a:latin typeface="NikoshBAN" pitchFamily="2" charset="0"/>
                <a:cs typeface="NikoshBAN" pitchFamily="2" charset="0"/>
              </a:rPr>
              <a:t>তারা আল্লাহর আদেশ পালন </a:t>
            </a:r>
            <a:endParaRPr lang="en-US" sz="2400" dirty="0" smtClean="0">
              <a:latin typeface="NikoshBAN" pitchFamily="2" charset="0"/>
              <a:cs typeface="NikoshBAN" pitchFamily="2" charset="0"/>
            </a:endParaRPr>
          </a:p>
          <a:p>
            <a:r>
              <a:rPr lang="as-IN" sz="2400" dirty="0" smtClean="0">
                <a:latin typeface="NikoshBAN" pitchFamily="2" charset="0"/>
                <a:cs typeface="NikoshBAN" pitchFamily="2" charset="0"/>
              </a:rPr>
              <a:t>করেন</a:t>
            </a:r>
            <a:r>
              <a:rPr lang="as-IN" sz="2400" dirty="0">
                <a:latin typeface="NikoshBAN" pitchFamily="2" charset="0"/>
                <a:cs typeface="NikoshBAN" pitchFamily="2" charset="0"/>
              </a:rPr>
              <a:t>।</a:t>
            </a:r>
            <a:endParaRPr lang="en-US" sz="2400" dirty="0">
              <a:latin typeface="NikoshBAN" pitchFamily="2" charset="0"/>
              <a:cs typeface="NikoshBAN" pitchFamily="2"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96407" y="2304193"/>
            <a:ext cx="2753741" cy="1544782"/>
          </a:xfrm>
          <a:prstGeom prst="rect">
            <a:avLst/>
          </a:prstGeom>
        </p:spPr>
      </p:pic>
      <p:sp>
        <p:nvSpPr>
          <p:cNvPr id="8" name="Rectangle 7"/>
          <p:cNvSpPr/>
          <p:nvPr/>
        </p:nvSpPr>
        <p:spPr>
          <a:xfrm>
            <a:off x="228600" y="1828800"/>
            <a:ext cx="4114800" cy="403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5181600" y="1794164"/>
            <a:ext cx="3886200" cy="40732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2134356" y="1410977"/>
            <a:ext cx="303288" cy="369332"/>
          </a:xfrm>
          <a:prstGeom prst="rect">
            <a:avLst/>
          </a:prstGeom>
          <a:noFill/>
        </p:spPr>
        <p:txBody>
          <a:bodyPr wrap="none" rtlCol="0">
            <a:spAutoFit/>
          </a:bodyPr>
          <a:lstStyle/>
          <a:p>
            <a:r>
              <a:rPr lang="en-US" dirty="0" smtClean="0"/>
              <a:t>১</a:t>
            </a:r>
            <a:endParaRPr lang="en-US" dirty="0"/>
          </a:p>
        </p:txBody>
      </p:sp>
      <p:sp>
        <p:nvSpPr>
          <p:cNvPr id="11" name="TextBox 10"/>
          <p:cNvSpPr txBox="1"/>
          <p:nvPr/>
        </p:nvSpPr>
        <p:spPr>
          <a:xfrm>
            <a:off x="7013864" y="1399493"/>
            <a:ext cx="338554" cy="369332"/>
          </a:xfrm>
          <a:prstGeom prst="rect">
            <a:avLst/>
          </a:prstGeom>
          <a:noFill/>
        </p:spPr>
        <p:txBody>
          <a:bodyPr wrap="none" rtlCol="0">
            <a:spAutoFit/>
          </a:bodyPr>
          <a:lstStyle/>
          <a:p>
            <a:r>
              <a:rPr lang="en-US" dirty="0" smtClean="0"/>
              <a:t>২</a:t>
            </a:r>
            <a:endParaRPr lang="en-US" dirty="0"/>
          </a:p>
        </p:txBody>
      </p:sp>
    </p:spTree>
    <p:extLst>
      <p:ext uri="{BB962C8B-B14F-4D97-AF65-F5344CB8AC3E}">
        <p14:creationId xmlns:p14="http://schemas.microsoft.com/office/powerpoint/2010/main" val="709576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80">
                                          <p:stCondLst>
                                            <p:cond delay="0"/>
                                          </p:stCondLst>
                                        </p:cTn>
                                        <p:tgtEl>
                                          <p:spTgt spid="3"/>
                                        </p:tgtEl>
                                      </p:cBhvr>
                                    </p:animEffect>
                                    <p:anim calcmode="lin" valueType="num">
                                      <p:cBhvr>
                                        <p:cTn id="15"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gtEl>
                                      </p:cBhvr>
                                      <p:to x="100000" y="60000"/>
                                    </p:animScale>
                                    <p:animScale>
                                      <p:cBhvr>
                                        <p:cTn id="21" dur="166" decel="50000">
                                          <p:stCondLst>
                                            <p:cond delay="676"/>
                                          </p:stCondLst>
                                        </p:cTn>
                                        <p:tgtEl>
                                          <p:spTgt spid="3"/>
                                        </p:tgtEl>
                                      </p:cBhvr>
                                      <p:to x="100000" y="100000"/>
                                    </p:animScale>
                                    <p:animScale>
                                      <p:cBhvr>
                                        <p:cTn id="22" dur="26">
                                          <p:stCondLst>
                                            <p:cond delay="1312"/>
                                          </p:stCondLst>
                                        </p:cTn>
                                        <p:tgtEl>
                                          <p:spTgt spid="3"/>
                                        </p:tgtEl>
                                      </p:cBhvr>
                                      <p:to x="100000" y="80000"/>
                                    </p:animScale>
                                    <p:animScale>
                                      <p:cBhvr>
                                        <p:cTn id="23" dur="166" decel="50000">
                                          <p:stCondLst>
                                            <p:cond delay="1338"/>
                                          </p:stCondLst>
                                        </p:cTn>
                                        <p:tgtEl>
                                          <p:spTgt spid="3"/>
                                        </p:tgtEl>
                                      </p:cBhvr>
                                      <p:to x="100000" y="100000"/>
                                    </p:animScale>
                                    <p:animScale>
                                      <p:cBhvr>
                                        <p:cTn id="24" dur="26">
                                          <p:stCondLst>
                                            <p:cond delay="1642"/>
                                          </p:stCondLst>
                                        </p:cTn>
                                        <p:tgtEl>
                                          <p:spTgt spid="3"/>
                                        </p:tgtEl>
                                      </p:cBhvr>
                                      <p:to x="100000" y="90000"/>
                                    </p:animScale>
                                    <p:animScale>
                                      <p:cBhvr>
                                        <p:cTn id="25" dur="166" decel="50000">
                                          <p:stCondLst>
                                            <p:cond delay="1668"/>
                                          </p:stCondLst>
                                        </p:cTn>
                                        <p:tgtEl>
                                          <p:spTgt spid="3"/>
                                        </p:tgtEl>
                                      </p:cBhvr>
                                      <p:to x="100000" y="100000"/>
                                    </p:animScale>
                                    <p:animScale>
                                      <p:cBhvr>
                                        <p:cTn id="26" dur="26">
                                          <p:stCondLst>
                                            <p:cond delay="1808"/>
                                          </p:stCondLst>
                                        </p:cTn>
                                        <p:tgtEl>
                                          <p:spTgt spid="3"/>
                                        </p:tgtEl>
                                      </p:cBhvr>
                                      <p:to x="100000" y="95000"/>
                                    </p:animScale>
                                    <p:animScale>
                                      <p:cBhvr>
                                        <p:cTn id="27" dur="166" decel="50000">
                                          <p:stCondLst>
                                            <p:cond delay="1834"/>
                                          </p:stCondLst>
                                        </p:cTn>
                                        <p:tgtEl>
                                          <p:spTgt spid="3"/>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1000"/>
                                        <p:tgtEl>
                                          <p:spTgt spid="10"/>
                                        </p:tgtEl>
                                      </p:cBhvr>
                                    </p:animEffect>
                                    <p:anim calcmode="lin" valueType="num">
                                      <p:cBhvr>
                                        <p:cTn id="33" dur="1000" fill="hold"/>
                                        <p:tgtEl>
                                          <p:spTgt spid="10"/>
                                        </p:tgtEl>
                                        <p:attrNameLst>
                                          <p:attrName>ppt_x</p:attrName>
                                        </p:attrNameLst>
                                      </p:cBhvr>
                                      <p:tavLst>
                                        <p:tav tm="0">
                                          <p:val>
                                            <p:strVal val="#ppt_x"/>
                                          </p:val>
                                        </p:tav>
                                        <p:tav tm="100000">
                                          <p:val>
                                            <p:strVal val="#ppt_x"/>
                                          </p:val>
                                        </p:tav>
                                      </p:tavLst>
                                    </p:anim>
                                    <p:anim calcmode="lin" valueType="num">
                                      <p:cBhvr>
                                        <p:cTn id="3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fade">
                                      <p:cBhvr>
                                        <p:cTn id="39" dur="1000"/>
                                        <p:tgtEl>
                                          <p:spTgt spid="8"/>
                                        </p:tgtEl>
                                      </p:cBhvr>
                                    </p:animEffect>
                                    <p:anim calcmode="lin" valueType="num">
                                      <p:cBhvr>
                                        <p:cTn id="40" dur="1000" fill="hold"/>
                                        <p:tgtEl>
                                          <p:spTgt spid="8"/>
                                        </p:tgtEl>
                                        <p:attrNameLst>
                                          <p:attrName>ppt_x</p:attrName>
                                        </p:attrNameLst>
                                      </p:cBhvr>
                                      <p:tavLst>
                                        <p:tav tm="0">
                                          <p:val>
                                            <p:strVal val="#ppt_x"/>
                                          </p:val>
                                        </p:tav>
                                        <p:tav tm="100000">
                                          <p:val>
                                            <p:strVal val="#ppt_x"/>
                                          </p:val>
                                        </p:tav>
                                      </p:tavLst>
                                    </p:anim>
                                    <p:anim calcmode="lin" valueType="num">
                                      <p:cBhvr>
                                        <p:cTn id="4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1" presetClass="entr" presetSubtype="1" fill="hold" nodeType="clickEffect">
                                  <p:stCondLst>
                                    <p:cond delay="0"/>
                                  </p:stCondLst>
                                  <p:childTnLst>
                                    <p:set>
                                      <p:cBhvr>
                                        <p:cTn id="45" dur="1" fill="hold">
                                          <p:stCondLst>
                                            <p:cond delay="0"/>
                                          </p:stCondLst>
                                        </p:cTn>
                                        <p:tgtEl>
                                          <p:spTgt spid="5"/>
                                        </p:tgtEl>
                                        <p:attrNameLst>
                                          <p:attrName>style.visibility</p:attrName>
                                        </p:attrNameLst>
                                      </p:cBhvr>
                                      <p:to>
                                        <p:strVal val="visible"/>
                                      </p:to>
                                    </p:set>
                                    <p:animEffect transition="in" filter="wheel(1)">
                                      <p:cBhvr>
                                        <p:cTn id="46" dur="2000"/>
                                        <p:tgtEl>
                                          <p:spTgt spid="5"/>
                                        </p:tgtEl>
                                      </p:cBhvr>
                                    </p:animEffect>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grpId="0" nodeType="clickEffect">
                                  <p:stCondLst>
                                    <p:cond delay="0"/>
                                  </p:stCondLst>
                                  <p:childTnLst>
                                    <p:set>
                                      <p:cBhvr>
                                        <p:cTn id="50" dur="1" fill="hold">
                                          <p:stCondLst>
                                            <p:cond delay="0"/>
                                          </p:stCondLst>
                                        </p:cTn>
                                        <p:tgtEl>
                                          <p:spTgt spid="4"/>
                                        </p:tgtEl>
                                        <p:attrNameLst>
                                          <p:attrName>style.visibility</p:attrName>
                                        </p:attrNameLst>
                                      </p:cBhvr>
                                      <p:to>
                                        <p:strVal val="visible"/>
                                      </p:to>
                                    </p:set>
                                    <p:animEffect transition="in" filter="fade">
                                      <p:cBhvr>
                                        <p:cTn id="51" dur="1000"/>
                                        <p:tgtEl>
                                          <p:spTgt spid="4"/>
                                        </p:tgtEl>
                                      </p:cBhvr>
                                    </p:animEffect>
                                    <p:anim calcmode="lin" valueType="num">
                                      <p:cBhvr>
                                        <p:cTn id="52" dur="1000" fill="hold"/>
                                        <p:tgtEl>
                                          <p:spTgt spid="4"/>
                                        </p:tgtEl>
                                        <p:attrNameLst>
                                          <p:attrName>ppt_x</p:attrName>
                                        </p:attrNameLst>
                                      </p:cBhvr>
                                      <p:tavLst>
                                        <p:tav tm="0">
                                          <p:val>
                                            <p:strVal val="#ppt_x"/>
                                          </p:val>
                                        </p:tav>
                                        <p:tav tm="100000">
                                          <p:val>
                                            <p:strVal val="#ppt_x"/>
                                          </p:val>
                                        </p:tav>
                                      </p:tavLst>
                                    </p:anim>
                                    <p:anim calcmode="lin" valueType="num">
                                      <p:cBhvr>
                                        <p:cTn id="5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11"/>
                                        </p:tgtEl>
                                        <p:attrNameLst>
                                          <p:attrName>style.visibility</p:attrName>
                                        </p:attrNameLst>
                                      </p:cBhvr>
                                      <p:to>
                                        <p:strVal val="visible"/>
                                      </p:to>
                                    </p:set>
                                    <p:animEffect transition="in" filter="fade">
                                      <p:cBhvr>
                                        <p:cTn id="58" dur="1000"/>
                                        <p:tgtEl>
                                          <p:spTgt spid="11"/>
                                        </p:tgtEl>
                                      </p:cBhvr>
                                    </p:animEffect>
                                    <p:anim calcmode="lin" valueType="num">
                                      <p:cBhvr>
                                        <p:cTn id="59" dur="1000" fill="hold"/>
                                        <p:tgtEl>
                                          <p:spTgt spid="11"/>
                                        </p:tgtEl>
                                        <p:attrNameLst>
                                          <p:attrName>ppt_x</p:attrName>
                                        </p:attrNameLst>
                                      </p:cBhvr>
                                      <p:tavLst>
                                        <p:tav tm="0">
                                          <p:val>
                                            <p:strVal val="#ppt_x"/>
                                          </p:val>
                                        </p:tav>
                                        <p:tav tm="100000">
                                          <p:val>
                                            <p:strVal val="#ppt_x"/>
                                          </p:val>
                                        </p:tav>
                                      </p:tavLst>
                                    </p:anim>
                                    <p:anim calcmode="lin" valueType="num">
                                      <p:cBhvr>
                                        <p:cTn id="6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grpId="0" nodeType="clickEffect">
                                  <p:stCondLst>
                                    <p:cond delay="0"/>
                                  </p:stCondLst>
                                  <p:childTnLst>
                                    <p:set>
                                      <p:cBhvr>
                                        <p:cTn id="64" dur="1" fill="hold">
                                          <p:stCondLst>
                                            <p:cond delay="0"/>
                                          </p:stCondLst>
                                        </p:cTn>
                                        <p:tgtEl>
                                          <p:spTgt spid="9"/>
                                        </p:tgtEl>
                                        <p:attrNameLst>
                                          <p:attrName>style.visibility</p:attrName>
                                        </p:attrNameLst>
                                      </p:cBhvr>
                                      <p:to>
                                        <p:strVal val="visible"/>
                                      </p:to>
                                    </p:set>
                                    <p:animEffect transition="in" filter="fade">
                                      <p:cBhvr>
                                        <p:cTn id="65" dur="1000"/>
                                        <p:tgtEl>
                                          <p:spTgt spid="9"/>
                                        </p:tgtEl>
                                      </p:cBhvr>
                                    </p:animEffect>
                                    <p:anim calcmode="lin" valueType="num">
                                      <p:cBhvr>
                                        <p:cTn id="66" dur="1000" fill="hold"/>
                                        <p:tgtEl>
                                          <p:spTgt spid="9"/>
                                        </p:tgtEl>
                                        <p:attrNameLst>
                                          <p:attrName>ppt_x</p:attrName>
                                        </p:attrNameLst>
                                      </p:cBhvr>
                                      <p:tavLst>
                                        <p:tav tm="0">
                                          <p:val>
                                            <p:strVal val="#ppt_x"/>
                                          </p:val>
                                        </p:tav>
                                        <p:tav tm="100000">
                                          <p:val>
                                            <p:strVal val="#ppt_x"/>
                                          </p:val>
                                        </p:tav>
                                      </p:tavLst>
                                    </p:anim>
                                    <p:anim calcmode="lin" valueType="num">
                                      <p:cBhvr>
                                        <p:cTn id="6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nodeType="clickEffect">
                                  <p:stCondLst>
                                    <p:cond delay="0"/>
                                  </p:stCondLst>
                                  <p:childTnLst>
                                    <p:set>
                                      <p:cBhvr>
                                        <p:cTn id="71" dur="1" fill="hold">
                                          <p:stCondLst>
                                            <p:cond delay="0"/>
                                          </p:stCondLst>
                                        </p:cTn>
                                        <p:tgtEl>
                                          <p:spTgt spid="7"/>
                                        </p:tgtEl>
                                        <p:attrNameLst>
                                          <p:attrName>style.visibility</p:attrName>
                                        </p:attrNameLst>
                                      </p:cBhvr>
                                      <p:to>
                                        <p:strVal val="visible"/>
                                      </p:to>
                                    </p:set>
                                    <p:anim calcmode="lin" valueType="num">
                                      <p:cBhvr additive="base">
                                        <p:cTn id="72" dur="500" fill="hold"/>
                                        <p:tgtEl>
                                          <p:spTgt spid="7"/>
                                        </p:tgtEl>
                                        <p:attrNameLst>
                                          <p:attrName>ppt_x</p:attrName>
                                        </p:attrNameLst>
                                      </p:cBhvr>
                                      <p:tavLst>
                                        <p:tav tm="0">
                                          <p:val>
                                            <p:strVal val="#ppt_x"/>
                                          </p:val>
                                        </p:tav>
                                        <p:tav tm="100000">
                                          <p:val>
                                            <p:strVal val="#ppt_x"/>
                                          </p:val>
                                        </p:tav>
                                      </p:tavLst>
                                    </p:anim>
                                    <p:anim calcmode="lin" valueType="num">
                                      <p:cBhvr additive="base">
                                        <p:cTn id="7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1" presetClass="entr" presetSubtype="1" fill="hold" grpId="0" nodeType="clickEffect">
                                  <p:stCondLst>
                                    <p:cond delay="0"/>
                                  </p:stCondLst>
                                  <p:childTnLst>
                                    <p:set>
                                      <p:cBhvr>
                                        <p:cTn id="77" dur="1" fill="hold">
                                          <p:stCondLst>
                                            <p:cond delay="0"/>
                                          </p:stCondLst>
                                        </p:cTn>
                                        <p:tgtEl>
                                          <p:spTgt spid="6"/>
                                        </p:tgtEl>
                                        <p:attrNameLst>
                                          <p:attrName>style.visibility</p:attrName>
                                        </p:attrNameLst>
                                      </p:cBhvr>
                                      <p:to>
                                        <p:strVal val="visible"/>
                                      </p:to>
                                    </p:set>
                                    <p:animEffect transition="in" filter="wheel(1)">
                                      <p:cBhvr>
                                        <p:cTn id="78"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P spid="6" grpId="0"/>
      <p:bldP spid="8" grpId="0" animBg="1"/>
      <p:bldP spid="9" grpId="0" animBg="1"/>
      <p:bldP spid="10"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4976" y="3581400"/>
            <a:ext cx="2879314" cy="1200329"/>
          </a:xfrm>
          <a:prstGeom prst="rect">
            <a:avLst/>
          </a:prstGeom>
          <a:noFill/>
        </p:spPr>
        <p:txBody>
          <a:bodyPr wrap="none" rtlCol="0">
            <a:spAutoFit/>
          </a:bodyPr>
          <a:lstStyle/>
          <a:p>
            <a:pPr algn="ctr"/>
            <a:r>
              <a:rPr lang="en-US" b="1" dirty="0" err="1" smtClean="0">
                <a:solidFill>
                  <a:srgbClr val="7030A0"/>
                </a:solidFill>
                <a:effectLst>
                  <a:outerShdw blurRad="38100" dist="38100" dir="2700000" algn="tl">
                    <a:srgbClr val="000000">
                      <a:alpha val="43137"/>
                    </a:srgbClr>
                  </a:outerShdw>
                </a:effectLst>
                <a:latin typeface="NikoshBAN" pitchFamily="2" charset="0"/>
                <a:cs typeface="NikoshBAN" pitchFamily="2" charset="0"/>
              </a:rPr>
              <a:t>আসমানি</a:t>
            </a:r>
            <a:r>
              <a:rPr lang="en-US" b="1" dirty="0" smtClean="0">
                <a:solidFill>
                  <a:srgbClr val="7030A0"/>
                </a:solidFill>
                <a:effectLst>
                  <a:outerShdw blurRad="38100" dist="38100" dir="2700000" algn="tl">
                    <a:srgbClr val="000000">
                      <a:alpha val="43137"/>
                    </a:srgbClr>
                  </a:outerShdw>
                </a:effectLst>
                <a:latin typeface="NikoshBAN" pitchFamily="2" charset="0"/>
                <a:cs typeface="NikoshBAN" pitchFamily="2" charset="0"/>
              </a:rPr>
              <a:t> </a:t>
            </a:r>
            <a:r>
              <a:rPr lang="en-US" b="1" dirty="0" err="1">
                <a:solidFill>
                  <a:srgbClr val="7030A0"/>
                </a:solidFill>
                <a:effectLst>
                  <a:outerShdw blurRad="38100" dist="38100" dir="2700000" algn="tl">
                    <a:srgbClr val="000000">
                      <a:alpha val="43137"/>
                    </a:srgbClr>
                  </a:outerShdw>
                </a:effectLst>
                <a:latin typeface="NikoshBAN" pitchFamily="2" charset="0"/>
                <a:cs typeface="NikoshBAN" pitchFamily="2" charset="0"/>
              </a:rPr>
              <a:t>কিতাবসমুহে</a:t>
            </a:r>
            <a:r>
              <a:rPr lang="en-US" b="1" dirty="0">
                <a:solidFill>
                  <a:srgbClr val="7030A0"/>
                </a:solidFill>
                <a:effectLst>
                  <a:outerShdw blurRad="38100" dist="38100" dir="2700000" algn="tl">
                    <a:srgbClr val="000000">
                      <a:alpha val="43137"/>
                    </a:srgbClr>
                  </a:outerShdw>
                </a:effectLst>
                <a:latin typeface="NikoshBAN" pitchFamily="2" charset="0"/>
                <a:cs typeface="NikoshBAN" pitchFamily="2" charset="0"/>
              </a:rPr>
              <a:t> </a:t>
            </a:r>
            <a:r>
              <a:rPr lang="en-US" b="1" dirty="0" err="1" smtClean="0">
                <a:solidFill>
                  <a:srgbClr val="7030A0"/>
                </a:solidFill>
                <a:effectLst>
                  <a:outerShdw blurRad="38100" dist="38100" dir="2700000" algn="tl">
                    <a:srgbClr val="000000">
                      <a:alpha val="43137"/>
                    </a:srgbClr>
                  </a:outerShdw>
                </a:effectLst>
                <a:latin typeface="NikoshBAN" pitchFamily="2" charset="0"/>
                <a:cs typeface="NikoshBAN" pitchFamily="2" charset="0"/>
              </a:rPr>
              <a:t>বিশ্বাস</a:t>
            </a:r>
            <a:endParaRPr lang="en-US" b="1" dirty="0" smtClean="0">
              <a:solidFill>
                <a:srgbClr val="7030A0"/>
              </a:solidFill>
              <a:effectLst>
                <a:outerShdw blurRad="38100" dist="38100" dir="2700000" algn="tl">
                  <a:srgbClr val="000000">
                    <a:alpha val="43137"/>
                  </a:srgbClr>
                </a:outerShdw>
              </a:effectLst>
              <a:latin typeface="NikoshBAN" pitchFamily="2" charset="0"/>
              <a:cs typeface="NikoshBAN" pitchFamily="2" charset="0"/>
            </a:endParaRPr>
          </a:p>
          <a:p>
            <a:endParaRPr lang="en-US" dirty="0">
              <a:latin typeface="NikoshBAN" pitchFamily="2" charset="0"/>
              <a:cs typeface="NikoshBAN" pitchFamily="2" charset="0"/>
            </a:endParaRPr>
          </a:p>
          <a:p>
            <a:r>
              <a:rPr lang="en-US" dirty="0" smtClean="0">
                <a:latin typeface="NikoshBAN" pitchFamily="2" charset="0"/>
                <a:cs typeface="NikoshBAN" pitchFamily="2" charset="0"/>
              </a:rPr>
              <a:t> </a:t>
            </a:r>
            <a:r>
              <a:rPr lang="as-IN" dirty="0">
                <a:latin typeface="NikoshBAN" pitchFamily="2" charset="0"/>
                <a:cs typeface="NikoshBAN" pitchFamily="2" charset="0"/>
              </a:rPr>
              <a:t>আল্লাহর প্রেরিত পবিত্র </a:t>
            </a:r>
            <a:r>
              <a:rPr lang="as-IN" dirty="0" smtClean="0">
                <a:latin typeface="NikoshBAN" pitchFamily="2" charset="0"/>
                <a:cs typeface="NikoshBAN" pitchFamily="2" charset="0"/>
              </a:rPr>
              <a:t>গ্রন্থগুলোর</a:t>
            </a:r>
            <a:endParaRPr lang="en-US" dirty="0" smtClean="0">
              <a:latin typeface="NikoshBAN" pitchFamily="2" charset="0"/>
              <a:cs typeface="NikoshBAN" pitchFamily="2" charset="0"/>
            </a:endParaRPr>
          </a:p>
          <a:p>
            <a:r>
              <a:rPr lang="as-IN" dirty="0" smtClean="0">
                <a:latin typeface="NikoshBAN" pitchFamily="2" charset="0"/>
                <a:cs typeface="NikoshBAN" pitchFamily="2" charset="0"/>
              </a:rPr>
              <a:t> </a:t>
            </a:r>
            <a:r>
              <a:rPr lang="as-IN" dirty="0">
                <a:latin typeface="NikoshBAN" pitchFamily="2" charset="0"/>
                <a:cs typeface="NikoshBAN" pitchFamily="2" charset="0"/>
              </a:rPr>
              <a:t>ওপর বিশ্বাস।</a:t>
            </a:r>
            <a:endParaRPr lang="en-US" dirty="0">
              <a:latin typeface="NikoshBAN" pitchFamily="2" charset="0"/>
              <a:cs typeface="NikoshBAN" pitchFamily="2" charset="0"/>
            </a:endParaRPr>
          </a:p>
        </p:txBody>
      </p:sp>
      <p:sp>
        <p:nvSpPr>
          <p:cNvPr id="3" name="TextBox 2"/>
          <p:cNvSpPr txBox="1"/>
          <p:nvPr/>
        </p:nvSpPr>
        <p:spPr>
          <a:xfrm>
            <a:off x="5355770" y="3581400"/>
            <a:ext cx="2966646" cy="1477328"/>
          </a:xfrm>
          <a:prstGeom prst="rect">
            <a:avLst/>
          </a:prstGeom>
          <a:noFill/>
        </p:spPr>
        <p:txBody>
          <a:bodyPr wrap="none" rtlCol="0">
            <a:spAutoFit/>
          </a:bodyPr>
          <a:lstStyle/>
          <a:p>
            <a:pPr algn="ctr"/>
            <a:r>
              <a:rPr lang="as-IN" b="1" dirty="0" smtClean="0">
                <a:solidFill>
                  <a:srgbClr val="7030A0"/>
                </a:solidFill>
                <a:effectLst>
                  <a:outerShdw blurRad="38100" dist="38100" dir="2700000" algn="tl">
                    <a:srgbClr val="000000">
                      <a:alpha val="43137"/>
                    </a:srgbClr>
                  </a:outerShdw>
                </a:effectLst>
                <a:latin typeface="NikoshBAN" pitchFamily="2" charset="0"/>
                <a:cs typeface="NikoshBAN" pitchFamily="2" charset="0"/>
              </a:rPr>
              <a:t>নবী-রাসুলগণের </a:t>
            </a:r>
            <a:r>
              <a:rPr lang="as-IN" b="1" dirty="0">
                <a:solidFill>
                  <a:srgbClr val="7030A0"/>
                </a:solidFill>
                <a:effectLst>
                  <a:outerShdw blurRad="38100" dist="38100" dir="2700000" algn="tl">
                    <a:srgbClr val="000000">
                      <a:alpha val="43137"/>
                    </a:srgbClr>
                  </a:outerShdw>
                </a:effectLst>
                <a:latin typeface="NikoshBAN" pitchFamily="2" charset="0"/>
                <a:cs typeface="NikoshBAN" pitchFamily="2" charset="0"/>
              </a:rPr>
              <a:t>প্রতি </a:t>
            </a:r>
            <a:r>
              <a:rPr lang="as-IN" b="1" dirty="0" smtClean="0">
                <a:solidFill>
                  <a:srgbClr val="7030A0"/>
                </a:solidFill>
                <a:effectLst>
                  <a:outerShdw blurRad="38100" dist="38100" dir="2700000" algn="tl">
                    <a:srgbClr val="000000">
                      <a:alpha val="43137"/>
                    </a:srgbClr>
                  </a:outerShdw>
                </a:effectLst>
                <a:latin typeface="NikoshBAN" pitchFamily="2" charset="0"/>
                <a:cs typeface="NikoshBAN" pitchFamily="2" charset="0"/>
              </a:rPr>
              <a:t>বিশ্বাস</a:t>
            </a:r>
            <a:endParaRPr lang="en-US" b="1" dirty="0" smtClean="0">
              <a:solidFill>
                <a:srgbClr val="7030A0"/>
              </a:solidFill>
              <a:effectLst>
                <a:outerShdw blurRad="38100" dist="38100" dir="2700000" algn="tl">
                  <a:srgbClr val="000000">
                    <a:alpha val="43137"/>
                  </a:srgbClr>
                </a:outerShdw>
              </a:effectLst>
              <a:latin typeface="NikoshBAN" pitchFamily="2" charset="0"/>
              <a:cs typeface="NikoshBAN" pitchFamily="2" charset="0"/>
            </a:endParaRPr>
          </a:p>
          <a:p>
            <a:endParaRPr lang="en-US" dirty="0">
              <a:latin typeface="NikoshBAN" pitchFamily="2" charset="0"/>
              <a:cs typeface="NikoshBAN" pitchFamily="2" charset="0"/>
            </a:endParaRPr>
          </a:p>
          <a:p>
            <a:r>
              <a:rPr lang="as-IN" dirty="0">
                <a:latin typeface="NikoshBAN" pitchFamily="2" charset="0"/>
                <a:cs typeface="NikoshBAN" pitchFamily="2" charset="0"/>
              </a:rPr>
              <a:t>মানবজাতির হেদায়েতের জন্য </a:t>
            </a:r>
            <a:r>
              <a:rPr lang="as-IN" dirty="0" smtClean="0">
                <a:latin typeface="NikoshBAN" pitchFamily="2" charset="0"/>
                <a:cs typeface="NikoshBAN" pitchFamily="2" charset="0"/>
              </a:rPr>
              <a:t>প্রেরিত</a:t>
            </a:r>
            <a:endParaRPr lang="en-US" dirty="0" smtClean="0">
              <a:latin typeface="NikoshBAN" pitchFamily="2" charset="0"/>
              <a:cs typeface="NikoshBAN" pitchFamily="2" charset="0"/>
            </a:endParaRPr>
          </a:p>
          <a:p>
            <a:r>
              <a:rPr lang="as-IN" dirty="0" smtClean="0">
                <a:latin typeface="NikoshBAN" pitchFamily="2" charset="0"/>
                <a:cs typeface="NikoshBAN" pitchFamily="2" charset="0"/>
              </a:rPr>
              <a:t> </a:t>
            </a:r>
            <a:r>
              <a:rPr lang="as-IN" dirty="0">
                <a:latin typeface="NikoshBAN" pitchFamily="2" charset="0"/>
                <a:cs typeface="NikoshBAN" pitchFamily="2" charset="0"/>
              </a:rPr>
              <a:t>সকল নবী-রাসুলের প্রতি বিশ্বাস।</a:t>
            </a:r>
            <a:endParaRPr lang="en-US" dirty="0">
              <a:latin typeface="NikoshBAN" pitchFamily="2" charset="0"/>
              <a:cs typeface="NikoshBAN" pitchFamily="2" charset="0"/>
            </a:endParaRP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6820" y="1600200"/>
            <a:ext cx="3095625" cy="1833563"/>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96186" y="1600200"/>
            <a:ext cx="3048000" cy="1981200"/>
          </a:xfrm>
          <a:prstGeom prst="rect">
            <a:avLst/>
          </a:prstGeom>
        </p:spPr>
      </p:pic>
      <p:sp>
        <p:nvSpPr>
          <p:cNvPr id="6" name="Rectangle 5"/>
          <p:cNvSpPr/>
          <p:nvPr/>
        </p:nvSpPr>
        <p:spPr>
          <a:xfrm>
            <a:off x="457200" y="1371600"/>
            <a:ext cx="3657600" cy="341012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953000" y="1371600"/>
            <a:ext cx="3962400" cy="341012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2024936" y="914400"/>
            <a:ext cx="359394" cy="369332"/>
          </a:xfrm>
          <a:prstGeom prst="rect">
            <a:avLst/>
          </a:prstGeom>
          <a:noFill/>
        </p:spPr>
        <p:txBody>
          <a:bodyPr wrap="none" rtlCol="0">
            <a:spAutoFit/>
          </a:bodyPr>
          <a:lstStyle/>
          <a:p>
            <a:r>
              <a:rPr lang="en-US" dirty="0" smtClean="0"/>
              <a:t>৩</a:t>
            </a:r>
            <a:endParaRPr lang="en-US" dirty="0"/>
          </a:p>
        </p:txBody>
      </p:sp>
      <p:sp>
        <p:nvSpPr>
          <p:cNvPr id="9" name="TextBox 8"/>
          <p:cNvSpPr txBox="1"/>
          <p:nvPr/>
        </p:nvSpPr>
        <p:spPr>
          <a:xfrm>
            <a:off x="6705600" y="1002268"/>
            <a:ext cx="332142" cy="369332"/>
          </a:xfrm>
          <a:prstGeom prst="rect">
            <a:avLst/>
          </a:prstGeom>
          <a:noFill/>
        </p:spPr>
        <p:txBody>
          <a:bodyPr wrap="none" rtlCol="0">
            <a:spAutoFit/>
          </a:bodyPr>
          <a:lstStyle/>
          <a:p>
            <a:r>
              <a:rPr lang="en-US" dirty="0" smtClean="0"/>
              <a:t>৪</a:t>
            </a:r>
            <a:endParaRPr lang="en-US" dirty="0"/>
          </a:p>
        </p:txBody>
      </p:sp>
    </p:spTree>
    <p:extLst>
      <p:ext uri="{BB962C8B-B14F-4D97-AF65-F5344CB8AC3E}">
        <p14:creationId xmlns:p14="http://schemas.microsoft.com/office/powerpoint/2010/main" val="1150061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fade">
                                      <p:cBhvr>
                                        <p:cTn id="26" dur="1000"/>
                                        <p:tgtEl>
                                          <p:spTgt spid="2"/>
                                        </p:tgtEl>
                                      </p:cBhvr>
                                    </p:animEffect>
                                    <p:anim calcmode="lin" valueType="num">
                                      <p:cBhvr>
                                        <p:cTn id="27" dur="1000" fill="hold"/>
                                        <p:tgtEl>
                                          <p:spTgt spid="2"/>
                                        </p:tgtEl>
                                        <p:attrNameLst>
                                          <p:attrName>ppt_x</p:attrName>
                                        </p:attrNameLst>
                                      </p:cBhvr>
                                      <p:tavLst>
                                        <p:tav tm="0">
                                          <p:val>
                                            <p:strVal val="#ppt_x"/>
                                          </p:val>
                                        </p:tav>
                                        <p:tav tm="100000">
                                          <p:val>
                                            <p:strVal val="#ppt_x"/>
                                          </p:val>
                                        </p:tav>
                                      </p:tavLst>
                                    </p:anim>
                                    <p:anim calcmode="lin" valueType="num">
                                      <p:cBhvr>
                                        <p:cTn id="28"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1000"/>
                                        <p:tgtEl>
                                          <p:spTgt spid="9"/>
                                        </p:tgtEl>
                                      </p:cBhvr>
                                    </p:animEffect>
                                    <p:anim calcmode="lin" valueType="num">
                                      <p:cBhvr>
                                        <p:cTn id="34" dur="1000" fill="hold"/>
                                        <p:tgtEl>
                                          <p:spTgt spid="9"/>
                                        </p:tgtEl>
                                        <p:attrNameLst>
                                          <p:attrName>ppt_x</p:attrName>
                                        </p:attrNameLst>
                                      </p:cBhvr>
                                      <p:tavLst>
                                        <p:tav tm="0">
                                          <p:val>
                                            <p:strVal val="#ppt_x"/>
                                          </p:val>
                                        </p:tav>
                                        <p:tav tm="100000">
                                          <p:val>
                                            <p:strVal val="#ppt_x"/>
                                          </p:val>
                                        </p:tav>
                                      </p:tavLst>
                                    </p:anim>
                                    <p:anim calcmode="lin" valueType="num">
                                      <p:cBhvr>
                                        <p:cTn id="35"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fade">
                                      <p:cBhvr>
                                        <p:cTn id="40" dur="1000"/>
                                        <p:tgtEl>
                                          <p:spTgt spid="7"/>
                                        </p:tgtEl>
                                      </p:cBhvr>
                                    </p:animEffect>
                                    <p:anim calcmode="lin" valueType="num">
                                      <p:cBhvr>
                                        <p:cTn id="41" dur="1000" fill="hold"/>
                                        <p:tgtEl>
                                          <p:spTgt spid="7"/>
                                        </p:tgtEl>
                                        <p:attrNameLst>
                                          <p:attrName>ppt_x</p:attrName>
                                        </p:attrNameLst>
                                      </p:cBhvr>
                                      <p:tavLst>
                                        <p:tav tm="0">
                                          <p:val>
                                            <p:strVal val="#ppt_x"/>
                                          </p:val>
                                        </p:tav>
                                        <p:tav tm="100000">
                                          <p:val>
                                            <p:strVal val="#ppt_x"/>
                                          </p:val>
                                        </p:tav>
                                      </p:tavLst>
                                    </p:anim>
                                    <p:anim calcmode="lin" valueType="num">
                                      <p:cBhvr>
                                        <p:cTn id="42"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fade">
                                      <p:cBhvr>
                                        <p:cTn id="47" dur="500"/>
                                        <p:tgtEl>
                                          <p:spTgt spid="5"/>
                                        </p:tgtEl>
                                      </p:cBhvr>
                                    </p:animEffect>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grpId="0" nodeType="clickEffect">
                                  <p:stCondLst>
                                    <p:cond delay="0"/>
                                  </p:stCondLst>
                                  <p:childTnLst>
                                    <p:set>
                                      <p:cBhvr>
                                        <p:cTn id="51" dur="1" fill="hold">
                                          <p:stCondLst>
                                            <p:cond delay="0"/>
                                          </p:stCondLst>
                                        </p:cTn>
                                        <p:tgtEl>
                                          <p:spTgt spid="3"/>
                                        </p:tgtEl>
                                        <p:attrNameLst>
                                          <p:attrName>style.visibility</p:attrName>
                                        </p:attrNameLst>
                                      </p:cBhvr>
                                      <p:to>
                                        <p:strVal val="visible"/>
                                      </p:to>
                                    </p:set>
                                    <p:animEffect transition="in" filter="fade">
                                      <p:cBhvr>
                                        <p:cTn id="52" dur="1000"/>
                                        <p:tgtEl>
                                          <p:spTgt spid="3"/>
                                        </p:tgtEl>
                                      </p:cBhvr>
                                    </p:animEffect>
                                    <p:anim calcmode="lin" valueType="num">
                                      <p:cBhvr>
                                        <p:cTn id="53" dur="1000" fill="hold"/>
                                        <p:tgtEl>
                                          <p:spTgt spid="3"/>
                                        </p:tgtEl>
                                        <p:attrNameLst>
                                          <p:attrName>ppt_x</p:attrName>
                                        </p:attrNameLst>
                                      </p:cBhvr>
                                      <p:tavLst>
                                        <p:tav tm="0">
                                          <p:val>
                                            <p:strVal val="#ppt_x"/>
                                          </p:val>
                                        </p:tav>
                                        <p:tav tm="100000">
                                          <p:val>
                                            <p:strVal val="#ppt_x"/>
                                          </p:val>
                                        </p:tav>
                                      </p:tavLst>
                                    </p:anim>
                                    <p:anim calcmode="lin" valueType="num">
                                      <p:cBhvr>
                                        <p:cTn id="5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animBg="1"/>
      <p:bldP spid="7" grpId="0" animBg="1"/>
      <p:bldP spid="8" grpId="0"/>
      <p:bldP spid="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350</TotalTime>
  <Words>355</Words>
  <Application>Microsoft Office PowerPoint</Application>
  <PresentationFormat>On-screen Show (4:3)</PresentationFormat>
  <Paragraphs>101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Lab 21</dc:creator>
  <cp:lastModifiedBy>Lab 21</cp:lastModifiedBy>
  <cp:revision>53</cp:revision>
  <dcterms:created xsi:type="dcterms:W3CDTF">2006-08-16T00:00:00Z</dcterms:created>
  <dcterms:modified xsi:type="dcterms:W3CDTF">2026-06-24T06:18:35Z</dcterms:modified>
</cp:coreProperties>
</file>