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7" r:id="rId2"/>
    <p:sldId id="260" r:id="rId3"/>
    <p:sldId id="261" r:id="rId4"/>
    <p:sldId id="282" r:id="rId5"/>
    <p:sldId id="288" r:id="rId6"/>
    <p:sldId id="28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70CA5-42B2-41F6-8246-EFBAB2FC79F4}" type="datetimeFigureOut">
              <a:rPr lang="en-US" smtClean="0"/>
              <a:t>26-06-2026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1C881-4CC1-4183-85C4-36DF9AFE3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6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26-06-2026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769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26-06-2026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053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26-06-2026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5480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26-06-2026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29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26-06-2026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637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26-06-2026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224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26-06-2026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050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26-06-2026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3748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26-06-2026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9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26-06-2026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4690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26-06-2026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1185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19921" y="6371950"/>
            <a:ext cx="4062336" cy="45331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mdmamun1581@gmail.com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 userDrawn="1"/>
        </p:nvSpPr>
        <p:spPr>
          <a:xfrm>
            <a:off x="6558200" y="6371950"/>
            <a:ext cx="5633800" cy="450131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800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Page:www.facebook.com</a:t>
            </a:r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bdmamunsir</a:t>
            </a:r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 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 rot="19959880">
            <a:off x="1113070" y="2967335"/>
            <a:ext cx="99658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www.youtube.com/@Bdmamunsir</a:t>
            </a:r>
            <a:endParaRPr lang="en-US" sz="5400" b="0" cap="none" spc="0" dirty="0">
              <a:ln w="0">
                <a:solidFill>
                  <a:schemeClr val="bg1">
                    <a:lumMod val="95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9" y="6371950"/>
            <a:ext cx="453310" cy="4533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160" y="6415789"/>
            <a:ext cx="434714" cy="40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96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99" cy="984278"/>
          </a:xfrm>
          <a:prstGeom prst="rect">
            <a:avLst/>
          </a:prstGeom>
          <a:solidFill>
            <a:srgbClr val="0015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8" y="828832"/>
            <a:ext cx="12153361" cy="6010118"/>
          </a:xfrm>
          <a:prstGeom prst="rect">
            <a:avLst/>
          </a:prstGeom>
          <a:gradFill>
            <a:gsLst>
              <a:gs pos="0">
                <a:srgbClr val="FF0000"/>
              </a:gs>
              <a:gs pos="74000">
                <a:srgbClr val="FFFF00"/>
              </a:gs>
              <a:gs pos="83000">
                <a:srgbClr val="00B05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16" name="Right Arrow 15"/>
          <p:cNvSpPr/>
          <p:nvPr/>
        </p:nvSpPr>
        <p:spPr>
          <a:xfrm>
            <a:off x="74813" y="5458331"/>
            <a:ext cx="4644144" cy="1009935"/>
          </a:xfrm>
          <a:prstGeom prst="rightArrow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Six To Seven Class</a:t>
            </a:r>
            <a:endParaRPr lang="en-US" sz="3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774693" y="5521298"/>
            <a:ext cx="1212103" cy="121210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9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04</a:t>
            </a:r>
            <a:endParaRPr lang="en-US" sz="39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Regular Pentagon 17"/>
          <p:cNvSpPr/>
          <p:nvPr/>
        </p:nvSpPr>
        <p:spPr>
          <a:xfrm>
            <a:off x="3903560" y="2079584"/>
            <a:ext cx="9208284" cy="4223246"/>
          </a:xfrm>
          <a:prstGeom prst="pentagon">
            <a:avLst/>
          </a:prstGeom>
          <a:gradFill>
            <a:gsLst>
              <a:gs pos="0">
                <a:srgbClr val="FF0000"/>
              </a:gs>
              <a:gs pos="74000">
                <a:srgbClr val="FFFF00"/>
              </a:gs>
              <a:gs pos="83000">
                <a:srgbClr val="00B05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76200">
            <a:noFill/>
          </a:ln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জ্যামিতি</a:t>
            </a:r>
            <a:endParaRPr lang="en-US" sz="7200" b="1" dirty="0" smtClean="0">
              <a:solidFill>
                <a:schemeClr val="tx1"/>
              </a:solidFill>
              <a:effectLst>
                <a:glow rad="101600">
                  <a:schemeClr val="bg1">
                    <a:alpha val="84000"/>
                  </a:schemeClr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54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অংকন</a:t>
            </a:r>
            <a:r>
              <a:rPr lang="en-US" sz="5400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অনুসারে</a:t>
            </a:r>
            <a:r>
              <a:rPr lang="en-US" sz="5400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কোনের</a:t>
            </a:r>
            <a:r>
              <a:rPr lang="en-US" sz="4800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প্রকারভেদ</a:t>
            </a:r>
            <a:endParaRPr lang="en-US" sz="4800" b="1" dirty="0" smtClean="0">
              <a:solidFill>
                <a:schemeClr val="tx1"/>
              </a:solidFill>
              <a:effectLst>
                <a:glow rad="101600">
                  <a:schemeClr val="bg1">
                    <a:alpha val="84000"/>
                  </a:schemeClr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5400" b="1" dirty="0" err="1" smtClean="0">
                <a:solidFill>
                  <a:srgbClr val="FF0000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বাকী</a:t>
            </a:r>
            <a:r>
              <a:rPr lang="en-US" sz="5400" b="1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অংশ</a:t>
            </a:r>
            <a:endParaRPr lang="en-US" sz="4400" b="1" dirty="0">
              <a:solidFill>
                <a:srgbClr val="FF0000"/>
              </a:solidFill>
              <a:effectLst>
                <a:glow rad="101600">
                  <a:schemeClr val="bg1">
                    <a:alpha val="84000"/>
                  </a:schemeClr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18782" y="17084"/>
            <a:ext cx="12191999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400" b="1" dirty="0" err="1" smtClean="0">
                <a:solidFill>
                  <a:srgbClr val="FFFF00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সত্যই</a:t>
            </a:r>
            <a:r>
              <a:rPr lang="en-US" sz="4400" b="1" dirty="0" smtClean="0"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সুন্দর</a:t>
            </a: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</a:t>
            </a:r>
            <a:r>
              <a:rPr lang="en-US" sz="4400" b="1" dirty="0" smtClean="0"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       </a:t>
            </a:r>
            <a:r>
              <a:rPr lang="en-US" sz="4400" b="1" dirty="0" err="1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সু-শিক্ষাই</a:t>
            </a: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জাতির</a:t>
            </a: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মেরুদন্ড</a:t>
            </a:r>
            <a:endParaRPr lang="en-US" sz="4400" b="1" cap="none" spc="0" dirty="0">
              <a:solidFill>
                <a:schemeClr val="bg1"/>
              </a:solidFill>
              <a:effectLst>
                <a:glow rad="127000">
                  <a:schemeClr val="tx1"/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3438052" y="788490"/>
            <a:ext cx="3920936" cy="2767522"/>
          </a:xfrm>
          <a:prstGeom prst="cloudCallout">
            <a:avLst>
              <a:gd name="adj1" fmla="val 20044"/>
              <a:gd name="adj2" fmla="val 79015"/>
            </a:avLst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গল্পে</a:t>
            </a:r>
            <a:r>
              <a:rPr lang="en-US" sz="320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গল্পে</a:t>
            </a:r>
            <a:r>
              <a:rPr lang="en-US" sz="280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গণিত</a:t>
            </a:r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শিখি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0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শর্ট</a:t>
            </a:r>
            <a:r>
              <a:rPr lang="en-US" sz="200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টেকনিক</a:t>
            </a:r>
            <a:endParaRPr lang="en-US" sz="14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" name="32-Point Star 2"/>
          <p:cNvSpPr/>
          <p:nvPr/>
        </p:nvSpPr>
        <p:spPr>
          <a:xfrm>
            <a:off x="9620250" y="828829"/>
            <a:ext cx="2444923" cy="2441448"/>
          </a:xfrm>
          <a:prstGeom prst="star32">
            <a:avLst>
              <a:gd name="adj" fmla="val 41768"/>
            </a:avLst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সহজে</a:t>
            </a:r>
            <a:endParaRPr lang="en-US" sz="2800" b="1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000" b="1" dirty="0" err="1" smtClean="0">
                <a:solidFill>
                  <a:srgbClr val="FFFF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মনে</a:t>
            </a:r>
            <a:r>
              <a:rPr lang="en-US" sz="2000" b="1" dirty="0" smtClean="0">
                <a:solidFill>
                  <a:srgbClr val="FFFF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রাখার</a:t>
            </a:r>
            <a:endParaRPr lang="en-US" sz="2000" b="1" dirty="0" smtClean="0">
              <a:solidFill>
                <a:srgbClr val="FFFF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ট্রিকস</a:t>
            </a:r>
            <a:r>
              <a:rPr lang="en-US" sz="2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!</a:t>
            </a:r>
            <a:endParaRPr lang="en-US" sz="2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r="27254" b="12271"/>
          <a:stretch/>
        </p:blipFill>
        <p:spPr>
          <a:xfrm>
            <a:off x="81752" y="984278"/>
            <a:ext cx="3281934" cy="3662150"/>
          </a:xfrm>
          <a:prstGeom prst="roundRect">
            <a:avLst>
              <a:gd name="adj" fmla="val 4233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1" name="Rounded Rectangle 20"/>
          <p:cNvSpPr/>
          <p:nvPr/>
        </p:nvSpPr>
        <p:spPr>
          <a:xfrm>
            <a:off x="38638" y="4663415"/>
            <a:ext cx="3325048" cy="754950"/>
          </a:xfrm>
          <a:prstGeom prst="roundRect">
            <a:avLst>
              <a:gd name="adj" fmla="val 2434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মামুন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স্যারের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000" b="1" spc="15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10 </a:t>
            </a:r>
            <a:r>
              <a:rPr lang="en-US" sz="2000" b="1" spc="15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minuteTeaching</a:t>
            </a:r>
            <a:endParaRPr lang="en-US" sz="20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6742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8870" y="107170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অনুরুপ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কোনঃ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দুইটি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সমান্তরাল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সরলরেখাকে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অপর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সরল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রেখা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ছেদ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করলে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,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সরলরেখার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পার্শ্বের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দুইটি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</a:t>
            </a:r>
            <a:r>
              <a:rPr lang="en-US" sz="3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অনুরুপ</a:t>
            </a:r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 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92956" y="5703060"/>
            <a:ext cx="7718780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বিঃদ্রঃ</a:t>
            </a:r>
            <a:r>
              <a:rPr lang="en-US" sz="2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অনুরুপ</a:t>
            </a:r>
            <a:r>
              <a:rPr lang="en-US" sz="2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2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অবশ্যই</a:t>
            </a:r>
            <a:r>
              <a:rPr lang="en-US" sz="2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প্রত্যেকটি</a:t>
            </a:r>
            <a:r>
              <a:rPr lang="en-US" sz="2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2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হয়</a:t>
            </a:r>
            <a:endParaRPr lang="en-US" sz="28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746952" y="1795709"/>
            <a:ext cx="1586593" cy="27354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309170" y="3734447"/>
            <a:ext cx="442828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lock Arc 14"/>
          <p:cNvSpPr/>
          <p:nvPr/>
        </p:nvSpPr>
        <p:spPr>
          <a:xfrm rot="18550579">
            <a:off x="6197503" y="3259120"/>
            <a:ext cx="611728" cy="748953"/>
          </a:xfrm>
          <a:prstGeom prst="blockArc">
            <a:avLst>
              <a:gd name="adj1" fmla="val 12758888"/>
              <a:gd name="adj2" fmla="val 20925627"/>
              <a:gd name="adj3" fmla="val 3260"/>
            </a:avLst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6" name="Block Arc 15"/>
          <p:cNvSpPr/>
          <p:nvPr/>
        </p:nvSpPr>
        <p:spPr>
          <a:xfrm rot="19265562">
            <a:off x="5495924" y="2212414"/>
            <a:ext cx="718247" cy="804977"/>
          </a:xfrm>
          <a:prstGeom prst="blockArc">
            <a:avLst>
              <a:gd name="adj1" fmla="val 10800000"/>
              <a:gd name="adj2" fmla="val 20480532"/>
              <a:gd name="adj3" fmla="val 2589"/>
            </a:avLst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 rot="18312943">
            <a:off x="4684329" y="1991021"/>
            <a:ext cx="1268734" cy="4108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৮৫</a:t>
            </a:r>
            <a:r>
              <a:rPr lang="en-US" sz="3600" baseline="30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endParaRPr lang="en-US" sz="36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 rot="18600527">
            <a:off x="5103561" y="2918590"/>
            <a:ext cx="1445221" cy="704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৮৫</a:t>
            </a:r>
            <a:r>
              <a:rPr lang="en-US" sz="3600" baseline="30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endParaRPr lang="en-US" sz="36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 rot="18734761">
            <a:off x="3716480" y="2281338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 rot="18734761">
            <a:off x="8823979" y="2323331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21" name="Rectangle 20"/>
          <p:cNvSpPr/>
          <p:nvPr/>
        </p:nvSpPr>
        <p:spPr>
          <a:xfrm rot="18734761">
            <a:off x="3637259" y="3637420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 rot="18734761">
            <a:off x="8701024" y="3562997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ঘ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231" y="4877334"/>
            <a:ext cx="11965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এখানে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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কছঙ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এবং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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গজছ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হলো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দুইটি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অনুরুপ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291785" y="2840026"/>
            <a:ext cx="442828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 rot="18734761">
            <a:off x="5719231" y="1588479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ঙ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 rot="18734761">
            <a:off x="7340075" y="4457418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</a:t>
            </a:r>
          </a:p>
        </p:txBody>
      </p:sp>
      <p:sp>
        <p:nvSpPr>
          <p:cNvPr id="28" name="Rectangle 27"/>
          <p:cNvSpPr/>
          <p:nvPr/>
        </p:nvSpPr>
        <p:spPr>
          <a:xfrm rot="18734761">
            <a:off x="6180362" y="2413577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ছ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 rot="18734761">
            <a:off x="7016444" y="3852400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</a:t>
            </a:r>
          </a:p>
        </p:txBody>
      </p:sp>
      <p:sp>
        <p:nvSpPr>
          <p:cNvPr id="7" name="Oval 6"/>
          <p:cNvSpPr/>
          <p:nvPr/>
        </p:nvSpPr>
        <p:spPr>
          <a:xfrm>
            <a:off x="6280458" y="2774062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6841067" y="369391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6378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5" grpId="0" animBg="1"/>
      <p:bldP spid="16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6" grpId="0"/>
      <p:bldP spid="27" grpId="0"/>
      <p:bldP spid="28" grpId="0"/>
      <p:bldP spid="29" grpId="0"/>
      <p:bldP spid="7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58560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বিপ্রতীপ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কোনঃ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দুইটি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সরলরেখাকে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পরস্পর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ছেদ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করলে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,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চারটি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উৎপন্ন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হয়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তাদের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বিপরীত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কোনকে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অপরটির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বিপ্রতীপ</a:t>
            </a:r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 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92956" y="5784703"/>
            <a:ext cx="7669087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বিঃদ্রঃ</a:t>
            </a:r>
            <a:r>
              <a:rPr lang="en-US" sz="2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বিপ্রতীপ</a:t>
            </a:r>
            <a:r>
              <a:rPr lang="en-US" sz="2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2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অবশ্যই</a:t>
            </a:r>
            <a:r>
              <a:rPr lang="en-US" sz="2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প্রত্যেকটি</a:t>
            </a:r>
            <a:r>
              <a:rPr lang="en-US" sz="2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28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হয়</a:t>
            </a:r>
            <a:endParaRPr lang="en-US" sz="28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698191" y="2490421"/>
            <a:ext cx="1944835" cy="22558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Block Arc 15"/>
          <p:cNvSpPr/>
          <p:nvPr/>
        </p:nvSpPr>
        <p:spPr>
          <a:xfrm rot="6494789">
            <a:off x="5574160" y="3188125"/>
            <a:ext cx="718247" cy="804977"/>
          </a:xfrm>
          <a:prstGeom prst="blockArc">
            <a:avLst>
              <a:gd name="adj1" fmla="val 10800000"/>
              <a:gd name="adj2" fmla="val 20480532"/>
              <a:gd name="adj3" fmla="val 2589"/>
            </a:avLst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 rot="21139573">
            <a:off x="3898615" y="3336087"/>
            <a:ext cx="1268734" cy="4108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১০৫</a:t>
            </a:r>
            <a:r>
              <a:rPr lang="en-US" sz="3600" baseline="30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endParaRPr lang="en-US" sz="36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 rot="158260">
            <a:off x="6173329" y="3128115"/>
            <a:ext cx="1445221" cy="704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১০৫</a:t>
            </a:r>
            <a:r>
              <a:rPr lang="en-US" sz="3600" baseline="30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০</a:t>
            </a:r>
            <a:endParaRPr lang="en-US" sz="36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 rot="18734761">
            <a:off x="4602730" y="2178734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 rot="18734761">
            <a:off x="6093249" y="4854104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21" name="Rectangle 20"/>
          <p:cNvSpPr/>
          <p:nvPr/>
        </p:nvSpPr>
        <p:spPr>
          <a:xfrm rot="18734761">
            <a:off x="4182478" y="4828759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 rot="18734761">
            <a:off x="6432563" y="2237092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ঘ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1869" y="5024295"/>
            <a:ext cx="11965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এখানে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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কচগ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এবং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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ঘচখ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হলো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দুইটি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বিপ্রতীপ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204259" y="2415412"/>
            <a:ext cx="1073998" cy="243178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 rot="18734761">
            <a:off x="5420263" y="2773715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</a:t>
            </a:r>
          </a:p>
        </p:txBody>
      </p:sp>
      <p:sp>
        <p:nvSpPr>
          <p:cNvPr id="7" name="Oval 6"/>
          <p:cNvSpPr/>
          <p:nvPr/>
        </p:nvSpPr>
        <p:spPr>
          <a:xfrm>
            <a:off x="5676304" y="3541522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1" name="Block Arc 30"/>
          <p:cNvSpPr/>
          <p:nvPr/>
        </p:nvSpPr>
        <p:spPr>
          <a:xfrm rot="5858915" flipV="1">
            <a:off x="5139841" y="3205020"/>
            <a:ext cx="718247" cy="852910"/>
          </a:xfrm>
          <a:prstGeom prst="blockArc">
            <a:avLst>
              <a:gd name="adj1" fmla="val 10800000"/>
              <a:gd name="adj2" fmla="val 20480532"/>
              <a:gd name="adj3" fmla="val 2589"/>
            </a:avLst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2424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6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7" grpId="0"/>
      <p:bldP spid="7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8870" y="123515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উন্নতি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কোনঃ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ভূতলের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সমান্তরাল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রেখার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উপরের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বিন্দু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ভূমির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সমান্তরাল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রেখার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সাথে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উৎপন্ন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তাকে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উন্নতি</a:t>
            </a:r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 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746953" y="2252921"/>
            <a:ext cx="899312" cy="155050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Block Arc 15"/>
          <p:cNvSpPr/>
          <p:nvPr/>
        </p:nvSpPr>
        <p:spPr>
          <a:xfrm rot="19877148">
            <a:off x="5740857" y="3192144"/>
            <a:ext cx="718247" cy="804977"/>
          </a:xfrm>
          <a:prstGeom prst="blockArc">
            <a:avLst>
              <a:gd name="adj1" fmla="val 10800000"/>
              <a:gd name="adj2" fmla="val 20480532"/>
              <a:gd name="adj3" fmla="val 2589"/>
            </a:avLst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55345" y="3684511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 rot="21323253">
            <a:off x="8685658" y="3584666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23457" y="3949744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 rot="18734761">
            <a:off x="5159590" y="2025899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ঘ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3370" y="5203914"/>
            <a:ext cx="11965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এখানে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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কগঘ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হলো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উন্নতি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291785" y="3803429"/>
            <a:ext cx="4428282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725281" y="2251558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6696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 animBg="1"/>
      <p:bldP spid="19" grpId="0"/>
      <p:bldP spid="20" grpId="0"/>
      <p:bldP spid="21" grpId="0"/>
      <p:bldP spid="22" grpId="0"/>
      <p:bldP spid="23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/>
          <p:nvPr/>
        </p:nvCxnSpPr>
        <p:spPr>
          <a:xfrm flipH="1" flipV="1">
            <a:off x="5746953" y="2301908"/>
            <a:ext cx="899312" cy="155050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Block Arc 15"/>
          <p:cNvSpPr/>
          <p:nvPr/>
        </p:nvSpPr>
        <p:spPr>
          <a:xfrm rot="17185709" flipV="1">
            <a:off x="5883317" y="2265777"/>
            <a:ext cx="718247" cy="733827"/>
          </a:xfrm>
          <a:prstGeom prst="blockArc">
            <a:avLst>
              <a:gd name="adj1" fmla="val 10800000"/>
              <a:gd name="adj2" fmla="val 20480532"/>
              <a:gd name="adj3" fmla="val 2589"/>
            </a:avLst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55345" y="2198606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 rot="21323253">
            <a:off x="8685658" y="2098761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355166" y="1908215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 rot="18734761">
            <a:off x="6204619" y="4066971"/>
            <a:ext cx="734786" cy="34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ঘ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0" y="5203914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এখানে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</a:t>
            </a:r>
            <a:r>
              <a:rPr lang="en-US" sz="3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sym typeface="Symbol" panose="05050102010706020507" pitchFamily="18" charset="2"/>
              </a:rPr>
              <a:t>খ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গঘ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হলো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অবনতি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291785" y="2317524"/>
            <a:ext cx="4428282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607023" y="380277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38273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অবনতি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কোনঃ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ভূতলের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সমান্তরাল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রেখার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নিচের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বিন্দু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ভূমির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সমান্তরাল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রেখার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সাথে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উৎপন্ন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তাকে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অবনতি</a:t>
            </a:r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36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36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 </a:t>
            </a:r>
            <a:endParaRPr lang="en-US" sz="3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0217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/>
      <p:bldP spid="20" grpId="0"/>
      <p:bldP spid="21" grpId="0"/>
      <p:bldP spid="22" grpId="0"/>
      <p:bldP spid="23" grpId="0"/>
      <p:bldP spid="7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232808" y="4555671"/>
            <a:ext cx="8997042" cy="153488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ক্লাসটি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দেখার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জন্য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এখনই</a:t>
            </a:r>
            <a:endParaRPr lang="en-US" sz="4400" b="1" dirty="0" smtClean="0">
              <a:solidFill>
                <a:srgbClr val="00B05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চ্যানেলটি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সাবস্ক্রাইব</a:t>
            </a:r>
            <a:r>
              <a:rPr lang="en-US" sz="4400" b="1" dirty="0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করুন</a:t>
            </a:r>
            <a:endParaRPr lang="en-US" sz="5400" dirty="0">
              <a:solidFill>
                <a:srgbClr val="00B05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159329" y="342899"/>
            <a:ext cx="9144000" cy="306977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পরবর্তী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ক্লাসে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-------</a:t>
            </a:r>
          </a:p>
          <a:p>
            <a:pPr algn="just"/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১।</a:t>
            </a:r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কি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?</a:t>
            </a:r>
          </a:p>
          <a:p>
            <a:pPr algn="just"/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২।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ত্রিভুজের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প্রকার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ভেদ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,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সংজ্ঞা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ও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বিস্তারিত</a:t>
            </a:r>
            <a:r>
              <a:rPr lang="en-US" sz="4400" b="1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আলোচনা</a:t>
            </a:r>
            <a:endParaRPr lang="en-US" sz="5400" dirty="0">
              <a:solidFill>
                <a:srgbClr val="00B05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081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219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Nirmala UI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ICT_LAB</dc:creator>
  <cp:lastModifiedBy>ICT_LAB</cp:lastModifiedBy>
  <cp:revision>78</cp:revision>
  <dcterms:created xsi:type="dcterms:W3CDTF">2026-06-23T05:00:29Z</dcterms:created>
  <dcterms:modified xsi:type="dcterms:W3CDTF">2026-06-26T16:00:47Z</dcterms:modified>
</cp:coreProperties>
</file>