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1"/>
  </p:notesMasterIdLst>
  <p:sldIdLst>
    <p:sldId id="256" r:id="rId2"/>
    <p:sldId id="381" r:id="rId3"/>
    <p:sldId id="257" r:id="rId4"/>
    <p:sldId id="275" r:id="rId5"/>
    <p:sldId id="268" r:id="rId6"/>
    <p:sldId id="279" r:id="rId7"/>
    <p:sldId id="382" r:id="rId8"/>
    <p:sldId id="376" r:id="rId9"/>
    <p:sldId id="378" r:id="rId10"/>
    <p:sldId id="262" r:id="rId11"/>
    <p:sldId id="379" r:id="rId12"/>
    <p:sldId id="263" r:id="rId13"/>
    <p:sldId id="380" r:id="rId14"/>
    <p:sldId id="264" r:id="rId15"/>
    <p:sldId id="267" r:id="rId16"/>
    <p:sldId id="269" r:id="rId17"/>
    <p:sldId id="270" r:id="rId18"/>
    <p:sldId id="271" r:id="rId19"/>
    <p:sldId id="3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965500"/>
    <a:srgbClr val="A3DBFF"/>
    <a:srgbClr val="3366CC"/>
    <a:srgbClr val="66FFFF"/>
    <a:srgbClr val="AB1596"/>
    <a:srgbClr val="FF3300"/>
    <a:srgbClr val="3399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 varScale="1">
        <p:scale>
          <a:sx n="65" d="100"/>
          <a:sy n="6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CE337-362B-46BC-91F9-537AE613BCA0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A182E-7C0E-45DA-B3A7-C82048760D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22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182E-7C0E-45DA-B3A7-C82048760D8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3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A182E-7C0E-45DA-B3A7-C82048760D8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1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3A182E-7C0E-45DA-B3A7-C82048760D8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0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49129"/>
            <a:ext cx="7391400" cy="1143000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সবাইকে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76200"/>
            <a:ext cx="7729948" cy="838200"/>
          </a:xfrm>
          <a:blipFill>
            <a:blip r:embed="rId2"/>
            <a:tile tx="0" ty="0" sx="100000" sy="100000" flip="none" algn="tl"/>
          </a:blip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6" name="Content Placeholder 5" descr="animated-radio-image-0024-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6200" y="2362200"/>
            <a:ext cx="4000500" cy="2280188"/>
          </a:xfrm>
        </p:spPr>
      </p:pic>
      <p:pic>
        <p:nvPicPr>
          <p:cNvPr id="7" name="Picture 6" descr="animated-tv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133600"/>
            <a:ext cx="3808573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6277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3531D41-4953-BD93-5A28-F25F46CBF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114300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AB15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 ডুপলেক্স</a:t>
            </a:r>
            <a:endParaRPr lang="en-US" sz="6000" dirty="0">
              <a:solidFill>
                <a:srgbClr val="AB15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CFA23BA-C058-05A0-2912-C78D090AC8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6200" y="1981200"/>
            <a:ext cx="7930896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উভয় দিকে ডাটা আদান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প্রদান করা যায়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তবে একই সময়ে নয়।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এক সময়ে একজন প্রেরণ করে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অন্যজন গ্রহণ করে।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উদাহরণ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ওয়াকিটকি</a:t>
            </a:r>
            <a:r>
              <a:rPr kumimoji="0" lang="bn-I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।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F013E-75C1-15EB-0785-5057C1D61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257800"/>
            <a:ext cx="5639289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2735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772400" cy="99060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IN" sz="6000" dirty="0">
                <a:solidFill>
                  <a:srgbClr val="AB15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হাফ ডুপলেক্স</a:t>
            </a:r>
            <a:endParaRPr lang="en-US" sz="6000" dirty="0">
              <a:solidFill>
                <a:srgbClr val="AB15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 descr="army walkei tlk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05400" y="1295400"/>
            <a:ext cx="2895600" cy="3429000"/>
          </a:xfrm>
        </p:spPr>
      </p:pic>
      <p:pic>
        <p:nvPicPr>
          <p:cNvPr id="6" name="Picture 5" descr="wlk tlk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2438400" cy="31242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286000"/>
            <a:ext cx="2209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riped Right Arrow 10"/>
          <p:cNvSpPr/>
          <p:nvPr/>
        </p:nvSpPr>
        <p:spPr>
          <a:xfrm rot="10800000">
            <a:off x="2438400" y="2971800"/>
            <a:ext cx="2362200" cy="457200"/>
          </a:xfrm>
          <a:prstGeom prst="stripedRightArrow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556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50671-D548-0BCD-4E52-2CA2AF564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as-IN" sz="3200" dirty="0"/>
              <a:t>একই সময়ে উভয় দিকে ডাটা আদান-প্রদান করা যায়।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as-IN" sz="3200" dirty="0"/>
              <a:t>উভয় পক্ষ একসাথে প্রেরণ ও গ্রহণ করতে পারে।</a:t>
            </a:r>
            <a:endParaRPr lang="en-US" sz="3200" dirty="0"/>
          </a:p>
          <a:p>
            <a:pPr>
              <a:buFont typeface="Wingdings" panose="05000000000000000000" pitchFamily="2" charset="2"/>
              <a:buChar char="q"/>
            </a:pPr>
            <a:r>
              <a:rPr lang="as-IN" sz="3200" dirty="0"/>
              <a:t>উদাহরণ: মোবাইল ফোন, টেলিফোন।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D40500-1386-82F4-E0E7-989998A274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AB15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ফুল ডুপলেক্স </a:t>
            </a:r>
            <a:endParaRPr lang="bn-BD" sz="4800" b="1" dirty="0">
              <a:solidFill>
                <a:srgbClr val="AB15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8801C-0B15-FD51-790D-01FC936CB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453200"/>
            <a:ext cx="72390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8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mblr_nq5k4ogcPS1rsdpaso1_500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3769575" cy="3276600"/>
          </a:xfrm>
          <a:prstGeom prst="rect">
            <a:avLst/>
          </a:prstGeom>
        </p:spPr>
      </p:pic>
      <p:pic>
        <p:nvPicPr>
          <p:cNvPr id="8" name="Picture 7" descr="CEM-023-www-blog-banner-animatedgif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136348"/>
            <a:ext cx="4191000" cy="33406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152400"/>
            <a:ext cx="74676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solidFill>
                  <a:srgbClr val="AB15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ফুল ডুপলেক্স </a:t>
            </a:r>
            <a:endParaRPr lang="bn-BD" sz="4800" b="1" dirty="0">
              <a:solidFill>
                <a:srgbClr val="AB159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514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  <a:solidFill>
            <a:srgbClr val="965500"/>
          </a:solidFill>
          <a:ln w="571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6862" y="1553308"/>
            <a:ext cx="8229600" cy="452596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600" dirty="0">
              <a:solidFill>
                <a:srgbClr val="66FFFF"/>
              </a:solidFill>
            </a:endParaRPr>
          </a:p>
          <a:p>
            <a:pPr marL="0" indent="0" algn="ctr">
              <a:buNone/>
            </a:pPr>
            <a:endParaRPr lang="bn-IN" sz="3600" dirty="0">
              <a:solidFill>
                <a:srgbClr val="66FFFF"/>
              </a:solidFill>
            </a:endParaRPr>
          </a:p>
          <a:p>
            <a:pPr marL="0" indent="0" algn="ctr">
              <a:buNone/>
            </a:pPr>
            <a:endParaRPr lang="bn-IN" sz="3600" dirty="0">
              <a:solidFill>
                <a:srgbClr val="66FFFF"/>
              </a:solidFill>
            </a:endParaRPr>
          </a:p>
          <a:p>
            <a:pPr marL="0" indent="0" algn="ctr">
              <a:buNone/>
            </a:pPr>
            <a:endParaRPr lang="bn-IN" sz="3600" dirty="0">
              <a:solidFill>
                <a:srgbClr val="66FFFF"/>
              </a:solidFill>
            </a:endParaRPr>
          </a:p>
          <a:p>
            <a:pPr marL="0" indent="0" algn="ctr">
              <a:buNone/>
            </a:pPr>
            <a:endParaRPr lang="bn-IN" sz="3600" dirty="0">
              <a:solidFill>
                <a:srgbClr val="66FFFF"/>
              </a:solidFill>
            </a:endParaRPr>
          </a:p>
          <a:p>
            <a:pPr marL="0" indent="0" algn="ctr">
              <a:buNone/>
            </a:pPr>
            <a:endParaRPr lang="bn-IN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4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লক্ষ কর এবং  ৩টি করে বৈশিষ্ট্য বল</a:t>
            </a:r>
            <a:r>
              <a:rPr lang="bn-IN" sz="42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400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 algn="ctr"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GIF-UI-Design-00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62" y="1292862"/>
            <a:ext cx="3672900" cy="3352800"/>
          </a:xfrm>
          <a:prstGeom prst="rect">
            <a:avLst/>
          </a:prstGeom>
        </p:spPr>
      </p:pic>
      <p:pic>
        <p:nvPicPr>
          <p:cNvPr id="6" name="Picture 5" descr="animated-television-image-016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344" y="1420694"/>
            <a:ext cx="4029456" cy="3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18715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58240"/>
          </a:xfrm>
          <a:solidFill>
            <a:srgbClr val="339966"/>
          </a:solid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620000" cy="5257800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ডাটা ট্রান্সমিশন মোড</a:t>
            </a:r>
            <a:r>
              <a:rPr lang="bn-IN" sz="54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6000" dirty="0">
              <a:solidFill>
                <a:schemeClr val="bg1"/>
              </a:solidFill>
              <a:highlight>
                <a:srgbClr val="339966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6000" dirty="0">
              <a:solidFill>
                <a:schemeClr val="bg1"/>
              </a:solidFill>
              <a:highlight>
                <a:srgbClr val="339966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ডাটা ট্রান্সমিশন মোড</a:t>
            </a:r>
            <a:r>
              <a:rPr lang="bn-IN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কয়টি ও কী কী?</a:t>
            </a:r>
          </a:p>
          <a:p>
            <a:pPr marL="0" indent="0">
              <a:buNone/>
            </a:pPr>
            <a:r>
              <a:rPr lang="bn-BD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 প্রতিটি মোডের </a:t>
            </a:r>
            <a:r>
              <a:rPr lang="bn-BD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bn-IN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করে বৈশিষ্ট্য</a:t>
            </a:r>
            <a:r>
              <a:rPr lang="bn-BD" sz="6000" dirty="0">
                <a:solidFill>
                  <a:schemeClr val="bg1"/>
                </a:solidFill>
                <a:highlight>
                  <a:srgbClr val="339966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বল ।</a:t>
            </a:r>
          </a:p>
        </p:txBody>
      </p:sp>
    </p:spTree>
    <p:extLst>
      <p:ext uri="{BB962C8B-B14F-4D97-AF65-F5344CB8AC3E}">
        <p14:creationId xmlns:p14="http://schemas.microsoft.com/office/powerpoint/2010/main" val="234235545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20000" cy="1143000"/>
          </a:xfrm>
          <a:solidFill>
            <a:srgbClr val="66FFFF"/>
          </a:solidFill>
        </p:spPr>
        <p:txBody>
          <a:bodyPr>
            <a:norm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ডাটা ট্রান্সমিশন মোড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 ২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করে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বর্ণনা </a:t>
            </a:r>
            <a:r>
              <a:rPr lang="bn-BD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046195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bn-BD" sz="8800" dirty="0"/>
              <a:t>ধন্যবাদ</a:t>
            </a:r>
            <a:endParaRPr lang="en-US" sz="88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7239000" cy="4876800"/>
          </a:xfrm>
        </p:spPr>
      </p:pic>
    </p:spTree>
    <p:extLst>
      <p:ext uri="{BB962C8B-B14F-4D97-AF65-F5344CB8AC3E}">
        <p14:creationId xmlns:p14="http://schemas.microsoft.com/office/powerpoint/2010/main" val="418676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D03DEF-088E-4417-A3B1-77B25B31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581EC5-445D-4F32-99F7-0246C753C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7744547" cy="260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5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231735-5FE9-3C01-6569-7CF7CC007D6E}"/>
              </a:ext>
            </a:extLst>
          </p:cNvPr>
          <p:cNvSpPr/>
          <p:nvPr/>
        </p:nvSpPr>
        <p:spPr>
          <a:xfrm>
            <a:off x="1752600" y="762000"/>
            <a:ext cx="50292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পরিচিতি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2D7E66-C0A0-22B4-3007-FE3F2C20C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1905000"/>
            <a:ext cx="2324100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129142F-7627-F767-19D9-1FA181A23D1B}"/>
              </a:ext>
            </a:extLst>
          </p:cNvPr>
          <p:cNvSpPr/>
          <p:nvPr/>
        </p:nvSpPr>
        <p:spPr>
          <a:xfrm>
            <a:off x="800100" y="3803904"/>
            <a:ext cx="6934200" cy="2590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dirty="0"/>
              <a:t>বিএসসি ইন ইঞ্জিনিয়ারিং</a:t>
            </a:r>
            <a:endParaRPr lang="en-US" sz="2400" dirty="0"/>
          </a:p>
          <a:p>
            <a:pPr algn="ctr"/>
            <a:r>
              <a:rPr lang="as-IN" sz="2400" dirty="0"/>
              <a:t> যশোর বিজ্ঞান ও প্রযুক্তি বিশ্ববিদ্যালয়</a:t>
            </a:r>
            <a:endParaRPr lang="en-US" sz="2400" dirty="0"/>
          </a:p>
          <a:p>
            <a:pPr algn="ctr"/>
            <a:r>
              <a:rPr lang="as-IN" sz="2400" dirty="0"/>
              <a:t> কম্পিউটার সায়েন্স অ্যান্ড ইঞ্জিনিয়ারিং,</a:t>
            </a:r>
            <a:endParaRPr lang="en-US" sz="2400" dirty="0"/>
          </a:p>
          <a:p>
            <a:pPr algn="ctr"/>
            <a:r>
              <a:rPr lang="en-US" sz="2000" dirty="0"/>
              <a:t>প্রভাষক</a:t>
            </a:r>
            <a:r>
              <a:rPr lang="as-IN" sz="2400" dirty="0"/>
              <a:t> আইসিটি, </a:t>
            </a:r>
            <a:endParaRPr lang="en-US" sz="2400" dirty="0"/>
          </a:p>
          <a:p>
            <a:pPr algn="ctr"/>
            <a:r>
              <a:rPr lang="as-IN" sz="2400" dirty="0"/>
              <a:t>গোপালনগরএমজাদিয়া সিনিয়র ফাজিল মাদ্রাসা, ময়মনসিংহ।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172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239000" cy="114300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rgbClr val="33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rgbClr val="33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2E218-760B-5B8E-6CC9-E92C14C4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416"/>
            <a:ext cx="7467600" cy="4846320"/>
          </a:xfrm>
        </p:spPr>
        <p:txBody>
          <a:bodyPr/>
          <a:lstStyle/>
          <a:p>
            <a:pPr marL="0" indent="0" algn="ctr">
              <a:buNone/>
            </a:pPr>
            <a:endParaRPr lang="en-US" sz="3600" dirty="0">
              <a:solidFill>
                <a:srgbClr val="339966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rgbClr val="339966"/>
              </a:solidFill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339966"/>
                </a:solidFill>
              </a:rPr>
              <a:t>শ্রেণী:একাদ্বশ</a:t>
            </a:r>
            <a:endParaRPr lang="en-US" sz="3600" dirty="0">
              <a:solidFill>
                <a:srgbClr val="339966"/>
              </a:solidFill>
            </a:endParaRPr>
          </a:p>
          <a:p>
            <a:pPr marL="0" indent="0" algn="ctr">
              <a:buNone/>
            </a:pPr>
            <a:r>
              <a:rPr lang="en-US" sz="3600" dirty="0" err="1">
                <a:solidFill>
                  <a:srgbClr val="339966"/>
                </a:solidFill>
              </a:rPr>
              <a:t>বিষয়</a:t>
            </a:r>
            <a:r>
              <a:rPr lang="en-US" sz="3600" dirty="0">
                <a:solidFill>
                  <a:srgbClr val="339966"/>
                </a:solidFill>
              </a:rPr>
              <a:t>: </a:t>
            </a:r>
            <a:r>
              <a:rPr lang="en-US" sz="3600" dirty="0" err="1">
                <a:solidFill>
                  <a:srgbClr val="339966"/>
                </a:solidFill>
              </a:rPr>
              <a:t>তথ্য</a:t>
            </a:r>
            <a:r>
              <a:rPr lang="en-US" sz="3600" dirty="0">
                <a:solidFill>
                  <a:srgbClr val="339966"/>
                </a:solidFill>
              </a:rPr>
              <a:t> ও </a:t>
            </a:r>
            <a:r>
              <a:rPr lang="en-US" sz="3600" dirty="0" err="1">
                <a:solidFill>
                  <a:srgbClr val="339966"/>
                </a:solidFill>
              </a:rPr>
              <a:t>যোগাযোগ</a:t>
            </a:r>
            <a:r>
              <a:rPr lang="en-US" sz="3600" dirty="0">
                <a:solidFill>
                  <a:srgbClr val="339966"/>
                </a:solidFill>
              </a:rPr>
              <a:t> </a:t>
            </a:r>
            <a:r>
              <a:rPr lang="en-US" sz="3600" dirty="0" err="1">
                <a:solidFill>
                  <a:srgbClr val="339966"/>
                </a:solidFill>
              </a:rPr>
              <a:t>প্রযুক্তি</a:t>
            </a:r>
            <a:r>
              <a:rPr lang="en-US" sz="3600" dirty="0">
                <a:solidFill>
                  <a:srgbClr val="339966"/>
                </a:solidFill>
              </a:rPr>
              <a:t> (ICT)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339966"/>
                </a:solidFill>
              </a:rPr>
              <a:t> </a:t>
            </a:r>
            <a:r>
              <a:rPr lang="en-US" sz="3600" dirty="0" err="1">
                <a:solidFill>
                  <a:srgbClr val="339966"/>
                </a:solidFill>
              </a:rPr>
              <a:t>অধ্যায়:দ্বিতীয়</a:t>
            </a:r>
            <a:br>
              <a:rPr lang="en-US" sz="3600" dirty="0">
                <a:solidFill>
                  <a:srgbClr val="339966"/>
                </a:solidFill>
              </a:rPr>
            </a:br>
            <a:r>
              <a:rPr lang="en-US" sz="3600" dirty="0" err="1">
                <a:solidFill>
                  <a:srgbClr val="339966"/>
                </a:solidFill>
              </a:rPr>
              <a:t>পাঠ</a:t>
            </a:r>
            <a:r>
              <a:rPr lang="en-US" sz="3600" dirty="0">
                <a:solidFill>
                  <a:srgbClr val="339966"/>
                </a:solidFill>
              </a:rPr>
              <a:t>: </a:t>
            </a:r>
            <a:r>
              <a:rPr lang="en-US" sz="3600" dirty="0" err="1">
                <a:solidFill>
                  <a:srgbClr val="339966"/>
                </a:solidFill>
              </a:rPr>
              <a:t>ডাটা</a:t>
            </a:r>
            <a:r>
              <a:rPr lang="en-US" sz="3600" dirty="0">
                <a:solidFill>
                  <a:srgbClr val="339966"/>
                </a:solidFill>
              </a:rPr>
              <a:t> </a:t>
            </a:r>
            <a:r>
              <a:rPr lang="en-US" sz="3600" dirty="0" err="1">
                <a:solidFill>
                  <a:srgbClr val="339966"/>
                </a:solidFill>
              </a:rPr>
              <a:t>ট্রান্সমিশন</a:t>
            </a:r>
            <a:r>
              <a:rPr lang="en-US" sz="3600" dirty="0">
                <a:solidFill>
                  <a:srgbClr val="339966"/>
                </a:solidFill>
              </a:rPr>
              <a:t> </a:t>
            </a:r>
            <a:r>
              <a:rPr lang="en-US" sz="3600" dirty="0" err="1">
                <a:solidFill>
                  <a:srgbClr val="339966"/>
                </a:solidFill>
              </a:rPr>
              <a:t>মোড</a:t>
            </a:r>
            <a:r>
              <a:rPr lang="en-US" sz="3600" dirty="0">
                <a:solidFill>
                  <a:srgbClr val="339966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40044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04787"/>
            <a:ext cx="6248400" cy="1166812"/>
          </a:xfrm>
          <a:solidFill>
            <a:schemeClr val="accent3"/>
          </a:soli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IN" sz="19200" b="1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19200" b="1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9200" b="1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0" b="1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9200" b="1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19200" b="1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638800"/>
            <a:ext cx="6705600" cy="923330"/>
          </a:xfrm>
          <a:prstGeom prst="rect">
            <a:avLst/>
          </a:prstGeom>
          <a:solidFill>
            <a:srgbClr val="A3DB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ডাটা ট্রান্সমিশন মোড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ourc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804987"/>
            <a:ext cx="62484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7033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759089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7759089" cy="533399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ডাটা ট্রান্সমিশন মোড</a:t>
            </a:r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</a:t>
            </a:r>
          </a:p>
          <a:p>
            <a:pPr marL="0" indent="0">
              <a:buNone/>
            </a:pP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ডাটা ট্রান্সমিশন মোড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 ও কী কী নির্ণয় করতে পারবে ।</a:t>
            </a:r>
          </a:p>
          <a:p>
            <a:pPr marL="0" indent="0">
              <a:buNone/>
            </a:pP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ডাটা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মোডের  উদাহরন</a:t>
            </a:r>
            <a:r>
              <a:rPr lang="bn-BD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পারবে।</a:t>
            </a:r>
          </a:p>
          <a:p>
            <a:pPr marL="0" indent="0">
              <a:buNone/>
            </a:pP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4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685800"/>
            <a:ext cx="3733800" cy="2087562"/>
          </a:xfrm>
        </p:spPr>
        <p:txBody>
          <a:bodyPr>
            <a:normAutofit/>
          </a:bodyPr>
          <a:lstStyle/>
          <a:p>
            <a:r>
              <a:rPr lang="bn-IN" dirty="0">
                <a:solidFill>
                  <a:srgbClr val="FF3300"/>
                </a:solidFill>
              </a:rPr>
              <a:t> </a:t>
            </a:r>
            <a:r>
              <a:rPr lang="en-US" dirty="0"/>
              <a:t>ডাটা ট্রান্সমিশন মোড</a:t>
            </a:r>
            <a:r>
              <a:rPr lang="bn-IN" dirty="0">
                <a:solidFill>
                  <a:srgbClr val="FF3300"/>
                </a:solidFill>
              </a:rPr>
              <a:t> </a:t>
            </a:r>
            <a:endParaRPr lang="en-US" dirty="0">
              <a:solidFill>
                <a:srgbClr val="FF3300"/>
              </a:solidFill>
              <a:latin typeface="NikoshBAN"/>
            </a:endParaRPr>
          </a:p>
        </p:txBody>
      </p:sp>
      <p:pic>
        <p:nvPicPr>
          <p:cNvPr id="7" name="Content Placeholder 6" descr="images-2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3875095" cy="3048000"/>
          </a:xfrm>
        </p:spPr>
      </p:pic>
      <p:sp>
        <p:nvSpPr>
          <p:cNvPr id="6" name="TextBox 5"/>
          <p:cNvSpPr txBox="1"/>
          <p:nvPr/>
        </p:nvSpPr>
        <p:spPr>
          <a:xfrm>
            <a:off x="228600" y="328879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ডাটা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ট্রান্সমিশ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নের ক্ষেত্রে ডাটা প্রবাহের দিককে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ডাটা ট্রান্সমিশন মোড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bn-IN" sz="3600" dirty="0">
                <a:solidFill>
                  <a:srgbClr val="AB159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F0163-43BA-D2FE-842B-673A1249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902330"/>
            <a:ext cx="5638800" cy="1402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8C7E4-1E71-F0DA-65B3-0F2E6BEC2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2890329"/>
            <a:ext cx="2819400" cy="91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A6A879-3096-7BBC-F15E-E6944E6335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354072"/>
            <a:ext cx="3276600" cy="945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DA2FDA-5BF1-C9E8-4F6B-D69F8333B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61" y="2727899"/>
            <a:ext cx="2909481" cy="1402202"/>
          </a:xfrm>
          <a:prstGeom prst="rect">
            <a:avLst/>
          </a:prstGeom>
        </p:spPr>
      </p:pic>
      <p:sp>
        <p:nvSpPr>
          <p:cNvPr id="14" name="Arrow: Down 13">
            <a:extLst>
              <a:ext uri="{FF2B5EF4-FFF2-40B4-BE49-F238E27FC236}">
                <a16:creationId xmlns:a16="http://schemas.microsoft.com/office/drawing/2014/main" id="{51722889-F998-D5F5-8C34-FFF881A88B4F}"/>
              </a:ext>
            </a:extLst>
          </p:cNvPr>
          <p:cNvSpPr/>
          <p:nvPr/>
        </p:nvSpPr>
        <p:spPr>
          <a:xfrm>
            <a:off x="1828800" y="2209800"/>
            <a:ext cx="76200" cy="6805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7CCA8867-D9AA-B574-1F78-BA7B8AA8C8A6}"/>
              </a:ext>
            </a:extLst>
          </p:cNvPr>
          <p:cNvSpPr/>
          <p:nvPr/>
        </p:nvSpPr>
        <p:spPr>
          <a:xfrm>
            <a:off x="3879260" y="2217476"/>
            <a:ext cx="76200" cy="213659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C9240B-7F6F-9470-98F7-D6558593F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1" y="2231927"/>
            <a:ext cx="1828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6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0D5A7D-17C6-5B0E-2B92-D3366CF16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9725"/>
            <a:ext cx="7162800" cy="46386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6A26C96-EA92-63B7-41C9-10EA238D37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  <a:solidFill>
            <a:srgbClr val="A3DB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ডাটা ট্রান্সমিশন মোড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6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4B1676CC-1E21-0E64-9CD6-5CCC2386512A}"/>
              </a:ext>
            </a:extLst>
          </p:cNvPr>
          <p:cNvSpPr txBox="1">
            <a:spLocks/>
          </p:cNvSpPr>
          <p:nvPr/>
        </p:nvSpPr>
        <p:spPr>
          <a:xfrm>
            <a:off x="457200" y="320675"/>
            <a:ext cx="7239000" cy="1143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bn-IN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21755-AB30-F6C3-A6F1-626225D2ADD7}"/>
              </a:ext>
            </a:extLst>
          </p:cNvPr>
          <p:cNvSpPr txBox="1"/>
          <p:nvPr/>
        </p:nvSpPr>
        <p:spPr>
          <a:xfrm>
            <a:off x="762000" y="1676400"/>
            <a:ext cx="6705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ডাটা শুধুমাত্র একদিকে প্রবাহিত হয়।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প্রেরক ডাটা পাঠায়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গ্রাহক শুধু গ্রহণ করে।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উদাহরণ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টেলিভিশন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bn-IN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Vrinda" panose="020B0502040204020203" pitchFamily="34" charset="0"/>
              </a:rPr>
              <a:t>রেডিও।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93784C-C7ED-75B6-C449-4E7CA611E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42508"/>
            <a:ext cx="6401355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27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732</TotalTime>
  <Words>260</Words>
  <Application>Microsoft Office PowerPoint</Application>
  <PresentationFormat>On-screen Show (4:3)</PresentationFormat>
  <Paragraphs>68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Trebuchet MS</vt:lpstr>
      <vt:lpstr>Wingdings</vt:lpstr>
      <vt:lpstr>Wingdings 2</vt:lpstr>
      <vt:lpstr>Opulent</vt:lpstr>
      <vt:lpstr>শুভেচ্ছা সবাইকে</vt:lpstr>
      <vt:lpstr>PowerPoint Presentation</vt:lpstr>
      <vt:lpstr>পাঠ পরিচিতি</vt:lpstr>
      <vt:lpstr>PowerPoint Presentation</vt:lpstr>
      <vt:lpstr>শিখনফল</vt:lpstr>
      <vt:lpstr> ডাটা ট্রান্সমিশন মোড </vt:lpstr>
      <vt:lpstr>PowerPoint Presentation</vt:lpstr>
      <vt:lpstr>  ডাটা ট্রান্সমিশন মোড   </vt:lpstr>
      <vt:lpstr>PowerPoint Presentation</vt:lpstr>
      <vt:lpstr>সিমপ্লেক্স</vt:lpstr>
      <vt:lpstr>হাফ ডুপলেক্স</vt:lpstr>
      <vt:lpstr>হাফ ডুপলেক্স</vt:lpstr>
      <vt:lpstr>      ফুল ডুপলেক্স </vt:lpstr>
      <vt:lpstr>PowerPoint Presentation</vt:lpstr>
      <vt:lpstr>দলগত কাজ </vt:lpstr>
      <vt:lpstr>মূল্যায়ন</vt:lpstr>
      <vt:lpstr>বাড়ির কাজ</vt:lpstr>
      <vt:lpstr>ধন্যবাদ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শুভেচ্ছা সবাইকে</dc:title>
  <dc:creator>Doel-1612i3</dc:creator>
  <cp:lastModifiedBy>Admin</cp:lastModifiedBy>
  <cp:revision>210</cp:revision>
  <dcterms:created xsi:type="dcterms:W3CDTF">2006-08-16T00:00:00Z</dcterms:created>
  <dcterms:modified xsi:type="dcterms:W3CDTF">2026-06-26T16:19:11Z</dcterms:modified>
</cp:coreProperties>
</file>