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3" r:id="rId2"/>
    <p:sldId id="274" r:id="rId3"/>
    <p:sldId id="297" r:id="rId4"/>
    <p:sldId id="275" r:id="rId5"/>
    <p:sldId id="298" r:id="rId6"/>
    <p:sldId id="276" r:id="rId7"/>
    <p:sldId id="299" r:id="rId8"/>
    <p:sldId id="29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10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570CA5-42B2-41F6-8246-EFBAB2FC79F4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B1C881-4CC1-4183-85C4-36DF9AFE37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66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276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905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548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2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46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224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205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374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4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469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5DC9B4-C5B0-4F56-862B-89DFDD9A331F}" type="datetimeFigureOut">
              <a:rPr lang="en-US" smtClean="0"/>
              <a:t>27-06-2026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CE2292-4EF9-4936-809C-F64A667A54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118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 userDrawn="1"/>
        </p:nvSpPr>
        <p:spPr>
          <a:xfrm>
            <a:off x="119921" y="6371950"/>
            <a:ext cx="4062336" cy="453310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mdmamun1581@gmail.com</a:t>
            </a:r>
            <a:endParaRPr lang="en-US" sz="1800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 userDrawn="1"/>
        </p:nvSpPr>
        <p:spPr>
          <a:xfrm>
            <a:off x="6558200" y="6371950"/>
            <a:ext cx="5633800" cy="450131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800" dirty="0" err="1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Page:www.facebook.com</a:t>
            </a:r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/</a:t>
            </a:r>
            <a:r>
              <a:rPr lang="en-US" sz="1800" dirty="0" err="1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bdmamunsir</a:t>
            </a:r>
            <a:r>
              <a:rPr lang="en-US" sz="1800" dirty="0" smtClean="0">
                <a:solidFill>
                  <a:srgbClr val="FF000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  </a:t>
            </a:r>
            <a:endParaRPr lang="en-US" sz="1800" dirty="0">
              <a:solidFill>
                <a:srgbClr val="FF0000"/>
              </a:solidFill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 userDrawn="1"/>
        </p:nvSpPr>
        <p:spPr>
          <a:xfrm rot="19959880">
            <a:off x="1113070" y="2967335"/>
            <a:ext cx="99658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>
                  <a:solidFill>
                    <a:schemeClr val="bg1">
                      <a:lumMod val="95000"/>
                    </a:schemeClr>
                  </a:solidFill>
                </a:ln>
                <a:solidFill>
                  <a:schemeClr val="bg1">
                    <a:lumMod val="9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www.youtube.com/@Bdmamunsir</a:t>
            </a:r>
            <a:endParaRPr lang="en-US" sz="5400" b="0" cap="none" spc="0" dirty="0">
              <a:ln w="0">
                <a:solidFill>
                  <a:schemeClr val="bg1">
                    <a:lumMod val="95000"/>
                  </a:schemeClr>
                </a:solidFill>
              </a:ln>
              <a:solidFill>
                <a:schemeClr val="bg1">
                  <a:lumMod val="9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709" y="6371950"/>
            <a:ext cx="453310" cy="45331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8160" y="6415789"/>
            <a:ext cx="434714" cy="409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960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@Bdmamunsir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999" cy="984278"/>
          </a:xfrm>
          <a:prstGeom prst="rect">
            <a:avLst/>
          </a:prstGeom>
          <a:solidFill>
            <a:srgbClr val="00153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38" y="828832"/>
            <a:ext cx="12153361" cy="6010118"/>
          </a:xfrm>
          <a:prstGeom prst="rect">
            <a:avLst/>
          </a:prstGeom>
          <a:gradFill>
            <a:gsLst>
              <a:gs pos="0">
                <a:srgbClr val="FF0000"/>
              </a:gs>
              <a:gs pos="74000">
                <a:srgbClr val="FFFF00"/>
              </a:gs>
              <a:gs pos="83000">
                <a:srgbClr val="00B05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sp>
        <p:nvSpPr>
          <p:cNvPr id="18" name="Regular Pentagon 17"/>
          <p:cNvSpPr/>
          <p:nvPr/>
        </p:nvSpPr>
        <p:spPr>
          <a:xfrm>
            <a:off x="3397368" y="2079584"/>
            <a:ext cx="9208284" cy="4223246"/>
          </a:xfrm>
          <a:prstGeom prst="pentagon">
            <a:avLst/>
          </a:prstGeom>
          <a:gradFill>
            <a:gsLst>
              <a:gs pos="0">
                <a:srgbClr val="FF0000"/>
              </a:gs>
              <a:gs pos="74000">
                <a:srgbClr val="FFFF00"/>
              </a:gs>
              <a:gs pos="83000">
                <a:srgbClr val="00B050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76200">
            <a:noFill/>
          </a:ln>
          <a:scene3d>
            <a:camera prst="isometricOffAxis2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জ্যামিতি</a:t>
            </a:r>
            <a:endParaRPr lang="en-US" sz="7200" b="1" dirty="0" smtClean="0">
              <a:solidFill>
                <a:schemeClr val="tx1"/>
              </a:solidFill>
              <a:effectLst>
                <a:glow rad="101600">
                  <a:schemeClr val="bg1">
                    <a:alpha val="84000"/>
                  </a:schemeClr>
                </a:glow>
              </a:effectLst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36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চর্তুভুজ</a:t>
            </a:r>
            <a:r>
              <a:rPr lang="en-US" sz="3600" b="1" dirty="0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আয়ত</a:t>
            </a:r>
            <a:r>
              <a:rPr lang="en-US" sz="3600" b="1" dirty="0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, </a:t>
            </a:r>
            <a:r>
              <a:rPr lang="en-US" sz="36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বর্গ</a:t>
            </a:r>
            <a:r>
              <a:rPr lang="en-US" sz="3600" b="1" dirty="0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----</a:t>
            </a:r>
          </a:p>
          <a:p>
            <a:pPr algn="ctr"/>
            <a:r>
              <a:rPr lang="en-US" sz="36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সম্পর্কে</a:t>
            </a:r>
            <a:r>
              <a:rPr lang="en-US" sz="3600" b="1" dirty="0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অজানা</a:t>
            </a:r>
            <a:r>
              <a:rPr lang="en-US" sz="3600" b="1" dirty="0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600" b="1" dirty="0" err="1" smtClean="0">
                <a:solidFill>
                  <a:schemeClr val="tx1"/>
                </a:solidFill>
                <a:effectLst>
                  <a:glow rad="101600">
                    <a:schemeClr val="bg1">
                      <a:alpha val="84000"/>
                    </a:schemeClr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তথ্য</a:t>
            </a:r>
            <a:endParaRPr lang="en-US" sz="3600" b="1" dirty="0" smtClean="0">
              <a:solidFill>
                <a:schemeClr val="tx1"/>
              </a:solidFill>
              <a:effectLst>
                <a:glow rad="101600">
                  <a:schemeClr val="bg1">
                    <a:alpha val="84000"/>
                  </a:schemeClr>
                </a:glow>
              </a:effectLst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-18782" y="17084"/>
            <a:ext cx="12191999" cy="769441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400" b="1" dirty="0" err="1" smtClean="0">
                <a:solidFill>
                  <a:srgbClr val="FFFF00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সত্যই</a:t>
            </a:r>
            <a:r>
              <a:rPr lang="en-US" sz="4400" b="1" dirty="0" smtClean="0"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সুন্দর</a:t>
            </a:r>
            <a:r>
              <a:rPr lang="en-US" sz="4400" b="1" dirty="0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 </a:t>
            </a:r>
            <a:r>
              <a:rPr lang="en-US" sz="4400" b="1" dirty="0" smtClean="0"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         </a:t>
            </a:r>
            <a:r>
              <a:rPr lang="en-US" sz="4400" b="1" dirty="0" err="1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সু-শিক্ষাই</a:t>
            </a:r>
            <a:r>
              <a:rPr lang="en-US" sz="4400" b="1" dirty="0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FF00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জাতির</a:t>
            </a:r>
            <a:r>
              <a:rPr lang="en-US" sz="4400" b="1" dirty="0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effectLst>
                  <a:glow rad="127000">
                    <a:schemeClr val="tx1"/>
                  </a:glow>
                </a:effectLst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মেরুদন্ড</a:t>
            </a:r>
            <a:endParaRPr lang="en-US" sz="4400" b="1" cap="none" spc="0" dirty="0">
              <a:solidFill>
                <a:schemeClr val="bg1"/>
              </a:solidFill>
              <a:effectLst>
                <a:glow rad="127000">
                  <a:schemeClr val="tx1"/>
                </a:glow>
              </a:effectLst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7" name="Cloud Callout 6"/>
          <p:cNvSpPr/>
          <p:nvPr/>
        </p:nvSpPr>
        <p:spPr>
          <a:xfrm>
            <a:off x="3438052" y="788490"/>
            <a:ext cx="3844491" cy="2052681"/>
          </a:xfrm>
          <a:prstGeom prst="cloudCallout">
            <a:avLst>
              <a:gd name="adj1" fmla="val 20044"/>
              <a:gd name="adj2" fmla="val 79015"/>
            </a:avLst>
          </a:prstGeom>
          <a:solidFill>
            <a:schemeClr val="bg1"/>
          </a:solidFill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গল্পে</a:t>
            </a:r>
            <a:r>
              <a:rPr lang="en-US" sz="320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গল্পে</a:t>
            </a:r>
            <a:r>
              <a:rPr lang="en-US" sz="280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গণিত</a:t>
            </a:r>
            <a:r>
              <a:rPr lang="en-US" sz="4000" dirty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শিখি</a:t>
            </a:r>
            <a:endParaRPr lang="en-US" sz="40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000" dirty="0" err="1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শর্ট</a:t>
            </a:r>
            <a:r>
              <a:rPr lang="en-US" sz="200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টেকনিক</a:t>
            </a:r>
            <a:endParaRPr lang="en-US" sz="1400" dirty="0">
              <a:solidFill>
                <a:schemeClr val="tx1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3" name="32-Point Star 2"/>
          <p:cNvSpPr/>
          <p:nvPr/>
        </p:nvSpPr>
        <p:spPr>
          <a:xfrm>
            <a:off x="9620250" y="828829"/>
            <a:ext cx="2444923" cy="2441448"/>
          </a:xfrm>
          <a:prstGeom prst="star32">
            <a:avLst>
              <a:gd name="adj" fmla="val 41768"/>
            </a:avLst>
          </a:prstGeom>
          <a:solidFill>
            <a:srgbClr val="FF0000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সহজে</a:t>
            </a:r>
            <a:endParaRPr lang="en-US" sz="2800" b="1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000" b="1" dirty="0" err="1" smtClean="0">
                <a:solidFill>
                  <a:srgbClr val="FFFF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মনে</a:t>
            </a:r>
            <a:r>
              <a:rPr lang="en-US" sz="2000" b="1" dirty="0" smtClean="0">
                <a:solidFill>
                  <a:srgbClr val="FFFF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000" b="1" dirty="0" err="1" smtClean="0">
                <a:solidFill>
                  <a:srgbClr val="FFFF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রাখার</a:t>
            </a:r>
            <a:endParaRPr lang="en-US" sz="2000" b="1" dirty="0" smtClean="0">
              <a:solidFill>
                <a:srgbClr val="FFFF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ট্রিকস</a:t>
            </a:r>
            <a:r>
              <a:rPr lang="en-US" sz="2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!</a:t>
            </a:r>
            <a:endParaRPr lang="en-US" sz="28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06" r="27254" b="12271"/>
          <a:stretch/>
        </p:blipFill>
        <p:spPr>
          <a:xfrm>
            <a:off x="81752" y="984278"/>
            <a:ext cx="3281934" cy="3662150"/>
          </a:xfrm>
          <a:prstGeom prst="roundRect">
            <a:avLst>
              <a:gd name="adj" fmla="val 4233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21" name="Rounded Rectangle 20"/>
          <p:cNvSpPr/>
          <p:nvPr/>
        </p:nvSpPr>
        <p:spPr>
          <a:xfrm>
            <a:off x="38638" y="4663415"/>
            <a:ext cx="3325048" cy="754950"/>
          </a:xfrm>
          <a:prstGeom prst="roundRect">
            <a:avLst>
              <a:gd name="adj" fmla="val 24340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মামুন</a:t>
            </a:r>
            <a:r>
              <a:rPr lang="en-US" sz="3200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3200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স্যারের</a:t>
            </a:r>
            <a:endParaRPr lang="en-US" sz="3200" dirty="0" smtClean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000" b="1" spc="150" dirty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10 </a:t>
            </a:r>
            <a:r>
              <a:rPr lang="en-US" sz="2000" b="1" spc="150" dirty="0" err="1" smtClean="0">
                <a:solidFill>
                  <a:schemeClr val="tx1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minuteTeaching</a:t>
            </a:r>
            <a:endParaRPr lang="en-US" sz="20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74813" y="5458331"/>
            <a:ext cx="4644144" cy="1009935"/>
          </a:xfrm>
          <a:prstGeom prst="rightArrow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Six To Seven Class</a:t>
            </a:r>
            <a:endParaRPr lang="en-US" sz="32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791022" y="5504969"/>
            <a:ext cx="1212103" cy="1212103"/>
          </a:xfrm>
          <a:prstGeom prst="ellipse">
            <a:avLst/>
          </a:prstGeom>
          <a:solidFill>
            <a:schemeClr val="bg1"/>
          </a:solidFill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900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07</a:t>
            </a:r>
            <a:endParaRPr lang="en-US" sz="39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8986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7" grpId="0" animBg="1"/>
      <p:bldP spid="11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68928" y="94998"/>
            <a:ext cx="26677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জ্যামিতি</a:t>
            </a:r>
            <a:endParaRPr lang="en-US" sz="48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074" y="932125"/>
            <a:ext cx="121615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চর্তুভুজঃ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চারটি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রেখাংশ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দ্বারা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সীমাবদ্ধ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ক্ষেত্রের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সীমারেখাকে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চর্তুভুজ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4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48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4338766" y="4241659"/>
            <a:ext cx="356616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4382924" y="2793676"/>
            <a:ext cx="0" cy="146304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398557" y="2823151"/>
            <a:ext cx="356616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260070" y="5303619"/>
            <a:ext cx="8574701" cy="7694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চিত্র-১ এ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কখগঘ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একটি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চর্তুভুজ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4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058685" y="4147020"/>
            <a:ext cx="405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121439" y="2501785"/>
            <a:ext cx="360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699646" y="2460329"/>
            <a:ext cx="362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538617" y="3314289"/>
            <a:ext cx="1166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চিত্র-১ </a:t>
            </a:r>
            <a:endParaRPr lang="en-US" sz="28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7917263" y="2793676"/>
            <a:ext cx="0" cy="146304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7917263" y="4158881"/>
            <a:ext cx="352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ঘ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03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25" grpId="0" animBg="1"/>
      <p:bldP spid="26" grpId="0"/>
      <p:bldP spid="27" grpId="0"/>
      <p:bldP spid="28" grpId="0"/>
      <p:bldP spid="29" grpId="0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/>
          <p:cNvCxnSpPr/>
          <p:nvPr/>
        </p:nvCxnSpPr>
        <p:spPr>
          <a:xfrm>
            <a:off x="4338766" y="4241659"/>
            <a:ext cx="356616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4382924" y="2793676"/>
            <a:ext cx="0" cy="146304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398557" y="2823151"/>
            <a:ext cx="356616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058685" y="4147020"/>
            <a:ext cx="405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4121439" y="2501785"/>
            <a:ext cx="360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699646" y="2460329"/>
            <a:ext cx="362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339443" y="3314289"/>
            <a:ext cx="1365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</a:t>
            </a:r>
            <a:r>
              <a:rPr lang="en-US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- ২</a:t>
            </a:r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7917263" y="2793676"/>
            <a:ext cx="0" cy="146304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7917263" y="4158881"/>
            <a:ext cx="352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ঘ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456" y="77035"/>
            <a:ext cx="121615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আয়তঃ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যে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চর্তুভুজের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বিপরীত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বাহু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পরস্পর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ও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সমান্তরাল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এবং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প্রত্যেকটি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সমকোন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তাকে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আয়ত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4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4785" y="5407534"/>
            <a:ext cx="8360312" cy="7694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চিত্র-২এ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কখগঘ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একটি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আয়ত</a:t>
            </a:r>
            <a:endParaRPr lang="en-US" sz="4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8" name="Equal 17"/>
          <p:cNvSpPr/>
          <p:nvPr/>
        </p:nvSpPr>
        <p:spPr>
          <a:xfrm>
            <a:off x="7679002" y="3200706"/>
            <a:ext cx="434073" cy="628603"/>
          </a:xfrm>
          <a:prstGeom prst="mathEqual">
            <a:avLst>
              <a:gd name="adj1" fmla="val 7934"/>
              <a:gd name="adj2" fmla="val 1139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Equal 18"/>
          <p:cNvSpPr/>
          <p:nvPr/>
        </p:nvSpPr>
        <p:spPr>
          <a:xfrm>
            <a:off x="4124189" y="3282407"/>
            <a:ext cx="434073" cy="628603"/>
          </a:xfrm>
          <a:prstGeom prst="mathEqual">
            <a:avLst>
              <a:gd name="adj1" fmla="val 7934"/>
              <a:gd name="adj2" fmla="val 1139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Equal 19"/>
          <p:cNvSpPr/>
          <p:nvPr/>
        </p:nvSpPr>
        <p:spPr>
          <a:xfrm rot="5400000">
            <a:off x="5666767" y="2523814"/>
            <a:ext cx="434073" cy="628603"/>
          </a:xfrm>
          <a:prstGeom prst="mathEqual">
            <a:avLst>
              <a:gd name="adj1" fmla="val 4204"/>
              <a:gd name="adj2" fmla="val 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Equal 20"/>
          <p:cNvSpPr/>
          <p:nvPr/>
        </p:nvSpPr>
        <p:spPr>
          <a:xfrm rot="5400000">
            <a:off x="5687654" y="3844881"/>
            <a:ext cx="434073" cy="628603"/>
          </a:xfrm>
          <a:prstGeom prst="mathEqual">
            <a:avLst>
              <a:gd name="adj1" fmla="val 4204"/>
              <a:gd name="adj2" fmla="val 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97672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  <p:bldP spid="38" grpId="0"/>
      <p:bldP spid="14" grpId="0"/>
      <p:bldP spid="16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0" y="-19360"/>
            <a:ext cx="121615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বর্গঃ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যে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চর্তুভুজের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প্রত্যেকটি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বাহু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পরস্পর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ও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সমান্তরাল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এবং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প্রত্যেকটি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সমকোন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তাকে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বর্গ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4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>
            <a:off x="3833581" y="5099831"/>
            <a:ext cx="27432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3822585" y="2382415"/>
            <a:ext cx="0" cy="27432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3821028" y="2392186"/>
            <a:ext cx="27432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931072" y="5465234"/>
            <a:ext cx="8360312" cy="7694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চিত্র-১এ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কখগঘ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একটি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বর্গ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4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327585" y="4940949"/>
            <a:ext cx="405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539634" y="2020890"/>
            <a:ext cx="360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484625" y="2004781"/>
            <a:ext cx="362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6580700" y="2382415"/>
            <a:ext cx="0" cy="27432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6593253" y="4940949"/>
            <a:ext cx="352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ঘ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4417556" y="3829842"/>
            <a:ext cx="14107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চিত্র-১ </a:t>
            </a:r>
            <a:endParaRPr lang="en-US" sz="28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58" name="Equal 57"/>
          <p:cNvSpPr/>
          <p:nvPr/>
        </p:nvSpPr>
        <p:spPr>
          <a:xfrm rot="16200000">
            <a:off x="4975591" y="2092183"/>
            <a:ext cx="434073" cy="628603"/>
          </a:xfrm>
          <a:prstGeom prst="mathEqual">
            <a:avLst>
              <a:gd name="adj1" fmla="val 7934"/>
              <a:gd name="adj2" fmla="val 1139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9" name="Equal 58"/>
          <p:cNvSpPr/>
          <p:nvPr/>
        </p:nvSpPr>
        <p:spPr>
          <a:xfrm>
            <a:off x="6335671" y="3208322"/>
            <a:ext cx="434073" cy="628603"/>
          </a:xfrm>
          <a:prstGeom prst="mathEqual">
            <a:avLst>
              <a:gd name="adj1" fmla="val 7934"/>
              <a:gd name="adj2" fmla="val 1139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0931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50" grpId="0" animBg="1"/>
      <p:bldP spid="52" grpId="0"/>
      <p:bldP spid="53" grpId="0"/>
      <p:bldP spid="54" grpId="0"/>
      <p:bldP spid="56" grpId="0"/>
      <p:bldP spid="57" grpId="0"/>
      <p:bldP spid="58" grpId="0" animBg="1"/>
      <p:bldP spid="5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/>
          <p:cNvSpPr txBox="1"/>
          <p:nvPr/>
        </p:nvSpPr>
        <p:spPr>
          <a:xfrm>
            <a:off x="0" y="0"/>
            <a:ext cx="121615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রম্বসঃ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যে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চর্তুভুজের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প্রত্যেকটি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বাহু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পরস্পর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ও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সমান্তরাল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এবং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কোনই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সমকোন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নয়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তাকে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রম্বস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4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4320671" y="4850280"/>
            <a:ext cx="2286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4312513" y="2593647"/>
            <a:ext cx="347493" cy="22860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4662174" y="2626305"/>
            <a:ext cx="228600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0456" y="5396641"/>
            <a:ext cx="8360312" cy="7694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চিত্র-২এ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কখগঘ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একটি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রম্বস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4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914791" y="4694981"/>
            <a:ext cx="4058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244489" y="2462123"/>
            <a:ext cx="360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</a:p>
        </p:txBody>
      </p:sp>
      <p:sp>
        <p:nvSpPr>
          <p:cNvPr id="46" name="Rectangle 45"/>
          <p:cNvSpPr/>
          <p:nvPr/>
        </p:nvSpPr>
        <p:spPr>
          <a:xfrm>
            <a:off x="7007920" y="2408981"/>
            <a:ext cx="362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6619805" y="2601928"/>
            <a:ext cx="363120" cy="22860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6682918" y="4665614"/>
            <a:ext cx="352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ঘ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041819" y="3610035"/>
            <a:ext cx="1096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চিত্র-২ </a:t>
            </a:r>
            <a:endParaRPr lang="en-US" sz="2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1" name="Equal 10"/>
          <p:cNvSpPr/>
          <p:nvPr/>
        </p:nvSpPr>
        <p:spPr>
          <a:xfrm rot="16200000">
            <a:off x="5687505" y="2246975"/>
            <a:ext cx="434073" cy="628603"/>
          </a:xfrm>
          <a:prstGeom prst="mathEqual">
            <a:avLst>
              <a:gd name="adj1" fmla="val 7934"/>
              <a:gd name="adj2" fmla="val 1139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1" name="Equal 50"/>
          <p:cNvSpPr/>
          <p:nvPr/>
        </p:nvSpPr>
        <p:spPr>
          <a:xfrm>
            <a:off x="6682918" y="3170193"/>
            <a:ext cx="434073" cy="628603"/>
          </a:xfrm>
          <a:prstGeom prst="mathEqual">
            <a:avLst>
              <a:gd name="adj1" fmla="val 7934"/>
              <a:gd name="adj2" fmla="val 1139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24294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3" grpId="0" animBg="1"/>
      <p:bldP spid="44" grpId="0"/>
      <p:bldP spid="45" grpId="0"/>
      <p:bldP spid="46" grpId="0"/>
      <p:bldP spid="49" grpId="0"/>
      <p:bldP spid="47" grpId="0"/>
      <p:bldP spid="11" grpId="0" animBg="1"/>
      <p:bldP spid="5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Box 38"/>
          <p:cNvSpPr txBox="1"/>
          <p:nvPr/>
        </p:nvSpPr>
        <p:spPr>
          <a:xfrm>
            <a:off x="0" y="58364"/>
            <a:ext cx="121615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সামান্তরিকঃ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যে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চর্তুভুজের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বিপরীত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বাহু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পরস্পর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ও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সমান্তরাল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এবং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কোনই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সমকোন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নয়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তাকে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সামান্তরিক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4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40" name="Straight Connector 39"/>
          <p:cNvCxnSpPr/>
          <p:nvPr/>
        </p:nvCxnSpPr>
        <p:spPr>
          <a:xfrm>
            <a:off x="4440815" y="4278793"/>
            <a:ext cx="2123860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4424486" y="3264852"/>
            <a:ext cx="347493" cy="103027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4740628" y="3279460"/>
            <a:ext cx="220678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162729" y="5581967"/>
            <a:ext cx="8095236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চিত্র-১এ </a:t>
            </a:r>
            <a:r>
              <a:rPr lang="en-US" sz="40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কখগঘ</a:t>
            </a:r>
            <a:r>
              <a:rPr lang="en-US" sz="40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একটি</a:t>
            </a:r>
            <a:r>
              <a:rPr lang="en-US" sz="40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সামান্তরিক</a:t>
            </a:r>
            <a:r>
              <a:rPr lang="en-US" sz="40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endParaRPr lang="en-US" sz="40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000500" y="4079674"/>
            <a:ext cx="4196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4430446" y="3118531"/>
            <a:ext cx="360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962507" y="3173441"/>
            <a:ext cx="362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48" name="Straight Connector 47"/>
          <p:cNvCxnSpPr/>
          <p:nvPr/>
        </p:nvCxnSpPr>
        <p:spPr>
          <a:xfrm flipV="1">
            <a:off x="6568100" y="3264853"/>
            <a:ext cx="363120" cy="103026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6573947" y="4156152"/>
            <a:ext cx="352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ঘ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948745" y="3618009"/>
            <a:ext cx="1096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চিত্র-১ </a:t>
            </a:r>
            <a:endParaRPr lang="en-US" sz="2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11" name="Equal 10"/>
          <p:cNvSpPr/>
          <p:nvPr/>
        </p:nvSpPr>
        <p:spPr>
          <a:xfrm rot="16200000">
            <a:off x="6142853" y="2956525"/>
            <a:ext cx="434073" cy="628603"/>
          </a:xfrm>
          <a:prstGeom prst="mathEqual">
            <a:avLst>
              <a:gd name="adj1" fmla="val 7934"/>
              <a:gd name="adj2" fmla="val 1139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1" name="Equal 50"/>
          <p:cNvSpPr/>
          <p:nvPr/>
        </p:nvSpPr>
        <p:spPr>
          <a:xfrm rot="5568416">
            <a:off x="5216006" y="3953935"/>
            <a:ext cx="434073" cy="628603"/>
          </a:xfrm>
          <a:prstGeom prst="mathEqual">
            <a:avLst>
              <a:gd name="adj1" fmla="val 7934"/>
              <a:gd name="adj2" fmla="val 11398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15638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3" grpId="0" animBg="1"/>
      <p:bldP spid="44" grpId="0"/>
      <p:bldP spid="45" grpId="0"/>
      <p:bldP spid="46" grpId="0"/>
      <p:bldP spid="49" grpId="0"/>
      <p:bldP spid="47" grpId="0"/>
      <p:bldP spid="11" grpId="0" animBg="1"/>
      <p:bldP spid="5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0" y="174398"/>
            <a:ext cx="1216154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ট্রাপিজিয়ামঃ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যে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চর্তুভুজের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কেবল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দুইটি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বিপরীত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বাহু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পরস্পর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সমান্তরাল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তাকে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ট্রাপিজিয়াম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বলে</a:t>
            </a:r>
            <a:r>
              <a:rPr lang="en-US" sz="4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।</a:t>
            </a:r>
            <a:endParaRPr lang="en-US" sz="4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3608614" y="4588046"/>
            <a:ext cx="3324357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23" idx="3"/>
          </p:cNvCxnSpPr>
          <p:nvPr/>
        </p:nvCxnSpPr>
        <p:spPr>
          <a:xfrm flipV="1">
            <a:off x="3587075" y="3158358"/>
            <a:ext cx="1541906" cy="1443627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108924" y="3164166"/>
            <a:ext cx="162615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543408" y="5540587"/>
            <a:ext cx="8333405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চিত্র-১এ </a:t>
            </a:r>
            <a:r>
              <a:rPr lang="en-US" sz="40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কখগঘ</a:t>
            </a:r>
            <a:r>
              <a:rPr lang="en-US" sz="40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dirty="0" err="1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একটি</a:t>
            </a:r>
            <a:r>
              <a:rPr lang="en-US" sz="40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ট্রাপিজিয়াম</a:t>
            </a:r>
            <a:endParaRPr lang="en-US" sz="40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167380" y="4417319"/>
            <a:ext cx="4196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708378" y="2986254"/>
            <a:ext cx="360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খ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659620" y="3018197"/>
            <a:ext cx="3626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গ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cxnSp>
        <p:nvCxnSpPr>
          <p:cNvPr id="26" name="Straight Connector 25"/>
          <p:cNvCxnSpPr>
            <a:stCxn id="27" idx="1"/>
          </p:cNvCxnSpPr>
          <p:nvPr/>
        </p:nvCxnSpPr>
        <p:spPr>
          <a:xfrm flipH="1" flipV="1">
            <a:off x="6699321" y="3170920"/>
            <a:ext cx="293662" cy="146486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6992983" y="4451114"/>
            <a:ext cx="3529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ঘ</a:t>
            </a:r>
            <a:endParaRPr lang="en-US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307718" y="3470099"/>
            <a:ext cx="10968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 smtClean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চিত্র-১ </a:t>
            </a:r>
            <a:endParaRPr lang="en-US" sz="24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593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2" grpId="0" animBg="1"/>
      <p:bldP spid="23" grpId="0"/>
      <p:bldP spid="24" grpId="0"/>
      <p:bldP spid="25" grpId="0"/>
      <p:bldP spid="27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18557" y="1045029"/>
            <a:ext cx="13710557" cy="7243761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1232808" y="4555671"/>
            <a:ext cx="8997042" cy="1534885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ক্লাসটি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দেখার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জন্য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এখনই</a:t>
            </a:r>
            <a:endParaRPr lang="en-US" sz="4400" b="1" dirty="0" smtClean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চ্যানেলটি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সাবস্ক্রাইব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করুন</a:t>
            </a:r>
            <a:endParaRPr lang="en-US" sz="5400" dirty="0">
              <a:solidFill>
                <a:srgbClr val="FF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898072" y="0"/>
            <a:ext cx="9144000" cy="91440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পরবর্তী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ক্লাসে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যা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থাকবে</a:t>
            </a:r>
            <a:r>
              <a:rPr lang="en-US" sz="4400" b="1" dirty="0" smtClean="0">
                <a:solidFill>
                  <a:srgbClr val="FF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!!!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-2857504" y="898066"/>
            <a:ext cx="11756571" cy="101237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এই</a:t>
            </a:r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ক্লাসটির</a:t>
            </a:r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ভিডিও</a:t>
            </a:r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পেতে</a:t>
            </a:r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Click</a:t>
            </a:r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en-US" sz="2800" b="1" dirty="0" err="1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করুন</a:t>
            </a:r>
            <a:endParaRPr lang="en-US" sz="2800" b="1" dirty="0" smtClean="0">
              <a:solidFill>
                <a:sysClr val="windowText" lastClr="00000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  <a:p>
            <a:pPr algn="ctr"/>
            <a:r>
              <a:rPr lang="en-US" sz="2800" b="1" dirty="0" smtClean="0">
                <a:solidFill>
                  <a:sysClr val="windowText" lastClr="000000"/>
                </a:solidFill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  <a:hlinkClick r:id="rId3"/>
              </a:rPr>
              <a:t>www.youtube.com@Bdmamunsir</a:t>
            </a:r>
            <a:endParaRPr lang="en-US" sz="6000" b="1" dirty="0" smtClean="0">
              <a:solidFill>
                <a:srgbClr val="0070C0"/>
              </a:solidFill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66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7150">
          <a:solidFill>
            <a:srgbClr val="FF0000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206</Words>
  <Application>Microsoft Office PowerPoint</Application>
  <PresentationFormat>Widescreen</PresentationFormat>
  <Paragraphs>61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Black</vt:lpstr>
      <vt:lpstr>Calibri</vt:lpstr>
      <vt:lpstr>Calibri Light</vt:lpstr>
      <vt:lpstr>Nirmala UI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ICT_LAB</dc:creator>
  <cp:lastModifiedBy>ICT_LAB</cp:lastModifiedBy>
  <cp:revision>117</cp:revision>
  <dcterms:created xsi:type="dcterms:W3CDTF">2026-06-23T05:00:29Z</dcterms:created>
  <dcterms:modified xsi:type="dcterms:W3CDTF">2026-06-27T06:05:37Z</dcterms:modified>
</cp:coreProperties>
</file>