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notesMasterIdLst>
    <p:notesMasterId r:id="rId7"/>
  </p:notesMasterIdLst>
  <p:sldSz cx="9144000" cy="5143500"/>
  <p:notesSz cx="5143500" cy="9144000"/>
  <p:embeddedFontLst>
    <p:embeddedFont>
      <p:font typeface="Alice"/>
      <p:regular r:id="rId201314"/>
    </p:embeddedFont>
    <p:embeddedFont>
      <p:font typeface="Lora"/>
      <p:regular r:id="rId201315"/>
    </p:embeddedFont>
    <p:embeddedFont>
      <p:font typeface="Lora Medium"/>
      <p:regular r:id="rId201316"/>
    </p:embeddedFont>
    <p:embeddedFont>
      <p:font typeface="Lora SemiBold"/>
      <p:regular r:id="rId201317"/>
    </p:embeddedFont>
    <p:embeddedFont>
      <p:font typeface="Lora Bold"/>
      <p:regular r:id="rId20131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1F2D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svg"/><Relationship Id="rId3" Type="http://schemas.openxmlformats.org/officeDocument/2006/relationships/image" Target="../media/image-3-3.png"/><Relationship Id="rId4" Type="http://schemas.openxmlformats.org/officeDocument/2006/relationships/image" Target="../media/image-3-4.svg"/><Relationship Id="rId5" Type="http://schemas.openxmlformats.org/officeDocument/2006/relationships/image" Target="../media/image-3-5.png"/><Relationship Id="rId6" Type="http://schemas.openxmlformats.org/officeDocument/2006/relationships/image" Target="../media/image-3-6.svg"/><Relationship Id="rId7" Type="http://schemas.openxmlformats.org/officeDocument/2006/relationships/image" Target="../media/image-3-7.png"/><Relationship Id="rId8" Type="http://schemas.openxmlformats.org/officeDocument/2006/relationships/image" Target="../media/image-3-8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sv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image" Target="../media/image-5-6.svg"/><Relationship Id="rId7" Type="http://schemas.openxmlformats.org/officeDocument/2006/relationships/image" Target="../media/image-5-7.png"/><Relationship Id="rId8" Type="http://schemas.openxmlformats.org/officeDocument/2006/relationships/image" Target="../media/image-5-8.png"/><Relationship Id="rId9" Type="http://schemas.openxmlformats.org/officeDocument/2006/relationships/image" Target="../media/image-5-9.svg"/><Relationship Id="rId10" Type="http://schemas.openxmlformats.org/officeDocument/2006/relationships/image" Target="../media/image-5-10.png"/><Relationship Id="rId11" Type="http://schemas.openxmlformats.org/officeDocument/2006/relationships/image" Target="../media/image-5-11.png"/><Relationship Id="rId12" Type="http://schemas.openxmlformats.org/officeDocument/2006/relationships/image" Target="../media/image-5-12.sv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2128763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আধুনিক প্রযুক্তি: আমাদের জীবনের অপরিহার্য অংশ</a:t>
            </a:r>
            <a:endParaRPr lang="en-US" sz="2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89855"/>
            <a:ext cx="22292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প্রযুক্তির সংজ্ঞা ও ইতিহাস</a:t>
            </a:r>
            <a:endParaRPr lang="en-US" sz="1350" dirty="0"/>
          </a:p>
        </p:txBody>
      </p:sp>
      <p:sp>
        <p:nvSpPr>
          <p:cNvPr id="3" name="Text 1"/>
          <p:cNvSpPr/>
          <p:nvPr/>
        </p:nvSpPr>
        <p:spPr>
          <a:xfrm>
            <a:off x="496119" y="696292"/>
            <a:ext cx="4446612" cy="85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প্রযুক্তি হল কৌশল, দক্ষতা ও প্রক্রিয়ার সমষ্টি যা পণ্য ও সেবা উৎপাদনে ব্যবহৃত হয়। এটি আমাদের বিশ্বকে নতুনভাবে সংজ্ঞায়িত করেছে।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496119" y="813197"/>
            <a:ext cx="3989412" cy="182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11760" indent="-111760">
              <a:lnSpc>
                <a:spcPct val="100000"/>
              </a:lnSpc>
              <a:buSzPct val="100000"/>
              <a:buChar char="•"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প্রাগৈতিহাসিক যুগে আগুন নিয়ন্ত্রণ ও চাকার আবিষ্কার</a:t>
            </a:r>
            <a:endParaRPr lang="en-US" sz="550" dirty="0"/>
          </a:p>
          <a:p>
            <a:pPr algn="l" marL="111760" indent="-111760">
              <a:lnSpc>
                <a:spcPct val="100000"/>
              </a:lnSpc>
              <a:buSzPct val="100000"/>
              <a:buChar char="•"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কম্পিউটার ও ইন্টারনেট পর্যন্ত প্রযুক্তির বিবর্তন</a:t>
            </a:r>
            <a:endParaRPr lang="en-US" sz="55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63232" y="704255"/>
            <a:ext cx="3989412" cy="3989412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496119" y="4773290"/>
            <a:ext cx="9525" cy="164604"/>
          </a:xfrm>
          <a:prstGeom prst="roundRect">
            <a:avLst>
              <a:gd name="adj" fmla="val 60000"/>
            </a:avLst>
          </a:prstGeom>
          <a:solidFill>
            <a:srgbClr val="1B5F39"/>
          </a:solidFill>
          <a:ln/>
        </p:spPr>
      </p:sp>
      <p:sp>
        <p:nvSpPr>
          <p:cNvPr id="7" name="Text 4"/>
          <p:cNvSpPr/>
          <p:nvPr/>
        </p:nvSpPr>
        <p:spPr>
          <a:xfrm>
            <a:off x="602382" y="4813102"/>
            <a:ext cx="8502700" cy="85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১৯৩৭ সালে মার্কিন সমাজবিজ্ঞানী রেড বাইন প্রযুক্তিকে সংজ্ঞায়িত করেন: “সমস্ত যন্ত্র, সরঞ্জাম ও দক্ষতা যা আমরা তৈরি ও ব্যবহার করি”</a:t>
            </a:r>
            <a:endParaRPr lang="en-US" sz="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419969"/>
            <a:ext cx="5500464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আধুনিক প্রযুক্তির প্রধান উদ্ভাবনসমূহ</a:t>
            </a:r>
            <a:endParaRPr lang="en-US" sz="27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6119" y="2146474"/>
            <a:ext cx="425276" cy="42527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98575" y="2146474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ইন্টারনেট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1098575" y="2452985"/>
            <a:ext cx="3384798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বিশ্বব্যাপী যোগাযোগের বিপ্লব, মানুষের শারীরিক বাঁধা দূর করে।</a:t>
            </a:r>
            <a:endParaRPr lang="en-US" sz="110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60553" y="2146474"/>
            <a:ext cx="425276" cy="42527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63009" y="2146474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মোবাইল ফোন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5263009" y="2452985"/>
            <a:ext cx="3384872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যেকোনো সময়, যেকোনো স্থান থেকে যোগাযোগের সুযোগ।</a:t>
            </a:r>
            <a:endParaRPr lang="en-US" sz="11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6119" y="3190131"/>
            <a:ext cx="425276" cy="42527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98575" y="319013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স্টিম টারবাইন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1098575" y="3496642"/>
            <a:ext cx="3384798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বিদ্যুৎ উৎপাদনে আধুনিক প্রযুক্তির অন্যতম ভিত্তি।</a:t>
            </a:r>
            <a:endParaRPr lang="en-US" sz="110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60553" y="3190131"/>
            <a:ext cx="425276" cy="42527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5263009" y="3190131"/>
            <a:ext cx="202436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কম্পিউটার ও কৃত্রিম বুদ্ধিমত্তা</a:t>
            </a:r>
            <a:endParaRPr lang="en-US" sz="1350" dirty="0"/>
          </a:p>
        </p:txBody>
      </p:sp>
      <p:sp>
        <p:nvSpPr>
          <p:cNvPr id="14" name="Text 8"/>
          <p:cNvSpPr/>
          <p:nvPr/>
        </p:nvSpPr>
        <p:spPr>
          <a:xfrm>
            <a:off x="5263009" y="3496642"/>
            <a:ext cx="3384872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তথ্য প্রক্রিয়াকরণ ও স্বয়ংক্রিয়তার যুগান্তকারী পরিবর্তন।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89855"/>
            <a:ext cx="278993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প্রযুক্তির সমাজ ও পরিবেশে প্রভাব</a:t>
            </a:r>
            <a:endParaRPr lang="en-US" sz="1350" dirty="0"/>
          </a:p>
        </p:txBody>
      </p:sp>
      <p:sp>
        <p:nvSpPr>
          <p:cNvPr id="3" name="Text 1"/>
          <p:cNvSpPr/>
          <p:nvPr/>
        </p:nvSpPr>
        <p:spPr>
          <a:xfrm>
            <a:off x="496119" y="696292"/>
            <a:ext cx="4821882" cy="37727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11760" indent="-111760">
              <a:lnSpc>
                <a:spcPct val="100000"/>
              </a:lnSpc>
              <a:buSzPct val="100000"/>
              <a:buChar char="•"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অর্থনৈতিক উন্নয়ন ও বিলাসী সম্প্রদায়ের উদ্ভব</a:t>
            </a:r>
            <a:endParaRPr lang="en-US" sz="550" dirty="0"/>
          </a:p>
          <a:p>
            <a:pPr algn="l" marL="111760" indent="-111760">
              <a:lnSpc>
                <a:spcPct val="100000"/>
              </a:lnSpc>
              <a:buSzPct val="100000"/>
              <a:buChar char="•"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দূষণ ও প্রাকৃতিক সম্পদের অবনতি: প্রযুক্তির অপ্রত্যাশিত পার্শ্বপ্রতিক্রিয়া</a:t>
            </a:r>
            <a:endParaRPr lang="en-US" sz="550" dirty="0"/>
          </a:p>
          <a:p>
            <a:pPr algn="l" marL="111760" indent="-111760">
              <a:lnSpc>
                <a:spcPct val="100000"/>
              </a:lnSpc>
              <a:buSzPct val="100000"/>
              <a:buChar char="•"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প্রযুক্তি নিয়ে দার্শনিক বিতর্ক: উন্নতি না অবনতি?</a:t>
            </a:r>
            <a:endParaRPr lang="en-US" sz="550" dirty="0"/>
          </a:p>
          <a:p>
            <a:pPr algn="l" marL="111760" indent="-111760">
              <a:lnSpc>
                <a:spcPct val="100000"/>
              </a:lnSpc>
              <a:buSzPct val="100000"/>
              <a:buChar char="•"/>
            </a:pPr>
            <a:r>
              <a:rPr lang="en-US" sz="5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প্রযুক্তির শিষ্টাচার ও সামাজিক মূল্যবোধের পরিবর্তন</a:t>
            </a:r>
            <a:endParaRPr lang="en-US" sz="5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119" y="1113383"/>
            <a:ext cx="4536504" cy="4536504"/>
          </a:xfrm>
          <a:prstGeom prst="rect">
            <a:avLst/>
          </a:prstGeom>
        </p:spPr>
      </p:pic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702" y="704255"/>
            <a:ext cx="3156942" cy="31569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29295"/>
            <a:ext cx="5538415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ভবিষ্যতের প্রযুক্তি ও আমাদের দায়িত্ব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1160785" y="1435819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কৃত্রিম বুদ্ধিমত্তা</a:t>
            </a:r>
            <a:endParaRPr lang="en-US" sz="1350" dirty="0"/>
          </a:p>
        </p:txBody>
      </p:sp>
      <p:sp>
        <p:nvSpPr>
          <p:cNvPr id="4" name="Text 2"/>
          <p:cNvSpPr/>
          <p:nvPr/>
        </p:nvSpPr>
        <p:spPr>
          <a:xfrm>
            <a:off x="496119" y="1742331"/>
            <a:ext cx="2436688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মেশিন লার্নিং ও স্বায়ত্তশাসিত সিস্টেমের বিকাশ।</a:t>
            </a:r>
            <a:endParaRPr lang="en-US" sz="11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45408" y="1155799"/>
            <a:ext cx="2853110" cy="2853110"/>
          </a:xfrm>
          <a:prstGeom prst="rect">
            <a:avLst/>
          </a:prstGeom>
        </p:spPr>
      </p:pic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91707" y="1659210"/>
            <a:ext cx="212080" cy="2120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11119" y="1435819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বায়োটেকনোলজি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6211119" y="1742331"/>
            <a:ext cx="2436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জেনেটিক ইঞ্জিনিয়ারিং ও স্বাস্থ্যসেবার বিপ্লব।</a:t>
            </a:r>
            <a:endParaRPr lang="en-US" sz="11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08" y="1155799"/>
            <a:ext cx="2853110" cy="2853110"/>
          </a:xfrm>
          <a:prstGeom prst="rect">
            <a:avLst/>
          </a:prstGeom>
        </p:spPr>
      </p:pic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82878" y="1902023"/>
            <a:ext cx="212080" cy="21208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11119" y="296867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নবায়নযোগ্য শক্তি</a:t>
            </a:r>
            <a:endParaRPr lang="en-US" sz="1350" dirty="0"/>
          </a:p>
        </p:txBody>
      </p:sp>
      <p:sp>
        <p:nvSpPr>
          <p:cNvPr id="12" name="Text 6"/>
          <p:cNvSpPr/>
          <p:nvPr/>
        </p:nvSpPr>
        <p:spPr>
          <a:xfrm>
            <a:off x="6211119" y="3275186"/>
            <a:ext cx="2436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পরিবেশবান্ধব শক্তির উৎস ও টেকসই ভবিষ্যৎ।</a:t>
            </a:r>
            <a:endParaRPr lang="en-US" sz="11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5408" y="1155799"/>
            <a:ext cx="2853110" cy="2853110"/>
          </a:xfrm>
          <a:prstGeom prst="rect">
            <a:avLst/>
          </a:prstGeom>
        </p:spPr>
      </p:pic>
      <p:pic>
        <p:nvPicPr>
          <p:cNvPr id="14" name="Image 5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40064" y="3293194"/>
            <a:ext cx="212080" cy="212080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1160785" y="308208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নৈতিকতা ও সচেতনতা</a:t>
            </a:r>
            <a:endParaRPr lang="en-US" sz="1350" dirty="0"/>
          </a:p>
        </p:txBody>
      </p:sp>
      <p:sp>
        <p:nvSpPr>
          <p:cNvPr id="16" name="Text 8"/>
          <p:cNvSpPr/>
          <p:nvPr/>
        </p:nvSpPr>
        <p:spPr>
          <a:xfrm>
            <a:off x="496119" y="3388593"/>
            <a:ext cx="2436688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প্রযুক্তির সঠিক ব্যবহারে সামাজিক দায়িত্ব।</a:t>
            </a:r>
            <a:endParaRPr lang="en-US" sz="1100" dirty="0"/>
          </a:p>
        </p:txBody>
      </p:sp>
      <p:pic>
        <p:nvPicPr>
          <p:cNvPr id="17" name="Image 6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45408" y="1155799"/>
            <a:ext cx="2853110" cy="2853110"/>
          </a:xfrm>
          <a:prstGeom prst="rect">
            <a:avLst/>
          </a:prstGeom>
        </p:spPr>
      </p:pic>
      <p:pic>
        <p:nvPicPr>
          <p:cNvPr id="18" name="Image 7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648894" y="3050381"/>
            <a:ext cx="212080" cy="212080"/>
          </a:xfrm>
          <a:prstGeom prst="rect">
            <a:avLst/>
          </a:prstGeom>
        </p:spPr>
      </p:pic>
      <p:sp>
        <p:nvSpPr>
          <p:cNvPr id="19" name="Shape 9"/>
          <p:cNvSpPr/>
          <p:nvPr/>
        </p:nvSpPr>
        <p:spPr>
          <a:xfrm>
            <a:off x="496119" y="4168378"/>
            <a:ext cx="19050" cy="545753"/>
          </a:xfrm>
          <a:prstGeom prst="roundRect">
            <a:avLst>
              <a:gd name="adj" fmla="val 60000"/>
            </a:avLst>
          </a:prstGeom>
          <a:solidFill>
            <a:srgbClr val="1B5F39"/>
          </a:solidFill>
          <a:ln/>
        </p:spPr>
      </p:sp>
      <p:sp>
        <p:nvSpPr>
          <p:cNvPr id="20" name="Text 10"/>
          <p:cNvSpPr/>
          <p:nvPr/>
        </p:nvSpPr>
        <p:spPr>
          <a:xfrm>
            <a:off x="708720" y="4327847"/>
            <a:ext cx="8396362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“প্রযুক্তি আমাদের হাতিয়ার, আমাদের দায়িত্ব তার সঠিক ব্যবহার”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2026-06-28T11:00:08Z</dcterms:created>
  <dcterms:modified xsi:type="dcterms:W3CDTF">2026-06-28T11:00:08Z</dcterms:modified>
</cp:coreProperties>
</file>