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69" r:id="rId5"/>
    <p:sldId id="261" r:id="rId6"/>
    <p:sldId id="262" r:id="rId7"/>
    <p:sldId id="271" r:id="rId8"/>
    <p:sldId id="265" r:id="rId9"/>
    <p:sldId id="27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A998-8A4E-4931-BC45-16484A50BBA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7F82B8-EC98-4580-AC4C-3A34683B5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A998-8A4E-4931-BC45-16484A50BBA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82B8-EC98-4580-AC4C-3A34683B552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7F82B8-EC98-4580-AC4C-3A34683B552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A998-8A4E-4931-BC45-16484A50BBA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A998-8A4E-4931-BC45-16484A50BBA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7F82B8-EC98-4580-AC4C-3A34683B5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A998-8A4E-4931-BC45-16484A50BBA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7F82B8-EC98-4580-AC4C-3A34683B552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4DFA998-8A4E-4931-BC45-16484A50BBA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82B8-EC98-4580-AC4C-3A34683B5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A998-8A4E-4931-BC45-16484A50BBA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7F82B8-EC98-4580-AC4C-3A34683B552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A998-8A4E-4931-BC45-16484A50BBA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7F82B8-EC98-4580-AC4C-3A34683B5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A998-8A4E-4931-BC45-16484A50BBA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7F82B8-EC98-4580-AC4C-3A34683B5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7F82B8-EC98-4580-AC4C-3A34683B552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A998-8A4E-4931-BC45-16484A50BBA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7F82B8-EC98-4580-AC4C-3A34683B552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4DFA998-8A4E-4931-BC45-16484A50BBA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4DFA998-8A4E-4931-BC45-16484A50BBA1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7F82B8-EC98-4580-AC4C-3A34683B552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458756"/>
            <a:ext cx="13716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6172200" cy="461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90800" y="3124200"/>
            <a:ext cx="3886200" cy="1752600"/>
            <a:chOff x="3086100" y="3124200"/>
            <a:chExt cx="2819400" cy="1219200"/>
          </a:xfrm>
        </p:grpSpPr>
        <p:sp>
          <p:nvSpPr>
            <p:cNvPr id="6" name="Flowchart: Preparation 5"/>
            <p:cNvSpPr/>
            <p:nvPr/>
          </p:nvSpPr>
          <p:spPr>
            <a:xfrm>
              <a:off x="3086100" y="3124200"/>
              <a:ext cx="2819400" cy="1219200"/>
            </a:xfrm>
            <a:prstGeom prst="flowChartPreparatio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6200" y="3472190"/>
              <a:ext cx="1404151" cy="449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ধন্যবাদ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7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4031" y="752563"/>
            <a:ext cx="1639019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পরিচিতি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4841" y="2362200"/>
            <a:ext cx="2898559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gradFill>
              <a:gsLst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শিক্ষক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পরিচিতি</a:t>
            </a:r>
            <a:r>
              <a:rPr lang="en-US" sz="2000" b="1" dirty="0" smtClean="0"/>
              <a:t> </a:t>
            </a:r>
          </a:p>
          <a:p>
            <a:endParaRPr lang="en-US" sz="2000" b="1" dirty="0"/>
          </a:p>
          <a:p>
            <a:r>
              <a:rPr lang="en-US" sz="2000" b="1" dirty="0" err="1" smtClean="0"/>
              <a:t>শাহ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ফারহানা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সুইটি</a:t>
            </a:r>
            <a:r>
              <a:rPr lang="en-US" sz="2000" b="1" dirty="0" smtClean="0"/>
              <a:t> </a:t>
            </a:r>
          </a:p>
          <a:p>
            <a:r>
              <a:rPr lang="en-US" sz="2000" b="1" dirty="0" err="1" smtClean="0"/>
              <a:t>জুনিয়র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শিক্ষক</a:t>
            </a:r>
            <a:endParaRPr lang="en-US" sz="2000" b="1" dirty="0" smtClean="0"/>
          </a:p>
          <a:p>
            <a:r>
              <a:rPr lang="en-US" sz="2000" b="1" dirty="0" err="1" smtClean="0"/>
              <a:t>গাতাবলা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দাখিল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মাদ্রাসা</a:t>
            </a:r>
            <a:endParaRPr lang="en-US" sz="2000" b="1" dirty="0" smtClean="0"/>
          </a:p>
          <a:p>
            <a:r>
              <a:rPr lang="en-US" sz="2000" b="1" dirty="0" err="1" smtClean="0"/>
              <a:t>চুনারুঘাট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হবিগঞ্জ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2286000"/>
            <a:ext cx="259080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পাঠ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পরিচিতি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err="1" smtClean="0"/>
              <a:t>শ্রেণীঃ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নবম</a:t>
            </a:r>
            <a:endParaRPr lang="en-US" sz="2000" b="1" dirty="0" smtClean="0"/>
          </a:p>
          <a:p>
            <a:r>
              <a:rPr lang="en-US" sz="2000" b="1" dirty="0" smtClean="0"/>
              <a:t>বিষয়ঃ </a:t>
            </a:r>
            <a:r>
              <a:rPr lang="en-US" sz="2000" b="1" dirty="0" err="1" smtClean="0"/>
              <a:t>গ্ণিত</a:t>
            </a:r>
            <a:r>
              <a:rPr lang="en-US" sz="2000" b="1" dirty="0" smtClean="0"/>
              <a:t> </a:t>
            </a:r>
          </a:p>
          <a:p>
            <a:r>
              <a:rPr lang="en-US" sz="2000" b="1" dirty="0" err="1" smtClean="0"/>
              <a:t>আধ্যায়ঃ</a:t>
            </a:r>
            <a:r>
              <a:rPr lang="en-US" sz="2000" b="1" dirty="0" smtClean="0"/>
              <a:t> ২য়( </a:t>
            </a:r>
            <a:r>
              <a:rPr lang="en-US" sz="2000" b="1" dirty="0" err="1" smtClean="0"/>
              <a:t>অনুক্রম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ধারা</a:t>
            </a:r>
            <a:r>
              <a:rPr lang="en-US" sz="2000" b="1" dirty="0" smtClean="0"/>
              <a:t>)</a:t>
            </a:r>
          </a:p>
          <a:p>
            <a:r>
              <a:rPr lang="en-US" sz="2000" b="1" dirty="0" err="1" smtClean="0"/>
              <a:t>সময়ঃ</a:t>
            </a:r>
            <a:r>
              <a:rPr lang="en-US" sz="2000" b="1" dirty="0" smtClean="0"/>
              <a:t> ৪৫ </a:t>
            </a:r>
            <a:r>
              <a:rPr lang="en-US" sz="2000" b="1" dirty="0" err="1" smtClean="0"/>
              <a:t>মিনিট</a:t>
            </a:r>
            <a:r>
              <a:rPr lang="en-US" sz="2000" b="1" dirty="0" smtClean="0"/>
              <a:t> </a:t>
            </a:r>
          </a:p>
          <a:p>
            <a:r>
              <a:rPr lang="en-US" sz="2000" b="1" dirty="0" err="1" smtClean="0"/>
              <a:t>তারিখঃ</a:t>
            </a:r>
            <a:r>
              <a:rPr lang="en-US" sz="2000" b="1" dirty="0" smtClean="0"/>
              <a:t> ২৩/০৬/২০২৬</a:t>
            </a:r>
            <a:r>
              <a:rPr lang="en-US" b="1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26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224623" cy="5386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826" y="457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……………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4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700"/>
            <a:ext cx="80772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3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19200" y="1447800"/>
            <a:ext cx="3505200" cy="1447800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chemeClr val="tx1"/>
                </a:solidFill>
              </a:rPr>
              <a:t>পাঠ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শেষে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শিক্ষার্থীরা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অনুক্রম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,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ধারা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এবং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সমান্তর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ধারা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বিষয়ে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ধারণা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নিতে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পারবে</a:t>
            </a:r>
            <a:r>
              <a:rPr lang="en-US" b="1" dirty="0">
                <a:solidFill>
                  <a:schemeClr val="tx1"/>
                </a:solidFill>
              </a:rPr>
              <a:t>।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সমান্তর</a:t>
            </a:r>
            <a:r>
              <a:rPr lang="en-US" b="1" dirty="0" smtClean="0"/>
              <a:t> </a:t>
            </a:r>
            <a:r>
              <a:rPr lang="en-US" b="1" dirty="0" err="1" smtClean="0"/>
              <a:t>ধারাঃ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80928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1+3+5+…….+17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56317" y="3171548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সূত্রাবলীঃ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n-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 a+(n-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1)d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তম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পদের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সমষ্টি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 n/2{2a+(n-1)d}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153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+3+5+………+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dirty="0" smtClean="0"/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a=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=3-1=2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তাহলে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৫ম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পদ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হবে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a+(n-1)d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=1+(5-1)2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=1+4*2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=9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এবং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১ম ৫টি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পদের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সমষ্টি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=n/2{2a+(n-1)d}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       =5/2{2*1+(5-1)2}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        =5/2(9)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        =22.5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7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403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দলীয়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কাজঃ</a:t>
            </a:r>
            <a:endParaRPr lang="en-US" sz="2000" b="1" dirty="0" smtClean="0"/>
          </a:p>
          <a:p>
            <a:endParaRPr lang="en-US" dirty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/>
              <a:t>+5+9+</a:t>
            </a:r>
            <a:r>
              <a:rPr lang="en-US" sz="2400" dirty="0" smtClean="0"/>
              <a:t>………..+</a:t>
            </a:r>
            <a:r>
              <a:rPr lang="en-US" sz="2400" dirty="0" smtClean="0"/>
              <a:t>33</a:t>
            </a:r>
          </a:p>
          <a:p>
            <a:endParaRPr lang="en-US" dirty="0" smtClean="0"/>
          </a:p>
          <a:p>
            <a:r>
              <a:rPr lang="en-US" sz="2000" dirty="0" smtClean="0"/>
              <a:t># 33 </a:t>
            </a:r>
            <a:r>
              <a:rPr lang="en-US" sz="2000" dirty="0" err="1" smtClean="0"/>
              <a:t>ধারাটির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কত</a:t>
            </a:r>
            <a:r>
              <a:rPr lang="en-US" sz="2000" dirty="0" smtClean="0"/>
              <a:t> </a:t>
            </a:r>
            <a:r>
              <a:rPr lang="en-US" sz="2000" dirty="0" err="1" smtClean="0"/>
              <a:t>তম</a:t>
            </a:r>
            <a:r>
              <a:rPr lang="en-US" sz="2000" dirty="0" smtClean="0"/>
              <a:t> </a:t>
            </a:r>
            <a:r>
              <a:rPr lang="en-US" sz="2000" dirty="0" err="1" smtClean="0"/>
              <a:t>পদ</a:t>
            </a:r>
            <a:r>
              <a:rPr lang="en-US" sz="2000" dirty="0" smtClean="0"/>
              <a:t> </a:t>
            </a:r>
            <a:r>
              <a:rPr lang="en-US" sz="2000" dirty="0" err="1" smtClean="0"/>
              <a:t>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নির্ণয়</a:t>
            </a:r>
            <a:r>
              <a:rPr lang="en-US" sz="2000" dirty="0" smtClean="0"/>
              <a:t> </a:t>
            </a:r>
            <a:r>
              <a:rPr lang="en-US" sz="2000" dirty="0" err="1" smtClean="0"/>
              <a:t>কর</a:t>
            </a:r>
            <a:r>
              <a:rPr lang="en-US" sz="2000" dirty="0" smtClean="0"/>
              <a:t> ।</a:t>
            </a:r>
          </a:p>
          <a:p>
            <a:r>
              <a:rPr lang="en-US" sz="2000" dirty="0" smtClean="0"/>
              <a:t># </a:t>
            </a:r>
            <a:r>
              <a:rPr lang="en-US" sz="2000" dirty="0" err="1" smtClean="0"/>
              <a:t>ধারাটির</a:t>
            </a:r>
            <a:r>
              <a:rPr lang="en-US" sz="2000" dirty="0" smtClean="0"/>
              <a:t>  </a:t>
            </a:r>
            <a:r>
              <a:rPr lang="en-US" sz="2000" dirty="0" err="1" smtClean="0"/>
              <a:t>সমষ্টি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নির্ণয়</a:t>
            </a:r>
            <a:r>
              <a:rPr lang="en-US" sz="2000" dirty="0" smtClean="0"/>
              <a:t> </a:t>
            </a:r>
            <a:r>
              <a:rPr lang="en-US" sz="2000" dirty="0" err="1" smtClean="0"/>
              <a:t>কর</a:t>
            </a:r>
            <a:r>
              <a:rPr lang="en-US" sz="2000" dirty="0" smtClean="0"/>
              <a:t> ।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26" y="3200400"/>
            <a:ext cx="4229099" cy="317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997" y="1010880"/>
            <a:ext cx="758819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2+4+6+……….+16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(ক)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ধারাটি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কোন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ধরণের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ধারা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(খ)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ধারাটির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৮ম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পদ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নির্ণয়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কর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।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(গ)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ধারাটির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সমষ্টি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নির্ণয়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কর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।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71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255</TotalTime>
  <Words>145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 3</dc:creator>
  <cp:lastModifiedBy>Lab 3</cp:lastModifiedBy>
  <cp:revision>24</cp:revision>
  <dcterms:created xsi:type="dcterms:W3CDTF">2026-06-23T04:41:01Z</dcterms:created>
  <dcterms:modified xsi:type="dcterms:W3CDTF">2026-06-28T04:57:38Z</dcterms:modified>
</cp:coreProperties>
</file>