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2D6A4F"/>
          </a:solidFill>
          <a:ln/>
        </p:spPr>
      </p:sp>
      <p:pic>
        <p:nvPicPr>
          <p:cNvPr id="3" name="Image 0" descr="/home/claude/profile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2743200" cy="274320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274320" y="338328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তামজীদ আহম্মদ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274320" y="3886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সহকারী শিক্ষক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82880" y="4251960"/>
            <a:ext cx="3474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৬৫ নং ছনপাড়া সরকারি প্রাথমিক বিদ্যালয়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আড়াইহাজার, নারায়ণগঞ্জ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114800" y="45720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অধ্যায় ১২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114800" y="960120"/>
            <a:ext cx="47548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বাংলাদেশের বনভূমি ও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প্রাকৃতিক পর্যটন স্থান</a:t>
            </a:r>
            <a:endParaRPr lang="en-US" sz="3000" dirty="0"/>
          </a:p>
        </p:txBody>
      </p:sp>
      <p:sp>
        <p:nvSpPr>
          <p:cNvPr id="9" name="Shape 6"/>
          <p:cNvSpPr/>
          <p:nvPr/>
        </p:nvSpPr>
        <p:spPr>
          <a:xfrm>
            <a:off x="4114800" y="2560320"/>
            <a:ext cx="4389120" cy="36576"/>
          </a:xfrm>
          <a:prstGeom prst="rect">
            <a:avLst/>
          </a:prstGeom>
          <a:solidFill>
            <a:srgbClr val="52B788"/>
          </a:solidFill>
          <a:ln/>
        </p:spPr>
      </p:sp>
      <p:sp>
        <p:nvSpPr>
          <p:cNvPr id="10" name="Shape 7"/>
          <p:cNvSpPr/>
          <p:nvPr/>
        </p:nvSpPr>
        <p:spPr>
          <a:xfrm>
            <a:off x="4114800" y="2788920"/>
            <a:ext cx="256032" cy="256032"/>
          </a:xfrm>
          <a:prstGeom prst="ellipse">
            <a:avLst/>
          </a:prstGeom>
          <a:solidFill>
            <a:srgbClr val="F4A261"/>
          </a:solidFill>
          <a:ln/>
        </p:spPr>
      </p:sp>
      <p:sp>
        <p:nvSpPr>
          <p:cNvPr id="11" name="Text 8"/>
          <p:cNvSpPr/>
          <p:nvPr/>
        </p:nvSpPr>
        <p:spPr>
          <a:xfrm>
            <a:off x="4434840" y="274320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বাংলাদেশের বনভূমির ধরন ও বৈশিষ্ট্য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4114800" y="3291840"/>
            <a:ext cx="256032" cy="256032"/>
          </a:xfrm>
          <a:prstGeom prst="ellipse">
            <a:avLst/>
          </a:prstGeom>
          <a:solidFill>
            <a:srgbClr val="F4A261"/>
          </a:solidFill>
          <a:ln/>
        </p:spPr>
      </p:sp>
      <p:sp>
        <p:nvSpPr>
          <p:cNvPr id="13" name="Text 10"/>
          <p:cNvSpPr/>
          <p:nvPr/>
        </p:nvSpPr>
        <p:spPr>
          <a:xfrm>
            <a:off x="4434840" y="324612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বনভূমির গুরুত্ব ও সংরক্ষণ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114800" y="3794760"/>
            <a:ext cx="256032" cy="256032"/>
          </a:xfrm>
          <a:prstGeom prst="ellipse">
            <a:avLst/>
          </a:prstGeom>
          <a:solidFill>
            <a:srgbClr val="F4A261"/>
          </a:solidFill>
          <a:ln/>
        </p:spPr>
      </p:sp>
      <p:sp>
        <p:nvSpPr>
          <p:cNvPr id="15" name="Text 12"/>
          <p:cNvSpPr/>
          <p:nvPr/>
        </p:nvSpPr>
        <p:spPr>
          <a:xfrm>
            <a:off x="4434840" y="37490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প্রাকৃতিক পর্যটন স্থানের পরিচয়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4114800" y="4297680"/>
            <a:ext cx="256032" cy="256032"/>
          </a:xfrm>
          <a:prstGeom prst="ellipse">
            <a:avLst/>
          </a:prstGeom>
          <a:solidFill>
            <a:srgbClr val="F4A261"/>
          </a:solidFill>
          <a:ln/>
        </p:spPr>
      </p:sp>
      <p:sp>
        <p:nvSpPr>
          <p:cNvPr id="17" name="Text 14"/>
          <p:cNvSpPr/>
          <p:nvPr/>
        </p:nvSpPr>
        <p:spPr>
          <a:xfrm>
            <a:off x="4434840" y="425196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পর্যটন স্থানের গুরুত্ব ও সংরক্ষণ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4114800" y="47548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বিষয়: বাংলাদেশ ও বিশ্বপরিচয় | শ্রেণি: পঞ্চম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বাংলাদেশের বনভূমির ধরন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474720" y="2103120"/>
            <a:ext cx="2194560" cy="822960"/>
          </a:xfrm>
          <a:prstGeom prst="roundRect">
            <a:avLst>
              <a:gd name="adj" fmla="val 11111"/>
            </a:avLst>
          </a:prstGeom>
          <a:solidFill>
            <a:srgbClr val="52B788"/>
          </a:solidFill>
          <a:ln/>
        </p:spPr>
      </p:sp>
      <p:sp>
        <p:nvSpPr>
          <p:cNvPr id="5" name="Text 3"/>
          <p:cNvSpPr/>
          <p:nvPr/>
        </p:nvSpPr>
        <p:spPr>
          <a:xfrm>
            <a:off x="3474720" y="2103120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বাংলাদেশের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বনভূমি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914400"/>
            <a:ext cx="3749040" cy="1828800"/>
          </a:xfrm>
          <a:prstGeom prst="rect">
            <a:avLst/>
          </a:prstGeom>
          <a:solidFill>
            <a:srgbClr val="2D6A4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914400"/>
            <a:ext cx="3749040" cy="41148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9601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ক্রান্তীয় চিরসবুজ বন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37160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খাগড়াছড়ি, বান্দরবান, রাঙামাটি, চট্টগ্রাম ও সিলেটে অবস্থিত। গর্জন, গামারি, তেলসুর, বেলাম প্রভৃতি বৃক্ষ জন্মায়।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029200" y="914400"/>
            <a:ext cx="3749040" cy="1828800"/>
          </a:xfrm>
          <a:prstGeom prst="rect">
            <a:avLst/>
          </a:prstGeom>
          <a:solidFill>
            <a:srgbClr val="6A4C93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0" y="914400"/>
            <a:ext cx="3749040" cy="41148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2" name="Text 10"/>
          <p:cNvSpPr/>
          <p:nvPr/>
        </p:nvSpPr>
        <p:spPr>
          <a:xfrm>
            <a:off x="5120640" y="9601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ক্রান্তীয় পাতাঝরা বন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120640" y="137160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ময়মনসিংহ, গাজীপুর, টাঙ্গাইল ও শেরপুরে অবস্থিত। প্রধান গাছ শাল। শীতকালে পাতা ঝরে বলে পাতাঝরা বলা হয়।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017520"/>
            <a:ext cx="3749040" cy="1828800"/>
          </a:xfrm>
          <a:prstGeom prst="rect">
            <a:avLst/>
          </a:prstGeom>
          <a:solidFill>
            <a:srgbClr val="E76F51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3017520"/>
            <a:ext cx="3749040" cy="41148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6" name="Text 14"/>
          <p:cNvSpPr/>
          <p:nvPr/>
        </p:nvSpPr>
        <p:spPr>
          <a:xfrm>
            <a:off x="365760" y="306324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ম্যানগ্রোভ বা সুন্দরবন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65760" y="347472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খুলনা, বাগেরহাট, সাতক্ষীরা জেলায় অবস্থিত। সুন্দরী গাছ বেশি। নিয়মিত জোয়ারের পানিতে প্লাবিত হয়। বাঘ ও হরিণসহ বিভিন্ন প্রাণী বাস করে।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029200" y="3017520"/>
            <a:ext cx="3749040" cy="1828800"/>
          </a:xfrm>
          <a:prstGeom prst="rect">
            <a:avLst/>
          </a:prstGeom>
          <a:solidFill>
            <a:srgbClr val="2A9D8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029200" y="3017520"/>
            <a:ext cx="3749040" cy="41148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20" name="Text 18"/>
          <p:cNvSpPr/>
          <p:nvPr/>
        </p:nvSpPr>
        <p:spPr>
          <a:xfrm>
            <a:off x="5120640" y="306324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জলাবন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120640" y="347472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সিলেটের হাওর অঞ্চলে অবস্থিত। বর্ষায় জলমগ্ন হয়। মিঠা পানির জলাবন। হিজল, করচ, বরুণ প্রভৃতি গাছ জন্মায়।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D6A4F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বনের ধরন অনুযায়ী বৈশিষ্ট্য ও গাছপালা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914400"/>
          <a:ext cx="8412480" cy="3840480"/>
        </p:xfrm>
        <a:graphic>
          <a:graphicData uri="http://schemas.openxmlformats.org/drawingml/2006/table">
            <a:tbl>
              <a:tblPr/>
              <a:tblGrid>
                <a:gridCol w="2286000"/>
                <a:gridCol w="3108960"/>
                <a:gridCol w="3017520"/>
              </a:tblGrid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বনের ধরন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4332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বৈশিষ্ট্য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4332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কী ধরনের গাছ পাওয়া যায়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4332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ক্রান্তীয় চিরসবুজ বন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সারা বছর গাছে পাতা থাকে। পাহাড়ি এলাকায় জন্মায়।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গর্জন, গামারি, তেলসুর, বেলাম, ওক, বাঁশ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BF9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ক্রান্তীয় পাতাঝরা বন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শীতকালে পাতা ঝরে যায়। প্রধান গাছ শাল।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শাল, বাঁশ, শোরা, হরীতকী, বহেড়া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BF9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ম্যানগ্রোভ বা সুন্দরবন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লবণাক্ত পানিতে বেড়ে ওঠে। জোয়ার-ভাটার প্রভাব আছে।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সুন্দরী, গেওয়া, কেওড়া, বাইন, খলশি, আমুর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BF9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জলাবন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মিঠা পানির জলাবন। বর্ষায় ডুবে যায়।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হিজল, করচ, বরুণ, বাঁশ, অশোক, তমাল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BF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বনভূমির গুরুত্ব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42062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54864" cy="1188720"/>
          </a:xfrm>
          <a:prstGeom prst="rect">
            <a:avLst/>
          </a:prstGeom>
          <a:solidFill>
            <a:srgbClr val="52B788"/>
          </a:solidFill>
          <a:ln/>
        </p:spPr>
      </p:sp>
      <p:sp>
        <p:nvSpPr>
          <p:cNvPr id="6" name="Text 4"/>
          <p:cNvSpPr/>
          <p:nvPr/>
        </p:nvSpPr>
        <p:spPr>
          <a:xfrm>
            <a:off x="384048" y="1033272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🌊 প্রাকৃতিক দুর্যোগ প্রতিরোধ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84048" y="1344168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ঝড় ও জলোচ্ছ্বাসের মতো প্রাকৃতিক দুর্যোগ মোকাবিলায় বনভূমি গুরুত্বপূর্ণ ভূমিকা রাখে।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960120"/>
            <a:ext cx="42062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960120"/>
            <a:ext cx="54864" cy="1188720"/>
          </a:xfrm>
          <a:prstGeom prst="rect">
            <a:avLst/>
          </a:prstGeom>
          <a:solidFill>
            <a:srgbClr val="52B788"/>
          </a:solidFill>
          <a:ln/>
        </p:spPr>
      </p:sp>
      <p:sp>
        <p:nvSpPr>
          <p:cNvPr id="10" name="Text 8"/>
          <p:cNvSpPr/>
          <p:nvPr/>
        </p:nvSpPr>
        <p:spPr>
          <a:xfrm>
            <a:off x="4864608" y="1033272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পরিবেশের ভারসাম্য রক্ষা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64608" y="1344168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বন পরিবেশের ভারসাম্য বজায় রাখে। ঘন ও গভীর বনে পশুপাখি, কীটপতঙ্গ নিরাপদে বিচরণ করে।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286000"/>
            <a:ext cx="42062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286000"/>
            <a:ext cx="54864" cy="1188720"/>
          </a:xfrm>
          <a:prstGeom prst="rect">
            <a:avLst/>
          </a:prstGeom>
          <a:solidFill>
            <a:srgbClr val="52B788"/>
          </a:solidFill>
          <a:ln/>
        </p:spPr>
      </p:sp>
      <p:sp>
        <p:nvSpPr>
          <p:cNvPr id="14" name="Text 12"/>
          <p:cNvSpPr/>
          <p:nvPr/>
        </p:nvSpPr>
        <p:spPr>
          <a:xfrm>
            <a:off x="384048" y="2359152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🏠 গাছপালা থেকে উপকরণ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84048" y="2670048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গাছপালা থেকে ফল, মধু, ঘরের ছাউনি, জ্বালানি ও ওষুধি উপকরণ পাওয়া যায়।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54880" y="2286000"/>
            <a:ext cx="42062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286000"/>
            <a:ext cx="54864" cy="1188720"/>
          </a:xfrm>
          <a:prstGeom prst="rect">
            <a:avLst/>
          </a:prstGeom>
          <a:solidFill>
            <a:srgbClr val="52B788"/>
          </a:solidFill>
          <a:ln/>
        </p:spPr>
      </p:sp>
      <p:sp>
        <p:nvSpPr>
          <p:cNvPr id="18" name="Text 16"/>
          <p:cNvSpPr/>
          <p:nvPr/>
        </p:nvSpPr>
        <p:spPr>
          <a:xfrm>
            <a:off x="4864608" y="2359152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🌱 মাটি রক্ষা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64608" y="2670048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গাছপালাবিহীন এলাকা মরুভূমিতে পরিণত হয়। গাছপালা মাটির ক্ষয়রোধ করে।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3611880"/>
            <a:ext cx="42062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3611880"/>
            <a:ext cx="54864" cy="1188720"/>
          </a:xfrm>
          <a:prstGeom prst="rect">
            <a:avLst/>
          </a:prstGeom>
          <a:solidFill>
            <a:srgbClr val="52B788"/>
          </a:solidFill>
          <a:ln/>
        </p:spPr>
      </p:sp>
      <p:sp>
        <p:nvSpPr>
          <p:cNvPr id="22" name="Text 20"/>
          <p:cNvSpPr/>
          <p:nvPr/>
        </p:nvSpPr>
        <p:spPr>
          <a:xfrm>
            <a:off x="384048" y="3685032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বর্তমান অবস্থা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84048" y="3995928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বর্তমানে মোট বনভূমির পরিমাণ প্রায় ১৭%। পরিবেশ রক্ষায় প্রয়োজন ২৫%।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54880" y="3611880"/>
            <a:ext cx="420624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54880" y="3611880"/>
            <a:ext cx="54864" cy="1188720"/>
          </a:xfrm>
          <a:prstGeom prst="rect">
            <a:avLst/>
          </a:prstGeom>
          <a:solidFill>
            <a:srgbClr val="52B788"/>
          </a:solidFill>
          <a:ln/>
        </p:spPr>
      </p:sp>
      <p:sp>
        <p:nvSpPr>
          <p:cNvPr id="26" name="Text 24"/>
          <p:cNvSpPr/>
          <p:nvPr/>
        </p:nvSpPr>
        <p:spPr>
          <a:xfrm>
            <a:off x="4864608" y="3685032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বনভূমি সংরক্ষণে করণীয়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64608" y="3995928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বৃক্ষ রোপণ করতে হবে। বন ধ্বংস বন্ধ করতে হবে। বন দখল করা বন্ধ করতে হবে।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D6A4F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বাংলাদেশের প্রাকৃতিক পর্যটন স্থান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182880" y="914400"/>
            <a:ext cx="2834640" cy="1783080"/>
          </a:xfrm>
          <a:prstGeom prst="rect">
            <a:avLst/>
          </a:prstGeom>
          <a:solidFill>
            <a:srgbClr val="0077B6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82880" y="914400"/>
            <a:ext cx="2834640" cy="36576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960120"/>
            <a:ext cx="2697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কক্সবাজার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74320" y="1316736"/>
            <a:ext cx="2697480" cy="1298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বিশ্বের দীর্ঘতম প্রাকৃতিক বালুময় সমুদ্র সৈকত (১২০ কিমি)। কলাতলী, হিমছড়ি, ইনানী বিচ দর্শনার্থীদের কাছে আকর্ষণীয়। মহেশখালী ও সেন্টমার্টিন দ্বীপও জনপ্রিয়।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172968" y="914400"/>
            <a:ext cx="2834640" cy="1783080"/>
          </a:xfrm>
          <a:prstGeom prst="rect">
            <a:avLst/>
          </a:prstGeom>
          <a:solidFill>
            <a:srgbClr val="2A9D8F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172968" y="914400"/>
            <a:ext cx="2834640" cy="36576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0" name="Text 8"/>
          <p:cNvSpPr/>
          <p:nvPr/>
        </p:nvSpPr>
        <p:spPr>
          <a:xfrm>
            <a:off x="3264408" y="960120"/>
            <a:ext cx="2697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কুয়াকাটা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264408" y="1316736"/>
            <a:ext cx="2697480" cy="1298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পটুয়াখালী জেলায় অবস্থিত। দৈর্ঘ্য প্রায় ১৮ কিলোমিটার। 'সাগরকন্যা' নামে পরিচিত। একই স্থান থেকে সূর্যোদয় ও সূর্যাস্ত দেখা যায়। শীতকালে পরিযায়ী পাখি দেখা যায়।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163056" y="914400"/>
            <a:ext cx="2834640" cy="1783080"/>
          </a:xfrm>
          <a:prstGeom prst="rect">
            <a:avLst/>
          </a:prstGeom>
          <a:solidFill>
            <a:srgbClr val="6A4C93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63056" y="914400"/>
            <a:ext cx="2834640" cy="36576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4" name="Text 12"/>
          <p:cNvSpPr/>
          <p:nvPr/>
        </p:nvSpPr>
        <p:spPr>
          <a:xfrm>
            <a:off x="6254496" y="960120"/>
            <a:ext cx="2697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সিলেট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254496" y="1316736"/>
            <a:ext cx="2697480" cy="1298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চা বাগান, জাফলং, লালাখাল, ভোলাগঞ্জ, শ্রীমঙ্গল নয়নাভিরাম সৌন্দর্যে ভরপুর। মাধবকুণ্ড জলপ্রপাত, রাতারগুল জলাবন ও হাকালুকি হাওর জনপ্রিয় পর্যটন স্থান।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182880" y="2880360"/>
            <a:ext cx="2834640" cy="1783080"/>
          </a:xfrm>
          <a:prstGeom prst="rect">
            <a:avLst/>
          </a:prstGeom>
          <a:solidFill>
            <a:srgbClr val="E76F51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182880" y="2880360"/>
            <a:ext cx="2834640" cy="36576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8" name="Text 16"/>
          <p:cNvSpPr/>
          <p:nvPr/>
        </p:nvSpPr>
        <p:spPr>
          <a:xfrm>
            <a:off x="274320" y="2926080"/>
            <a:ext cx="2697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বান্দরবান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74320" y="3282696"/>
            <a:ext cx="2697480" cy="1298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চট্টগ্রাম বিভাগে অবস্থিত। সবুজে ঢাকা পাহাড় ও ক্ষুদ্র নৃগোষ্ঠীর সাংস্কৃতিক বৈচিত্র্য। নীলগিরি, চিম্বুক পাহাড়, শৈলপ্রপাত ঝরনা, বগালেক, ধর্মমন্দির, কেওক্রাডং বিখ্যাত।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172968" y="2880360"/>
            <a:ext cx="5852160" cy="1783080"/>
          </a:xfrm>
          <a:prstGeom prst="rect">
            <a:avLst/>
          </a:prstGeom>
          <a:solidFill>
            <a:srgbClr val="344E41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172968" y="2880360"/>
            <a:ext cx="5852160" cy="36576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22" name="Text 20"/>
          <p:cNvSpPr/>
          <p:nvPr/>
        </p:nvSpPr>
        <p:spPr>
          <a:xfrm>
            <a:off x="3264408" y="2926080"/>
            <a:ext cx="5715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সুন্দরবন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264408" y="3282696"/>
            <a:ext cx="5715000" cy="1298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বেচিত্র্যময় গাছপালা, নানাবিধ প্রাণী, প্রচুর নদী ও খাল দ্বারা বেষ্টিত। কটকা, হিরণ পয়েন্ট, দুবলার চর, হারবাড়িয়া, জামতলা সৈকত আকর্ষণীয় স্থান।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পর্যটন স্থানের গুরুত্ব ও সংরক্ষণে আমার ভূমিকা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023360" cy="457200"/>
          </a:xfrm>
          <a:prstGeom prst="rect">
            <a:avLst/>
          </a:prstGeom>
          <a:solidFill>
            <a:srgbClr val="2D6A4F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91440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পর্যটন স্থানের গুরুত্ব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384048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রাজস্ব আয় ও বৈদেশিক মুদ্রা অর্জন করা যায়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দেশে বহু লোকের কর্মসংস্থান হয়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অনেক ব্যবসা-বাণিজ্য বিকাশ লাভ করে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দেশের অর্থনৈতিক উন্নয়ন হয়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সাংস্কৃতিক বৈচিত্র্যও ঘটে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নয়নাভিরাম সৌন্দর্য মানুষকে পুলকিত করে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1417320"/>
            <a:ext cx="384048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রাজস্ব আয় ও বৈদেশিক মুদ্রা অর্জন করা যায়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দেশে বহু লোকের কর্মসংস্থান হয়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অনেক ব্যবসা-বাণিজ্য বিকাশ লাভ করে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দেশের অর্থনৈতিক উন্নয়ন হয়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সাংস্কৃতিক বৈচিত্র্যও ঘটে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নয়নাভিরাম সৌন্দর্য মানুষকে পুলকিত করে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846320" y="914400"/>
            <a:ext cx="4023360" cy="457200"/>
          </a:xfrm>
          <a:prstGeom prst="rect">
            <a:avLst/>
          </a:prstGeom>
          <a:solidFill>
            <a:srgbClr val="F4A261"/>
          </a:solidFill>
          <a:ln/>
        </p:spPr>
      </p:sp>
      <p:sp>
        <p:nvSpPr>
          <p:cNvPr id="9" name="Text 7"/>
          <p:cNvSpPr/>
          <p:nvPr/>
        </p:nvSpPr>
        <p:spPr>
          <a:xfrm>
            <a:off x="4846320" y="91440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সংরক্ষণে আমার ভূমিকা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937760" y="1417320"/>
            <a:ext cx="384048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পর্যটন স্থানে ময়লা-আবর্জনা না ফেলা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জনসচেতনতা তৈরিতে ভূমিকা রাখা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বন ও প্রাকৃতিক পর্যটন স্থানের সংরক্ষণে সহায়তা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দেশি-বিদেশি পর্যটকদের আকর্ষণ বাড়াতে সাহায্য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সঠিক পরিকল্পনায় পর্যটন স্থান ব্যবহার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সবাইকে পর্যটন শিল্পের গুরুত্ব বোঝানো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D6A4F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অনুশীলনী — সঠিক উত্তরে টিক দাও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2062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978408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চিরসবুজ বনের প্রধান বৈশিষ্ট্য কোনটি?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135331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7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ক) পাতা সবুজ থাকে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65760" y="167335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খ) সব সময় গাছে পাতা থাকে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65760" y="199339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গ) শীতকালে পাতা ঝরে যায়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231343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ঘ) সব সময় পাতা ঝরে যায়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914400"/>
            <a:ext cx="42062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846320" y="978408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খাসমূল ও ঠেসমূল জমায় কোন বনে?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46320" y="135331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7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ক) সুন্দরবনে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46320" y="167335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খ) জলাবনে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846320" y="199339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গ) চিরসবুজ বনে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46320" y="231343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ঘ) পাতাঝরা বনে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2926080"/>
            <a:ext cx="42062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65760" y="2990088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৩. মিঠা পানির জলাবন দেখতে তুমি কোথায় যাবে?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65760" y="336499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7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ক) সিলেট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65760" y="368503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খ) টাঙ্গাইল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65760" y="400507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গ) খুলনা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65760" y="432511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ঘ) রাজশাহী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54880" y="2926080"/>
            <a:ext cx="42062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2990088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৪. একই স্থান থেকে সূর্যোদয় ও সূর্যাস্ত দেখতে চাও, কোথায় যাবে?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846320" y="336499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7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ক) কুয়াকাটা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46320" y="368503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খ) মৌনামতি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846320" y="400507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গ) পতেঙ্গা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46320" y="432511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ঘ) জাফলং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সংক্ষিপ্ত প্রশ্ন ও উত্তর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14400"/>
            <a:ext cx="64008" cy="914400"/>
          </a:xfrm>
          <a:prstGeom prst="rect">
            <a:avLst/>
          </a:prstGeom>
          <a:solidFill>
            <a:srgbClr val="F4A26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9601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প্রশ্ন: ম্যানগ্রোভ বনের বৈশিষ্ট্য কী?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11480" y="126187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উত্তর: সুন্দরবনে লবণাক্ত পানিতে এই বন জন্মায়। নিয়মিত জোয়ারের পানিতে প্লাবিত হয়। সুন্দরী, গেওয়া, কেওড়া প্রভৃতি গাছ দেখা যায়। বাঘ, হরিণ, কুমির, মাছ, পাখিসহ অনেক প্রাণী বাস করে।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938528"/>
            <a:ext cx="8595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7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938528"/>
            <a:ext cx="64008" cy="914400"/>
          </a:xfrm>
          <a:prstGeom prst="rect">
            <a:avLst/>
          </a:prstGeom>
          <a:solidFill>
            <a:srgbClr val="F4A261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19842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প্রশ্ন: ক্রান্তীয় চিরসবুজ বন ও পাতাঝরা বনের মধ্যে পার্থক্য কী?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22860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উত্তর: চিরসবুজ বনে সারা বছর গাছে পাতা থাকে। পাতাঝরা বনে শীতকালে গাছের পাতা ঝরে যায়। চিরসবুজ বন পাহাড়ি এলাকায় আর পাতাঝরা বন সমতল ও কম উচ্চতার এলাকায় বেশি।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962656"/>
            <a:ext cx="8595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962656"/>
            <a:ext cx="64008" cy="914400"/>
          </a:xfrm>
          <a:prstGeom prst="rect">
            <a:avLst/>
          </a:prstGeom>
          <a:solidFill>
            <a:srgbClr val="F4A261"/>
          </a:solidFill>
          <a:ln/>
        </p:spPr>
      </p:sp>
      <p:sp>
        <p:nvSpPr>
          <p:cNvPr id="14" name="Text 12"/>
          <p:cNvSpPr/>
          <p:nvPr/>
        </p:nvSpPr>
        <p:spPr>
          <a:xfrm>
            <a:off x="411480" y="300837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প্রশ্ন: তিনটি প্রাকৃতিক পর্যটন স্থানের নাম লেখো।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11480" y="331012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উত্তর: কক্সবাজার সমুদ্র সৈকত, সিলেটের জাফলং ও মাধবকুণ্ড ঝরনা, বান্দরবানের নীলগিরি।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3986784"/>
            <a:ext cx="8595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3986784"/>
            <a:ext cx="64008" cy="914400"/>
          </a:xfrm>
          <a:prstGeom prst="rect">
            <a:avLst/>
          </a:prstGeom>
          <a:solidFill>
            <a:srgbClr val="F4A261"/>
          </a:solidFill>
          <a:ln/>
        </p:spPr>
      </p:sp>
      <p:sp>
        <p:nvSpPr>
          <p:cNvPr id="18" name="Text 16"/>
          <p:cNvSpPr/>
          <p:nvPr/>
        </p:nvSpPr>
        <p:spPr>
          <a:xfrm>
            <a:off x="411480" y="403250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4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প্রশ্ন: প্রাকৃতিক পর্যটন স্থানের তিনটি গুরুত্ব লেখো।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11480" y="4334256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উত্তর: ১. রাজস্ব আয় ও বৈদেশিক মুদ্রা অর্জন হয়। ২. কর্মসংস্থান সৃষ্টি হয়। ৩. দেশের অর্থনৈতিক উন্নয়ন হয়।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4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834640"/>
          </a:xfrm>
          <a:prstGeom prst="rect">
            <a:avLst/>
          </a:prstGeom>
          <a:solidFill>
            <a:srgbClr val="2D6A4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পাঠের সারসংক্ষেপ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500"/>
              </a:spcAft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বাংলাদেশে চার ধরনের বন আছে: চিরসবুজ, পাতাঝরা, ম্যানগ্রোভ ও জলাবন।</a:t>
            </a:r>
            <a:endParaRPr lang="en-US" sz="125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বনভূমি পরিবেশের ভারসাম্য রক্ষা, প্রাকৃতিক দুর্যোগ প্রতিরোধ ও জীববৈচিত্র্য রক্ষায় গুরুত্বপূর্ণ।</a:t>
            </a:r>
            <a:endParaRPr lang="en-US" sz="125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কক্সবাজার, কুয়াকাটা, সিলেট, বান্দরবান ও সুন্দরবন বাংলাদেশের বিখ্যাত পর্যটন স্থান।</a:t>
            </a:r>
            <a:endParaRPr lang="en-US" sz="125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প্রাকৃতিক পর্যটন স্থান সংরক্ষণে আমাদের সচেতন হতে হবে ও সবাইকে সচেতন করতে হবে।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0" y="2834640"/>
            <a:ext cx="9144000" cy="230886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10896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ধন্যবাদ সকলকে!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914400" y="393192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শিক্ষার্থী বন্ধুরা, আজকের পাঠে মনোযোগ দেওয়ার জন্য তোমাদের অনেক ধন্যবাদ।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D8F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বনভূমি ও প্রকৃতি রক্ষায় সচেতন থাকবে।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তামজীদ আহম্মদ | ৬৫ নং ছনপাড়া সরকারি প্রাথমিক বিদ্যালয়, আড়াইহাজার, নারায়ণগঞ্জ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2026-04-15T23:55:06Z</dcterms:created>
  <dcterms:modified xsi:type="dcterms:W3CDTF">2026-04-15T23:55:06Z</dcterms:modified>
</cp:coreProperties>
</file>